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7.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0.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1.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2.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3.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4.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35.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6.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7.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38.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39.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0.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41.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2.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3.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44.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75" r:id="rId1"/>
    <p:sldMasterId id="2147485590" r:id="rId2"/>
    <p:sldMasterId id="2147485602" r:id="rId3"/>
    <p:sldMasterId id="2147485614" r:id="rId4"/>
    <p:sldMasterId id="2147485626" r:id="rId5"/>
    <p:sldMasterId id="2147485638" r:id="rId6"/>
    <p:sldMasterId id="2147485650" r:id="rId7"/>
    <p:sldMasterId id="2147485662" r:id="rId8"/>
    <p:sldMasterId id="2147485674" r:id="rId9"/>
    <p:sldMasterId id="2147485686" r:id="rId10"/>
    <p:sldMasterId id="2147485698" r:id="rId11"/>
    <p:sldMasterId id="2147485710" r:id="rId12"/>
    <p:sldMasterId id="2147485722" r:id="rId13"/>
    <p:sldMasterId id="2147485734" r:id="rId14"/>
    <p:sldMasterId id="2147485746" r:id="rId15"/>
    <p:sldMasterId id="2147485758" r:id="rId16"/>
    <p:sldMasterId id="2147485770" r:id="rId17"/>
    <p:sldMasterId id="2147485782" r:id="rId18"/>
    <p:sldMasterId id="2147485794" r:id="rId19"/>
    <p:sldMasterId id="2147485806" r:id="rId20"/>
    <p:sldMasterId id="2147485818" r:id="rId21"/>
    <p:sldMasterId id="2147485830" r:id="rId22"/>
    <p:sldMasterId id="2147485842" r:id="rId23"/>
    <p:sldMasterId id="2147485854" r:id="rId24"/>
    <p:sldMasterId id="2147485962" r:id="rId25"/>
    <p:sldMasterId id="2147485972" r:id="rId26"/>
    <p:sldMasterId id="2147485986" r:id="rId27"/>
    <p:sldMasterId id="2147486002" r:id="rId28"/>
    <p:sldMasterId id="2147486014" r:id="rId29"/>
    <p:sldMasterId id="2147486026" r:id="rId30"/>
    <p:sldMasterId id="2147486038" r:id="rId31"/>
    <p:sldMasterId id="2147486051" r:id="rId32"/>
    <p:sldMasterId id="2147486060" r:id="rId33"/>
    <p:sldMasterId id="2147486072" r:id="rId34"/>
    <p:sldMasterId id="2147486086" r:id="rId35"/>
    <p:sldMasterId id="2147486098" r:id="rId36"/>
    <p:sldMasterId id="2147486110" r:id="rId37"/>
    <p:sldMasterId id="2147486122" r:id="rId38"/>
    <p:sldMasterId id="2147486134" r:id="rId39"/>
    <p:sldMasterId id="2147486146" r:id="rId40"/>
    <p:sldMasterId id="2147486158" r:id="rId41"/>
    <p:sldMasterId id="2147486170" r:id="rId42"/>
    <p:sldMasterId id="2147486182" r:id="rId43"/>
    <p:sldMasterId id="2147486194" r:id="rId44"/>
    <p:sldMasterId id="2147486206" r:id="rId45"/>
  </p:sldMasterIdLst>
  <p:notesMasterIdLst>
    <p:notesMasterId r:id="rId68"/>
  </p:notesMasterIdLst>
  <p:handoutMasterIdLst>
    <p:handoutMasterId r:id="rId69"/>
  </p:handoutMasterIdLst>
  <p:sldIdLst>
    <p:sldId id="451" r:id="rId46"/>
    <p:sldId id="514" r:id="rId47"/>
    <p:sldId id="579" r:id="rId48"/>
    <p:sldId id="498" r:id="rId49"/>
    <p:sldId id="589" r:id="rId50"/>
    <p:sldId id="590" r:id="rId51"/>
    <p:sldId id="598" r:id="rId52"/>
    <p:sldId id="591" r:id="rId53"/>
    <p:sldId id="586" r:id="rId54"/>
    <p:sldId id="593" r:id="rId55"/>
    <p:sldId id="596" r:id="rId56"/>
    <p:sldId id="597" r:id="rId57"/>
    <p:sldId id="599" r:id="rId58"/>
    <p:sldId id="600" r:id="rId59"/>
    <p:sldId id="601" r:id="rId60"/>
    <p:sldId id="602" r:id="rId61"/>
    <p:sldId id="605" r:id="rId62"/>
    <p:sldId id="603" r:id="rId63"/>
    <p:sldId id="592" r:id="rId64"/>
    <p:sldId id="604" r:id="rId65"/>
    <p:sldId id="581" r:id="rId66"/>
    <p:sldId id="584" r:id="rId67"/>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GTemp" initials="I" lastIdx="78" clrIdx="0"/>
  <p:cmAuthor id="1" name="Jennifer Klem" initials="J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FF33"/>
    <a:srgbClr val="FF3300"/>
    <a:srgbClr val="000046"/>
    <a:srgbClr val="FFCC00"/>
    <a:srgbClr val="FFFFE6"/>
    <a:srgbClr val="003854"/>
    <a:srgbClr val="000000"/>
    <a:srgbClr val="FF9900"/>
    <a:srgbClr val="FEF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05" autoAdjust="0"/>
    <p:restoredTop sz="81528" autoAdjust="0"/>
  </p:normalViewPr>
  <p:slideViewPr>
    <p:cSldViewPr>
      <p:cViewPr>
        <p:scale>
          <a:sx n="60" d="100"/>
          <a:sy n="60" d="100"/>
        </p:scale>
        <p:origin x="-168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2.xml"/><Relationship Id="rId50" Type="http://schemas.openxmlformats.org/officeDocument/2006/relationships/slide" Target="slides/slide5.xml"/><Relationship Id="rId55" Type="http://schemas.openxmlformats.org/officeDocument/2006/relationships/slide" Target="slides/slide10.xml"/><Relationship Id="rId63" Type="http://schemas.openxmlformats.org/officeDocument/2006/relationships/slide" Target="slides/slide1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61"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217"/>
          </a:xfrm>
          <a:prstGeom prst="rect">
            <a:avLst/>
          </a:prstGeom>
        </p:spPr>
        <p:txBody>
          <a:bodyPr vert="horz" lIns="90260" tIns="45130" rIns="90260" bIns="45130" rtlCol="0"/>
          <a:lstStyle>
            <a:lvl1pPr algn="l">
              <a:defRPr sz="1200"/>
            </a:lvl1pPr>
          </a:lstStyle>
          <a:p>
            <a:pPr>
              <a:defRPr/>
            </a:pPr>
            <a:endParaRPr lang="en-US"/>
          </a:p>
        </p:txBody>
      </p:sp>
      <p:sp>
        <p:nvSpPr>
          <p:cNvPr id="3" name="Date Placeholder 2"/>
          <p:cNvSpPr>
            <a:spLocks noGrp="1"/>
          </p:cNvSpPr>
          <p:nvPr>
            <p:ph type="dt" sz="quarter" idx="1"/>
          </p:nvPr>
        </p:nvSpPr>
        <p:spPr>
          <a:xfrm>
            <a:off x="3884613" y="1"/>
            <a:ext cx="2971800" cy="465217"/>
          </a:xfrm>
          <a:prstGeom prst="rect">
            <a:avLst/>
          </a:prstGeom>
        </p:spPr>
        <p:txBody>
          <a:bodyPr vert="horz" lIns="90260" tIns="45130" rIns="90260" bIns="45130" rtlCol="0"/>
          <a:lstStyle>
            <a:lvl1pPr algn="r">
              <a:defRPr sz="1200"/>
            </a:lvl1pPr>
          </a:lstStyle>
          <a:p>
            <a:pPr>
              <a:defRPr/>
            </a:pPr>
            <a:fld id="{6F91ADF3-2316-40A0-A1FF-43FFA28D847B}" type="datetimeFigureOut">
              <a:rPr lang="en-US"/>
              <a:pPr>
                <a:defRPr/>
              </a:pPr>
              <a:t>2/22/2013</a:t>
            </a:fld>
            <a:endParaRPr lang="en-US"/>
          </a:p>
        </p:txBody>
      </p:sp>
      <p:sp>
        <p:nvSpPr>
          <p:cNvPr id="4" name="Footer Placeholder 3"/>
          <p:cNvSpPr>
            <a:spLocks noGrp="1"/>
          </p:cNvSpPr>
          <p:nvPr>
            <p:ph type="ftr" sz="quarter" idx="2"/>
          </p:nvPr>
        </p:nvSpPr>
        <p:spPr>
          <a:xfrm>
            <a:off x="0" y="8847060"/>
            <a:ext cx="2971800" cy="465217"/>
          </a:xfrm>
          <a:prstGeom prst="rect">
            <a:avLst/>
          </a:prstGeom>
        </p:spPr>
        <p:txBody>
          <a:bodyPr vert="horz" lIns="90260" tIns="45130" rIns="90260" bIns="4513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47060"/>
            <a:ext cx="2971800" cy="465217"/>
          </a:xfrm>
          <a:prstGeom prst="rect">
            <a:avLst/>
          </a:prstGeom>
        </p:spPr>
        <p:txBody>
          <a:bodyPr vert="horz" lIns="90260" tIns="45130" rIns="90260" bIns="45130" rtlCol="0" anchor="b"/>
          <a:lstStyle>
            <a:lvl1pPr algn="r">
              <a:defRPr sz="1200"/>
            </a:lvl1pPr>
          </a:lstStyle>
          <a:p>
            <a:pPr>
              <a:defRPr/>
            </a:pPr>
            <a:fld id="{089145AC-6CBD-48CF-BEB6-E924F68F3E3E}" type="slidenum">
              <a:rPr lang="en-US"/>
              <a:pPr>
                <a:defRPr/>
              </a:pPr>
              <a:t>‹#›</a:t>
            </a:fld>
            <a:endParaRPr lang="en-US"/>
          </a:p>
        </p:txBody>
      </p:sp>
    </p:spTree>
    <p:extLst>
      <p:ext uri="{BB962C8B-B14F-4D97-AF65-F5344CB8AC3E}">
        <p14:creationId xmlns:p14="http://schemas.microsoft.com/office/powerpoint/2010/main" val="23622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217"/>
          </a:xfrm>
          <a:prstGeom prst="rect">
            <a:avLst/>
          </a:prstGeom>
        </p:spPr>
        <p:txBody>
          <a:bodyPr vert="horz" lIns="90260" tIns="45130" rIns="90260" bIns="4513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1"/>
            <a:ext cx="2971800" cy="465217"/>
          </a:xfrm>
          <a:prstGeom prst="rect">
            <a:avLst/>
          </a:prstGeom>
        </p:spPr>
        <p:txBody>
          <a:bodyPr vert="horz" lIns="90260" tIns="45130" rIns="90260" bIns="45130" rtlCol="0"/>
          <a:lstStyle>
            <a:lvl1pPr algn="r" fontAlgn="auto">
              <a:spcBef>
                <a:spcPts val="0"/>
              </a:spcBef>
              <a:spcAft>
                <a:spcPts val="0"/>
              </a:spcAft>
              <a:defRPr sz="1200">
                <a:latin typeface="+mn-lt"/>
                <a:cs typeface="+mn-cs"/>
              </a:defRPr>
            </a:lvl1pPr>
          </a:lstStyle>
          <a:p>
            <a:pPr>
              <a:defRPr/>
            </a:pPr>
            <a:fld id="{7F30CF2E-8F2B-48B8-AAE3-E5A808132B9B}" type="datetimeFigureOut">
              <a:rPr lang="en-US"/>
              <a:pPr>
                <a:defRPr/>
              </a:pPr>
              <a:t>2/22/2013</a:t>
            </a:fld>
            <a:endParaRPr lang="en-US"/>
          </a:p>
        </p:txBody>
      </p:sp>
      <p:sp>
        <p:nvSpPr>
          <p:cNvPr id="4" name="Slide Image Placeholder 3"/>
          <p:cNvSpPr>
            <a:spLocks noGrp="1" noRot="1" noChangeAspect="1"/>
          </p:cNvSpPr>
          <p:nvPr>
            <p:ph type="sldImg" idx="2"/>
          </p:nvPr>
        </p:nvSpPr>
        <p:spPr>
          <a:xfrm>
            <a:off x="1100138" y="696913"/>
            <a:ext cx="4657725" cy="3494087"/>
          </a:xfrm>
          <a:prstGeom prst="rect">
            <a:avLst/>
          </a:prstGeom>
          <a:noFill/>
          <a:ln w="12700">
            <a:solidFill>
              <a:prstClr val="black"/>
            </a:solidFill>
          </a:ln>
        </p:spPr>
        <p:txBody>
          <a:bodyPr vert="horz" lIns="90260" tIns="45130" rIns="90260" bIns="45130" rtlCol="0" anchor="ctr"/>
          <a:lstStyle/>
          <a:p>
            <a:pPr lvl="0"/>
            <a:endParaRPr lang="en-US" noProof="0" smtClean="0"/>
          </a:p>
        </p:txBody>
      </p:sp>
      <p:sp>
        <p:nvSpPr>
          <p:cNvPr id="5" name="Notes Placeholder 4"/>
          <p:cNvSpPr>
            <a:spLocks noGrp="1"/>
          </p:cNvSpPr>
          <p:nvPr>
            <p:ph type="body" sz="quarter" idx="3"/>
          </p:nvPr>
        </p:nvSpPr>
        <p:spPr>
          <a:xfrm>
            <a:off x="685800" y="4423530"/>
            <a:ext cx="5486400" cy="4191715"/>
          </a:xfrm>
          <a:prstGeom prst="rect">
            <a:avLst/>
          </a:prstGeom>
        </p:spPr>
        <p:txBody>
          <a:bodyPr vert="horz" lIns="90260" tIns="45130" rIns="90260" bIns="451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7060"/>
            <a:ext cx="2971800" cy="465217"/>
          </a:xfrm>
          <a:prstGeom prst="rect">
            <a:avLst/>
          </a:prstGeom>
        </p:spPr>
        <p:txBody>
          <a:bodyPr vert="horz" lIns="90260" tIns="45130" rIns="90260" bIns="4513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060"/>
            <a:ext cx="2971800" cy="465217"/>
          </a:xfrm>
          <a:prstGeom prst="rect">
            <a:avLst/>
          </a:prstGeom>
        </p:spPr>
        <p:txBody>
          <a:bodyPr vert="horz" lIns="90260" tIns="45130" rIns="90260" bIns="45130" rtlCol="0" anchor="b"/>
          <a:lstStyle>
            <a:lvl1pPr algn="r" fontAlgn="auto">
              <a:spcBef>
                <a:spcPts val="0"/>
              </a:spcBef>
              <a:spcAft>
                <a:spcPts val="0"/>
              </a:spcAft>
              <a:defRPr sz="1200">
                <a:latin typeface="+mn-lt"/>
                <a:cs typeface="+mn-cs"/>
              </a:defRPr>
            </a:lvl1pPr>
          </a:lstStyle>
          <a:p>
            <a:pPr>
              <a:defRPr/>
            </a:pPr>
            <a:fld id="{61F2202F-5572-4FF0-9A95-1CD9E90B1FC7}" type="slidenum">
              <a:rPr lang="en-US"/>
              <a:pPr>
                <a:defRPr/>
              </a:pPr>
              <a:t>‹#›</a:t>
            </a:fld>
            <a:endParaRPr lang="en-US"/>
          </a:p>
        </p:txBody>
      </p:sp>
    </p:spTree>
    <p:extLst>
      <p:ext uri="{BB962C8B-B14F-4D97-AF65-F5344CB8AC3E}">
        <p14:creationId xmlns:p14="http://schemas.microsoft.com/office/powerpoint/2010/main" val="899809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decade</a:t>
            </a:r>
            <a:r>
              <a:rPr lang="en-US" baseline="0" dirty="0" smtClean="0"/>
              <a:t> has seen remarkable improvement in response rates and survival in patients with DLCL mainly due to the addition of RTX to standard first line chemo-immunotherapy, mainly the combination of CHOP and R.</a:t>
            </a:r>
          </a:p>
          <a:p>
            <a:r>
              <a:rPr lang="en-US" baseline="0" dirty="0" smtClean="0"/>
              <a:t>But despite the dramatic improvement in outcomes, </a:t>
            </a:r>
            <a:r>
              <a:rPr lang="en-US" b="1" baseline="0" dirty="0" smtClean="0"/>
              <a:t>relapse is still the main cause of death </a:t>
            </a:r>
            <a:r>
              <a:rPr lang="en-US" baseline="0" dirty="0" smtClean="0"/>
              <a:t>in this patient population.</a:t>
            </a:r>
          </a:p>
          <a:p>
            <a:r>
              <a:rPr lang="en-US" baseline="0" dirty="0" smtClean="0"/>
              <a:t>This had led investigators to explore if high dose chemo with </a:t>
            </a:r>
            <a:r>
              <a:rPr lang="en-US" baseline="0" dirty="0" err="1" smtClean="0"/>
              <a:t>autosct</a:t>
            </a:r>
            <a:r>
              <a:rPr lang="en-US" baseline="0" dirty="0" smtClean="0"/>
              <a:t> after conventional induction </a:t>
            </a:r>
            <a:r>
              <a:rPr lang="en-US" baseline="0" dirty="0" err="1" smtClean="0"/>
              <a:t>chemoimunotherapy</a:t>
            </a:r>
            <a:r>
              <a:rPr lang="en-US" baseline="0" dirty="0" smtClean="0"/>
              <a:t> can improve outcomes of </a:t>
            </a:r>
            <a:r>
              <a:rPr lang="en-US" baseline="0" dirty="0" err="1" smtClean="0"/>
              <a:t>pts</a:t>
            </a:r>
            <a:r>
              <a:rPr lang="en-US" baseline="0" dirty="0" smtClean="0"/>
              <a:t> who we think are destined to relapse</a:t>
            </a:r>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1</a:t>
            </a:fld>
            <a:endParaRPr lang="en-US"/>
          </a:p>
        </p:txBody>
      </p:sp>
    </p:spTree>
    <p:extLst>
      <p:ext uri="{BB962C8B-B14F-4D97-AF65-F5344CB8AC3E}">
        <p14:creationId xmlns:p14="http://schemas.microsoft.com/office/powerpoint/2010/main" val="319466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addtiion</a:t>
            </a:r>
            <a:r>
              <a:rPr lang="en-US" dirty="0" smtClean="0"/>
              <a:t> to </a:t>
            </a:r>
            <a:r>
              <a:rPr lang="en-US" dirty="0" err="1" smtClean="0"/>
              <a:t>clin</a:t>
            </a:r>
            <a:r>
              <a:rPr lang="en-US" dirty="0" smtClean="0"/>
              <a:t> factors, the expanded use of FI most</a:t>
            </a:r>
            <a:r>
              <a:rPr lang="en-US" baseline="0" dirty="0" smtClean="0"/>
              <a:t> commonly PET has been identified as a critical predictor of outcome.  </a:t>
            </a:r>
          </a:p>
          <a:p>
            <a:r>
              <a:rPr lang="en-US" baseline="0" dirty="0" smtClean="0"/>
              <a:t>This show an analysis of 153 </a:t>
            </a:r>
            <a:r>
              <a:rPr lang="en-US" baseline="0" dirty="0" err="1" smtClean="0"/>
              <a:t>pts</a:t>
            </a:r>
            <a:r>
              <a:rPr lang="en-US" baseline="0" dirty="0" smtClean="0"/>
              <a:t> at MSKCC who received ice salvage chemotherapy, underwent scanning and then proceeded to </a:t>
            </a:r>
            <a:r>
              <a:rPr lang="en-US" baseline="0" dirty="0" err="1" smtClean="0"/>
              <a:t>autoSCT</a:t>
            </a:r>
            <a:endParaRPr lang="en-US" dirty="0"/>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11</a:t>
            </a:fld>
            <a:endParaRPr lang="en-US"/>
          </a:p>
        </p:txBody>
      </p:sp>
    </p:spTree>
    <p:extLst>
      <p:ext uri="{BB962C8B-B14F-4D97-AF65-F5344CB8AC3E}">
        <p14:creationId xmlns:p14="http://schemas.microsoft.com/office/powerpoint/2010/main" val="270262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a:t>
            </a:r>
            <a:r>
              <a:rPr lang="en-US" baseline="0" dirty="0" smtClean="0"/>
              <a:t> been no prospective trials comparing </a:t>
            </a:r>
            <a:r>
              <a:rPr lang="en-US" baseline="0" dirty="0" err="1" smtClean="0"/>
              <a:t>cond</a:t>
            </a:r>
            <a:r>
              <a:rPr lang="en-US" baseline="0" dirty="0" smtClean="0"/>
              <a:t> regimens as part of </a:t>
            </a:r>
            <a:r>
              <a:rPr lang="en-US" baseline="0" dirty="0" err="1" smtClean="0"/>
              <a:t>ascht</a:t>
            </a:r>
            <a:r>
              <a:rPr lang="en-US" baseline="0" dirty="0" smtClean="0"/>
              <a:t> and the choice is usually based on institutional preference.</a:t>
            </a:r>
          </a:p>
          <a:p>
            <a:r>
              <a:rPr lang="en-US" baseline="0" dirty="0" smtClean="0"/>
              <a:t>As with the experience of salvage therapy, there are no prospective data to suggest the superiority of one regimen over another</a:t>
            </a:r>
            <a:endParaRPr lang="en-US" dirty="0"/>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13</a:t>
            </a:fld>
            <a:endParaRPr lang="en-US"/>
          </a:p>
        </p:txBody>
      </p:sp>
    </p:spTree>
    <p:extLst>
      <p:ext uri="{BB962C8B-B14F-4D97-AF65-F5344CB8AC3E}">
        <p14:creationId xmlns:p14="http://schemas.microsoft.com/office/powerpoint/2010/main" val="409408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a:t>
            </a:r>
            <a:r>
              <a:rPr lang="en-US" dirty="0" err="1" smtClean="0"/>
              <a:t>rel</a:t>
            </a:r>
            <a:r>
              <a:rPr lang="en-US" dirty="0" smtClean="0"/>
              <a:t>, induction failure</a:t>
            </a:r>
            <a:endParaRPr lang="en-US" dirty="0"/>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15</a:t>
            </a:fld>
            <a:endParaRPr lang="en-US"/>
          </a:p>
        </p:txBody>
      </p:sp>
    </p:spTree>
    <p:extLst>
      <p:ext uri="{BB962C8B-B14F-4D97-AF65-F5344CB8AC3E}">
        <p14:creationId xmlns:p14="http://schemas.microsoft.com/office/powerpoint/2010/main" val="304704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44F11E45-09D2-4FB4-B33C-BFB6C8A4CFB9}" type="slidenum">
              <a:rPr lang="en-US" smtClean="0"/>
              <a:pPr/>
              <a:t>19</a:t>
            </a:fld>
            <a:endParaRPr lang="en-US" smtClean="0"/>
          </a:p>
        </p:txBody>
      </p:sp>
      <p:sp>
        <p:nvSpPr>
          <p:cNvPr id="32771" name="Rectangle 2"/>
          <p:cNvSpPr>
            <a:spLocks noGrp="1" noRot="1" noChangeAspect="1" noChangeArrowheads="1" noTextEdit="1"/>
          </p:cNvSpPr>
          <p:nvPr>
            <p:ph type="sldImg"/>
          </p:nvPr>
        </p:nvSpPr>
        <p:spPr>
          <a:xfrm>
            <a:off x="1101725" y="696913"/>
            <a:ext cx="4656138" cy="3494087"/>
          </a:xfrm>
          <a:ln/>
        </p:spPr>
      </p:sp>
      <p:sp>
        <p:nvSpPr>
          <p:cNvPr id="32772" name="Rectangle 3"/>
          <p:cNvSpPr>
            <a:spLocks noGrp="1" noChangeArrowheads="1"/>
          </p:cNvSpPr>
          <p:nvPr>
            <p:ph type="body" idx="1"/>
          </p:nvPr>
        </p:nvSpPr>
        <p:spPr>
          <a:xfrm>
            <a:off x="914712" y="4424721"/>
            <a:ext cx="5028579" cy="4194102"/>
          </a:xfrm>
          <a:noFill/>
          <a:ln/>
        </p:spPr>
        <p:txBody>
          <a:bodyPr/>
          <a:lstStyle/>
          <a:p>
            <a:r>
              <a:rPr lang="en-US" b="1" dirty="0" smtClean="0"/>
              <a:t>Slide 34: </a:t>
            </a:r>
            <a:r>
              <a:rPr lang="en-US" dirty="0" smtClean="0"/>
              <a:t>Allogeneic HCT for HD is generally performed in patients who experience disease relapse after receiving multiple lines of therapy including </a:t>
            </a:r>
            <a:r>
              <a:rPr lang="en-US" dirty="0" err="1" smtClean="0"/>
              <a:t>autotransplant</a:t>
            </a:r>
            <a:r>
              <a:rPr lang="en-US" dirty="0" smtClean="0"/>
              <a:t> or who have refractory disease and an available HLA-matched donor. Among 485 patients receiving allotransplants for HD between 2000 and 2009, the 3-year probabilities of survival were 44% ± 3%  and 37% ± 4% after sibling and unrelated donor transplants, respectively.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21</a:t>
            </a:fld>
            <a:endParaRPr lang="en-US"/>
          </a:p>
        </p:txBody>
      </p:sp>
    </p:spTree>
    <p:extLst>
      <p:ext uri="{BB962C8B-B14F-4D97-AF65-F5344CB8AC3E}">
        <p14:creationId xmlns:p14="http://schemas.microsoft.com/office/powerpoint/2010/main" val="63190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F2202F-5572-4FF0-9A95-1CD9E90B1FC7}" type="slidenum">
              <a:rPr lang="en-US" smtClean="0"/>
              <a:pPr>
                <a:defRPr/>
              </a:pPr>
              <a:t>2</a:t>
            </a:fld>
            <a:endParaRPr lang="en-US"/>
          </a:p>
        </p:txBody>
      </p:sp>
    </p:spTree>
    <p:extLst>
      <p:ext uri="{BB962C8B-B14F-4D97-AF65-F5344CB8AC3E}">
        <p14:creationId xmlns:p14="http://schemas.microsoft.com/office/powerpoint/2010/main" val="164224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B4B967E8-AFCE-4B42-8DB2-2D78583A1381}" type="slidenum">
              <a:rPr lang="en-US" smtClean="0">
                <a:solidFill>
                  <a:prstClr val="black"/>
                </a:solidFill>
              </a:rPr>
              <a:pPr/>
              <a:t>3</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xfrm>
            <a:off x="1123950" y="733425"/>
            <a:ext cx="4641850" cy="3481388"/>
          </a:xfrm>
          <a:ln/>
        </p:spPr>
      </p:sp>
      <p:sp>
        <p:nvSpPr>
          <p:cNvPr id="48132" name="Rectangle 3"/>
          <p:cNvSpPr>
            <a:spLocks noGrp="1" noChangeArrowheads="1"/>
          </p:cNvSpPr>
          <p:nvPr>
            <p:ph type="body" idx="1"/>
          </p:nvPr>
        </p:nvSpPr>
        <p:spPr>
          <a:xfrm>
            <a:off x="1073150" y="4305437"/>
            <a:ext cx="4741863" cy="2565447"/>
          </a:xfrm>
          <a:noFill/>
          <a:ln/>
        </p:spPr>
        <p:txBody>
          <a:bodyPr/>
          <a:lstStyle/>
          <a:p>
            <a:r>
              <a:rPr lang="en-US" b="1" dirty="0" smtClean="0"/>
              <a:t>Slide 14: </a:t>
            </a:r>
            <a:r>
              <a:rPr lang="en-US" dirty="0" smtClean="0"/>
              <a:t>One-year survival rates after transplantation have generally improved in the last two decades. Outcomes of unrelated donor transplants are approaching those observed with related donors. Improvements in HLA-matching techniques, with </a:t>
            </a:r>
            <a:r>
              <a:rPr lang="en-US" b="1" dirty="0" smtClean="0"/>
              <a:t>consequently better donor selection</a:t>
            </a:r>
            <a:r>
              <a:rPr lang="en-US" dirty="0" smtClean="0"/>
              <a:t>, better overall patient selection for transplantation, and improvements </a:t>
            </a:r>
            <a:r>
              <a:rPr lang="en-US" b="1" dirty="0" smtClean="0"/>
              <a:t>in supportive care </a:t>
            </a:r>
            <a:r>
              <a:rPr lang="en-US" dirty="0" smtClean="0"/>
              <a:t>are the likely explanation for this trend. </a:t>
            </a:r>
            <a:r>
              <a:rPr lang="en-US" b="1"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6EEC7BAB-965A-4249-81A1-05B0DDDA7D7A}"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1123950" y="733425"/>
            <a:ext cx="4640263" cy="3481388"/>
          </a:xfrm>
          <a:ln/>
        </p:spPr>
      </p:sp>
      <p:sp>
        <p:nvSpPr>
          <p:cNvPr id="40964" name="Rectangle 3"/>
          <p:cNvSpPr>
            <a:spLocks noGrp="1" noChangeArrowheads="1"/>
          </p:cNvSpPr>
          <p:nvPr>
            <p:ph type="body" idx="1"/>
          </p:nvPr>
        </p:nvSpPr>
        <p:spPr>
          <a:xfrm>
            <a:off x="1073153" y="4305436"/>
            <a:ext cx="4741863" cy="825460"/>
          </a:xfrm>
          <a:noFill/>
          <a:ln/>
        </p:spPr>
        <p:txBody>
          <a:bodyPr/>
          <a:lstStyle/>
          <a:p>
            <a:r>
              <a:rPr lang="en-US" b="1" dirty="0" smtClean="0"/>
              <a:t>Slide 8</a:t>
            </a:r>
            <a:r>
              <a:rPr lang="en-US" dirty="0" smtClean="0"/>
              <a:t>: The most common indications for HCT in the United States in 2009 were multiple myeloma and lymphoma, accounting for 60% of all HCTs. Multiple myeloma continue to be the most common indication for </a:t>
            </a:r>
            <a:r>
              <a:rPr lang="en-US" dirty="0" err="1" smtClean="0"/>
              <a:t>autotransplantation</a:t>
            </a:r>
            <a:r>
              <a:rPr lang="en-US" dirty="0" smtClean="0"/>
              <a:t> and acute myeloid leukemia for allogeneic transplantation.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07DF7A-A146-4260-9698-2919B2D83366}" type="slidenum">
              <a:rPr lang="en-US" smtClean="0"/>
              <a:pPr/>
              <a:t>5</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en-US" sz="800" b="1" dirty="0" smtClean="0"/>
              <a:t>Most common malignancy in young adults</a:t>
            </a:r>
          </a:p>
          <a:p>
            <a:pPr eaLnBrk="1" hangingPunct="1">
              <a:lnSpc>
                <a:spcPct val="80000"/>
              </a:lnSpc>
            </a:pPr>
            <a:r>
              <a:rPr lang="en-US" sz="800" dirty="0" smtClean="0"/>
              <a:t>Named </a:t>
            </a:r>
            <a:r>
              <a:rPr lang="en-US" sz="800" dirty="0" smtClean="0"/>
              <a:t>after Thomas Hodgkin, an English physician. Occurs in early adulthood and late adulthood</a:t>
            </a:r>
          </a:p>
          <a:p>
            <a:pPr eaLnBrk="1" hangingPunct="1">
              <a:lnSpc>
                <a:spcPct val="80000"/>
              </a:lnSpc>
            </a:pPr>
            <a:r>
              <a:rPr lang="en-US" sz="800" dirty="0" smtClean="0"/>
              <a:t>Under the WHO/REAL classification, there are </a:t>
            </a:r>
            <a:r>
              <a:rPr lang="en-US" sz="800" b="1" dirty="0" smtClean="0"/>
              <a:t>5 subtypes divided into 2 main</a:t>
            </a:r>
            <a:r>
              <a:rPr lang="en-US" sz="800" dirty="0" smtClean="0"/>
              <a:t> categories, </a:t>
            </a:r>
            <a:r>
              <a:rPr lang="en-US" sz="800" b="1" dirty="0" smtClean="0"/>
              <a:t>classical HD which accounts for 95</a:t>
            </a:r>
            <a:r>
              <a:rPr lang="en-US" sz="800" dirty="0" smtClean="0"/>
              <a:t>% and nod LP which accts for 5%.</a:t>
            </a:r>
          </a:p>
          <a:p>
            <a:pPr eaLnBrk="1" hangingPunct="1">
              <a:lnSpc>
                <a:spcPct val="80000"/>
              </a:lnSpc>
            </a:pPr>
            <a:r>
              <a:rPr lang="en-US" sz="800" dirty="0" smtClean="0"/>
              <a:t>1)NS comprises close to 70% and </a:t>
            </a:r>
            <a:r>
              <a:rPr lang="en-US" sz="800" dirty="0" err="1" smtClean="0"/>
              <a:t>bx</a:t>
            </a:r>
            <a:r>
              <a:rPr lang="en-US" sz="800" dirty="0" smtClean="0"/>
              <a:t> shows scar tissue(sclerosis) and numerous RS cells</a:t>
            </a:r>
          </a:p>
          <a:p>
            <a:pPr eaLnBrk="1" hangingPunct="1">
              <a:lnSpc>
                <a:spcPct val="80000"/>
              </a:lnSpc>
            </a:pPr>
            <a:r>
              <a:rPr lang="en-US" sz="800" dirty="0" smtClean="0"/>
              <a:t>2)Mostly reactive lymphocytes and “popcorn” appearance cells; very few RS cells	; 5%</a:t>
            </a:r>
          </a:p>
          <a:p>
            <a:pPr eaLnBrk="1" hangingPunct="1">
              <a:lnSpc>
                <a:spcPct val="80000"/>
              </a:lnSpc>
            </a:pPr>
            <a:r>
              <a:rPr lang="en-US" sz="800" dirty="0" smtClean="0"/>
              <a:t>3) 5%</a:t>
            </a:r>
          </a:p>
          <a:p>
            <a:pPr eaLnBrk="1" hangingPunct="1">
              <a:lnSpc>
                <a:spcPct val="80000"/>
              </a:lnSpc>
            </a:pPr>
            <a:r>
              <a:rPr lang="en-US" sz="800" dirty="0" smtClean="0"/>
              <a:t>4) RS cells and inflammatory cells; 30% of HD</a:t>
            </a:r>
          </a:p>
          <a:p>
            <a:pPr eaLnBrk="1" hangingPunct="1">
              <a:lnSpc>
                <a:spcPct val="80000"/>
              </a:lnSpc>
            </a:pPr>
            <a:r>
              <a:rPr lang="en-US" sz="800" dirty="0" smtClean="0"/>
              <a:t>5)Nod LP – This one is in a category of its own. Typical RS cells are rare to nonexistent and instead has variants called popcorn cells; indolent though relapsing course with excellent prognosis; tends to be restricted to </a:t>
            </a:r>
            <a:r>
              <a:rPr lang="en-US" sz="800" dirty="0" err="1" smtClean="0"/>
              <a:t>cerv</a:t>
            </a:r>
            <a:r>
              <a:rPr lang="en-US" sz="800" dirty="0" smtClean="0"/>
              <a:t> LN </a:t>
            </a:r>
            <a:r>
              <a:rPr lang="en-US" sz="800" b="1" dirty="0" smtClean="0"/>
              <a:t>as opposed to mediastinum; not</a:t>
            </a:r>
            <a:r>
              <a:rPr lang="en-US" sz="800" dirty="0" smtClean="0"/>
              <a:t> bimodal, peak in 30s and 40s; can relapse as hi grade B cell NHL</a:t>
            </a:r>
          </a:p>
          <a:p>
            <a:pPr eaLnBrk="1" hangingPunct="1">
              <a:lnSpc>
                <a:spcPct val="80000"/>
              </a:lnSpc>
            </a:pPr>
            <a:endParaRPr lang="en-US" sz="800" dirty="0" smtClean="0"/>
          </a:p>
          <a:p>
            <a:pPr eaLnBrk="1" hangingPunct="1">
              <a:lnSpc>
                <a:spcPct val="80000"/>
              </a:lnSpc>
            </a:pPr>
            <a:r>
              <a:rPr lang="en-US" sz="800" dirty="0" smtClean="0"/>
              <a:t>HD is the less common form of lymphoma.  </a:t>
            </a:r>
            <a:r>
              <a:rPr lang="en-US" sz="800" b="1" dirty="0" smtClean="0"/>
              <a:t>What differentiates HD is the presence of the RS cell in the LN or bone marrow</a:t>
            </a:r>
            <a:r>
              <a:rPr lang="en-US" sz="800" dirty="0" smtClean="0"/>
              <a:t> and it is known that the cancerous cells arise from B cells. The EBV also appears to be a factor in about 40-50% of cases.</a:t>
            </a:r>
          </a:p>
          <a:p>
            <a:pPr eaLnBrk="1" hangingPunct="1">
              <a:lnSpc>
                <a:spcPct val="80000"/>
              </a:lnSpc>
            </a:pPr>
            <a:r>
              <a:rPr lang="en-US" sz="800" dirty="0" smtClean="0"/>
              <a:t>Physicians distinguish Hodgkin's disease from other types of lymphoma, in part, by examining tissue samples under a microscope; biopsied tissue from patients with Hodgkin's disease includes a certain number of cells called Reed-Sternberg cells (named after the two physicians who first described them). </a:t>
            </a:r>
            <a:r>
              <a:rPr lang="en-US" sz="800" b="1" dirty="0" smtClean="0"/>
              <a:t>These distinctive cells are bigger than normal cells and have large, pale nuclei</a:t>
            </a:r>
            <a:r>
              <a:rPr lang="en-US" sz="800" dirty="0" smtClean="0"/>
              <a:t> (the site in each cell where chromosomes -- genetic material -- are located). Researchers have recently discovered that Reed-Sternberg cells almost always originate from B cells. In about half of patients with Hodgkin's disease the tumors can be shown to express proteins associated with the Epstein-Barr virus. </a:t>
            </a:r>
          </a:p>
          <a:p>
            <a:pPr eaLnBrk="1" hangingPunct="1">
              <a:lnSpc>
                <a:spcPct val="80000"/>
              </a:lnSpc>
            </a:pPr>
            <a:r>
              <a:rPr lang="en-US" sz="800" dirty="0" smtClean="0"/>
              <a:t>In Hodgkin's disease, the tumors spread from lymph node group to lymph node group via the lymphatic vessels. The most common site of involvement is the lymph nodes in the chest; this region is called the </a:t>
            </a:r>
            <a:r>
              <a:rPr lang="en-US" sz="800" b="1" dirty="0" smtClean="0"/>
              <a:t>mediastinum.</a:t>
            </a:r>
            <a:r>
              <a:rPr lang="en-US" sz="800" dirty="0" smtClean="0"/>
              <a:t> </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r>
              <a:rPr lang="en-US" sz="800" dirty="0" smtClean="0"/>
              <a:t>With advances in dx and </a:t>
            </a:r>
            <a:r>
              <a:rPr lang="en-US" sz="800" dirty="0" err="1" smtClean="0"/>
              <a:t>tx</a:t>
            </a:r>
            <a:r>
              <a:rPr lang="en-US" sz="800" dirty="0" smtClean="0"/>
              <a:t>, </a:t>
            </a:r>
            <a:r>
              <a:rPr lang="en-US" sz="800" dirty="0" err="1" smtClean="0"/>
              <a:t>approx</a:t>
            </a:r>
            <a:r>
              <a:rPr lang="en-US" sz="800" dirty="0" smtClean="0"/>
              <a:t> 80% are cured</a:t>
            </a:r>
          </a:p>
          <a:p>
            <a:pPr eaLnBrk="1" hangingPunct="1">
              <a:lnSpc>
                <a:spcPct val="80000"/>
              </a:lnSpc>
            </a:pPr>
            <a:endParaRPr lang="en-US" sz="800" dirty="0" smtClean="0"/>
          </a:p>
          <a:p>
            <a:pPr eaLnBrk="1" hangingPunct="1">
              <a:lnSpc>
                <a:spcPct val="80000"/>
              </a:lnSpc>
            </a:pPr>
            <a:r>
              <a:rPr lang="en-US" sz="800" dirty="0" smtClean="0"/>
              <a:t>Survival by Stage</a:t>
            </a:r>
          </a:p>
          <a:p>
            <a:pPr eaLnBrk="1" hangingPunct="1">
              <a:lnSpc>
                <a:spcPct val="80000"/>
              </a:lnSpc>
            </a:pPr>
            <a:r>
              <a:rPr lang="en-US" sz="800" dirty="0" smtClean="0"/>
              <a:t>1 = 90-95%</a:t>
            </a:r>
          </a:p>
          <a:p>
            <a:pPr eaLnBrk="1" hangingPunct="1">
              <a:lnSpc>
                <a:spcPct val="80000"/>
              </a:lnSpc>
            </a:pPr>
            <a:r>
              <a:rPr lang="en-US" sz="800" dirty="0" smtClean="0"/>
              <a:t>2 = 90-95%</a:t>
            </a:r>
          </a:p>
          <a:p>
            <a:pPr eaLnBrk="1" hangingPunct="1">
              <a:lnSpc>
                <a:spcPct val="80000"/>
              </a:lnSpc>
            </a:pPr>
            <a:r>
              <a:rPr lang="en-US" sz="800" dirty="0" smtClean="0"/>
              <a:t>3 = 85-90%</a:t>
            </a:r>
          </a:p>
          <a:p>
            <a:pPr eaLnBrk="1" hangingPunct="1">
              <a:lnSpc>
                <a:spcPct val="80000"/>
              </a:lnSpc>
            </a:pPr>
            <a:r>
              <a:rPr lang="en-US" sz="800" dirty="0" smtClean="0"/>
              <a:t>4 = ~ 80%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9B7795-57FB-4836-84E3-5924879A704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44F11E45-09D2-4FB4-B33C-BFB6C8A4CFB9}" type="slidenum">
              <a:rPr lang="en-US" smtClean="0"/>
              <a:pPr/>
              <a:t>8</a:t>
            </a:fld>
            <a:endParaRPr lang="en-US" smtClean="0"/>
          </a:p>
        </p:txBody>
      </p:sp>
      <p:sp>
        <p:nvSpPr>
          <p:cNvPr id="32771" name="Rectangle 2"/>
          <p:cNvSpPr>
            <a:spLocks noGrp="1" noRot="1" noChangeAspect="1" noChangeArrowheads="1" noTextEdit="1"/>
          </p:cNvSpPr>
          <p:nvPr>
            <p:ph type="sldImg"/>
          </p:nvPr>
        </p:nvSpPr>
        <p:spPr>
          <a:xfrm>
            <a:off x="1101725" y="696913"/>
            <a:ext cx="4656138" cy="3494087"/>
          </a:xfrm>
          <a:ln/>
        </p:spPr>
      </p:sp>
      <p:sp>
        <p:nvSpPr>
          <p:cNvPr id="32772" name="Rectangle 3"/>
          <p:cNvSpPr>
            <a:spLocks noGrp="1" noChangeArrowheads="1"/>
          </p:cNvSpPr>
          <p:nvPr>
            <p:ph type="body" idx="1"/>
          </p:nvPr>
        </p:nvSpPr>
        <p:spPr>
          <a:xfrm>
            <a:off x="914712" y="4424721"/>
            <a:ext cx="5028579" cy="4194102"/>
          </a:xfrm>
          <a:noFill/>
          <a:ln/>
        </p:spPr>
        <p:txBody>
          <a:bodyPr/>
          <a:lstStyle/>
          <a:p>
            <a:r>
              <a:rPr lang="en-US" b="1" dirty="0" smtClean="0"/>
              <a:t>Slide 33: </a:t>
            </a:r>
            <a:r>
              <a:rPr lang="en-US" dirty="0" smtClean="0"/>
              <a:t>Transplantation for Hodgkin Disease (HD) is indicated in patients who have failed initial chemotherapy or radiation therapy. Survival after HCT for HD depends on disease response to previous salvage therapy. Among the 5,887 patients receiving </a:t>
            </a:r>
            <a:r>
              <a:rPr lang="en-US" dirty="0" err="1" smtClean="0"/>
              <a:t>autotransplants</a:t>
            </a:r>
            <a:r>
              <a:rPr lang="en-US" dirty="0" smtClean="0"/>
              <a:t> for HD between 2000 and 2009, the 3-year probabilities of survival were 84% ± 1%, 71% ± 1%, and 50% ± 2% for patients in complete remission, in partial remission,  and with </a:t>
            </a:r>
            <a:r>
              <a:rPr lang="en-US" dirty="0" err="1" smtClean="0"/>
              <a:t>chemoresistant</a:t>
            </a:r>
            <a:r>
              <a:rPr lang="en-US" dirty="0" smtClean="0"/>
              <a:t> disease, respectively.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63E76-04DA-4E3A-9136-905CB1BE7D93}" type="slidenum">
              <a:rPr lang="en-US"/>
              <a:pPr/>
              <a:t>9</a:t>
            </a:fld>
            <a:endParaRPr lang="en-US"/>
          </a:p>
        </p:txBody>
      </p:sp>
      <p:sp>
        <p:nvSpPr>
          <p:cNvPr id="1553410" name="Rectangle 2"/>
          <p:cNvSpPr>
            <a:spLocks noGrp="1" noRot="1" noChangeAspect="1" noChangeArrowheads="1" noTextEdit="1"/>
          </p:cNvSpPr>
          <p:nvPr>
            <p:ph type="sldImg"/>
          </p:nvPr>
        </p:nvSpPr>
        <p:spPr>
          <a:ln/>
        </p:spPr>
      </p:sp>
      <p:sp>
        <p:nvSpPr>
          <p:cNvPr id="1553411" name="Rectangle 3"/>
          <p:cNvSpPr>
            <a:spLocks noGrp="1" noChangeArrowheads="1"/>
          </p:cNvSpPr>
          <p:nvPr>
            <p:ph type="body" idx="1"/>
          </p:nvPr>
        </p:nvSpPr>
        <p:spPr/>
        <p:txBody>
          <a:bodyPr/>
          <a:lstStyle/>
          <a:p>
            <a:r>
              <a:rPr lang="en-US"/>
              <a:t>N=5141 at 25 centers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Ghsg</a:t>
            </a:r>
            <a:endParaRPr lang="en-US" dirty="0" smtClean="0"/>
          </a:p>
          <a:p>
            <a:r>
              <a:rPr lang="en-US" dirty="0" smtClean="0"/>
              <a:t>Significant adverse </a:t>
            </a:r>
            <a:r>
              <a:rPr lang="en-US" dirty="0" err="1" smtClean="0"/>
              <a:t>prog</a:t>
            </a:r>
            <a:r>
              <a:rPr lang="en-US" baseline="0" dirty="0" smtClean="0"/>
              <a:t> factors for OS identified in MVA were </a:t>
            </a:r>
            <a:endParaRPr lang="en-US" dirty="0"/>
          </a:p>
        </p:txBody>
      </p:sp>
      <p:sp>
        <p:nvSpPr>
          <p:cNvPr id="4" name="Slide Number Placeholder 3"/>
          <p:cNvSpPr>
            <a:spLocks noGrp="1"/>
          </p:cNvSpPr>
          <p:nvPr>
            <p:ph type="sldNum" sz="quarter" idx="10"/>
          </p:nvPr>
        </p:nvSpPr>
        <p:spPr/>
        <p:txBody>
          <a:bodyPr/>
          <a:lstStyle/>
          <a:p>
            <a:fld id="{E3750B6F-1CE3-4C4E-A1A5-E2E3D56A8CAF}" type="slidenum">
              <a:rPr lang="en-US" smtClean="0"/>
              <a:t>10</a:t>
            </a:fld>
            <a:endParaRPr lang="en-US"/>
          </a:p>
        </p:txBody>
      </p:sp>
    </p:spTree>
    <p:extLst>
      <p:ext uri="{BB962C8B-B14F-4D97-AF65-F5344CB8AC3E}">
        <p14:creationId xmlns:p14="http://schemas.microsoft.com/office/powerpoint/2010/main" val="3498044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5"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
        <p:nvSpPr>
          <p:cNvPr id="77" name="Rectangle 2"/>
          <p:cNvSpPr>
            <a:spLocks noGrp="1" noChangeArrowheads="1"/>
          </p:cNvSpPr>
          <p:nvPr>
            <p:ph type="ctrTitle"/>
          </p:nvPr>
        </p:nvSpPr>
        <p:spPr>
          <a:xfrm>
            <a:off x="784375" y="2396671"/>
            <a:ext cx="7835900" cy="1168400"/>
          </a:xfrm>
          <a:ln>
            <a:noFill/>
          </a:ln>
          <a:effectLst>
            <a:outerShdw blurRad="12700" dist="12700" dir="3000000" algn="br">
              <a:schemeClr val="tx1">
                <a:alpha val="21000"/>
              </a:schemeClr>
            </a:outerShdw>
          </a:effectLst>
        </p:spPr>
        <p:txBody>
          <a:bodyPr anchor="b"/>
          <a:lstStyle>
            <a:lvl1pPr>
              <a:defRPr sz="4000">
                <a:solidFill>
                  <a:srgbClr val="000066"/>
                </a:solidFill>
              </a:defRPr>
            </a:lvl1pPr>
          </a:lstStyle>
          <a:p>
            <a:r>
              <a:rPr lang="en-US" dirty="0"/>
              <a:t>Click to edit Master title style</a:t>
            </a:r>
          </a:p>
        </p:txBody>
      </p:sp>
      <p:sp>
        <p:nvSpPr>
          <p:cNvPr id="78" name="Rectangle 3"/>
          <p:cNvSpPr>
            <a:spLocks noGrp="1" noChangeArrowheads="1"/>
          </p:cNvSpPr>
          <p:nvPr>
            <p:ph type="subTitle" idx="1"/>
          </p:nvPr>
        </p:nvSpPr>
        <p:spPr>
          <a:xfrm>
            <a:off x="784375" y="3799718"/>
            <a:ext cx="7831667" cy="647700"/>
          </a:xfrm>
          <a:ln>
            <a:noFill/>
          </a:ln>
          <a:effectLst>
            <a:outerShdw blurRad="12700" dist="12700" dir="3000000" algn="br">
              <a:schemeClr val="tx1">
                <a:alpha val="21000"/>
              </a:schemeClr>
            </a:outerShdw>
          </a:effectLst>
        </p:spPr>
        <p:txBody>
          <a:bodyPr/>
          <a:lstStyle>
            <a:lvl1pPr marL="0" indent="0">
              <a:buFontTx/>
              <a:buNone/>
              <a:defRPr sz="3200">
                <a:solidFill>
                  <a:srgbClr val="000066"/>
                </a:solidFill>
              </a:defRPr>
            </a:lvl1pPr>
          </a:lstStyle>
          <a:p>
            <a:r>
              <a:rPr lang="en-US" dirty="0"/>
              <a:t>Click to edit Master subtitle style</a:t>
            </a:r>
          </a:p>
        </p:txBody>
      </p:sp>
    </p:spTree>
    <p:extLst>
      <p:ext uri="{BB962C8B-B14F-4D97-AF65-F5344CB8AC3E}">
        <p14:creationId xmlns:p14="http://schemas.microsoft.com/office/powerpoint/2010/main" val="346359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5" name="Picture 7" descr="MedscapeWebMD_SpecMaster_new_RGB_headera.png"/>
          <p:cNvPicPr>
            <a:picLocks noChangeAspect="1"/>
          </p:cNvPicPr>
          <p:nvPr userDrawn="1"/>
        </p:nvPicPr>
        <p:blipFill>
          <a:blip r:embed="rId2" cstate="print">
            <a:lum bright="100000"/>
          </a:blip>
          <a:srcRect b="41893"/>
          <a:stretch>
            <a:fillRect/>
          </a:stretch>
        </p:blipFill>
        <p:spPr bwMode="auto">
          <a:xfrm>
            <a:off x="-44450" y="-21516"/>
            <a:ext cx="9231313" cy="2513013"/>
          </a:xfrm>
          <a:prstGeom prst="rect">
            <a:avLst/>
          </a:prstGeom>
          <a:noFill/>
          <a:ln w="9525">
            <a:noFill/>
            <a:miter lim="800000"/>
            <a:headEnd/>
            <a:tailEnd/>
          </a:ln>
        </p:spPr>
      </p:pic>
      <p:sp>
        <p:nvSpPr>
          <p:cNvPr id="77" name="Rectangle 2"/>
          <p:cNvSpPr>
            <a:spLocks noGrp="1" noChangeArrowheads="1"/>
          </p:cNvSpPr>
          <p:nvPr>
            <p:ph type="ctrTitle"/>
          </p:nvPr>
        </p:nvSpPr>
        <p:spPr>
          <a:xfrm>
            <a:off x="736601" y="3949700"/>
            <a:ext cx="7536542" cy="1168400"/>
          </a:xfrm>
          <a:ln>
            <a:noFill/>
          </a:ln>
          <a:effectLst>
            <a:outerShdw blurRad="12700" dist="12700" dir="3000000" algn="br">
              <a:schemeClr val="tx1">
                <a:alpha val="21000"/>
              </a:schemeClr>
            </a:outerShdw>
          </a:effectLst>
        </p:spPr>
        <p:txBody>
          <a:bodyPr anchor="b"/>
          <a:lstStyle>
            <a:lvl1pPr>
              <a:defRPr sz="4000">
                <a:solidFill>
                  <a:srgbClr val="606060"/>
                </a:solidFill>
              </a:defRPr>
            </a:lvl1pPr>
          </a:lstStyle>
          <a:p>
            <a:r>
              <a:rPr lang="en-US" dirty="0"/>
              <a:t>Click to edit Master title style</a:t>
            </a:r>
          </a:p>
        </p:txBody>
      </p:sp>
      <p:sp>
        <p:nvSpPr>
          <p:cNvPr id="78" name="Rectangle 3"/>
          <p:cNvSpPr>
            <a:spLocks noGrp="1" noChangeArrowheads="1"/>
          </p:cNvSpPr>
          <p:nvPr>
            <p:ph type="subTitle" idx="1"/>
          </p:nvPr>
        </p:nvSpPr>
        <p:spPr>
          <a:xfrm>
            <a:off x="740834" y="5135033"/>
            <a:ext cx="7546824" cy="647700"/>
          </a:xfrm>
          <a:ln>
            <a:noFill/>
          </a:ln>
          <a:effectLst>
            <a:outerShdw blurRad="12700" dist="12700" dir="3000000" algn="br">
              <a:schemeClr val="tx1">
                <a:alpha val="21000"/>
              </a:schemeClr>
            </a:outerShdw>
          </a:effectLst>
        </p:spPr>
        <p:txBody>
          <a:bodyPr/>
          <a:lstStyle>
            <a:lvl1pPr marL="0" indent="0">
              <a:buFontTx/>
              <a:buNone/>
              <a:defRPr sz="3200">
                <a:solidFill>
                  <a:srgbClr val="606060"/>
                </a:solidFill>
              </a:defRPr>
            </a:lvl1pPr>
          </a:lstStyle>
          <a:p>
            <a:r>
              <a:rPr lang="en-US" dirty="0"/>
              <a:t>Click to edit Master subtitle style</a:t>
            </a:r>
          </a:p>
        </p:txBody>
      </p:sp>
    </p:spTree>
    <p:extLst>
      <p:ext uri="{BB962C8B-B14F-4D97-AF65-F5344CB8AC3E}">
        <p14:creationId xmlns:p14="http://schemas.microsoft.com/office/powerpoint/2010/main" val="3115961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1D8DA1E7-6F57-4C98-9234-E694B024531B}" type="slidenum">
              <a:rPr lang="de-DE"/>
              <a:pPr/>
              <a:t>‹#›</a:t>
            </a:fld>
            <a:endParaRPr lang="de-D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C28BF179-4E81-4E0B-8CFE-4726274411D6}" type="slidenum">
              <a:rPr lang="de-DE"/>
              <a:pPr/>
              <a:t>‹#›</a:t>
            </a:fld>
            <a:endParaRPr lang="de-D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43347A0F-0AFF-4B7B-AD08-38106A51494A}" type="slidenum">
              <a:rPr lang="de-DE"/>
              <a:pPr/>
              <a:t>‹#›</a:t>
            </a:fld>
            <a:endParaRPr lang="de-D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3274EAF6-682E-47F6-9DCD-87398C3F4430}" type="slidenum">
              <a:rPr lang="de-DE"/>
              <a:pPr/>
              <a:t>‹#›</a:t>
            </a:fld>
            <a:endParaRPr lang="de-D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63B39132-6681-4C7C-AE11-59C6B603B796}" type="slidenum">
              <a:rPr lang="de-DE"/>
              <a:pPr/>
              <a:t>‹#›</a:t>
            </a:fld>
            <a:endParaRPr lang="de-D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de-DE"/>
          </a:p>
        </p:txBody>
      </p:sp>
      <p:sp>
        <p:nvSpPr>
          <p:cNvPr id="8" name="Slide Number Placeholder 7"/>
          <p:cNvSpPr>
            <a:spLocks noGrp="1"/>
          </p:cNvSpPr>
          <p:nvPr>
            <p:ph type="sldNum" sz="quarter" idx="11"/>
          </p:nvPr>
        </p:nvSpPr>
        <p:spPr/>
        <p:txBody>
          <a:bodyPr/>
          <a:lstStyle>
            <a:lvl1pPr>
              <a:defRPr/>
            </a:lvl1pPr>
          </a:lstStyle>
          <a:p>
            <a:fld id="{D0E1FD57-379B-4248-8C2A-0F4D3F2ACB89}" type="slidenum">
              <a:rPr lang="de-DE"/>
              <a:pPr/>
              <a:t>‹#›</a:t>
            </a:fld>
            <a:endParaRPr lang="de-D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de-DE"/>
          </a:p>
        </p:txBody>
      </p:sp>
      <p:sp>
        <p:nvSpPr>
          <p:cNvPr id="4" name="Slide Number Placeholder 3"/>
          <p:cNvSpPr>
            <a:spLocks noGrp="1"/>
          </p:cNvSpPr>
          <p:nvPr>
            <p:ph type="sldNum" sz="quarter" idx="11"/>
          </p:nvPr>
        </p:nvSpPr>
        <p:spPr/>
        <p:txBody>
          <a:bodyPr/>
          <a:lstStyle>
            <a:lvl1pPr>
              <a:defRPr/>
            </a:lvl1pPr>
          </a:lstStyle>
          <a:p>
            <a:fld id="{F124E57C-33E1-4BCB-8C34-8441C7515EB2}" type="slidenum">
              <a:rPr lang="de-DE"/>
              <a:pPr/>
              <a:t>‹#›</a:t>
            </a:fld>
            <a:endParaRPr lang="de-D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de-DE"/>
          </a:p>
        </p:txBody>
      </p:sp>
      <p:sp>
        <p:nvSpPr>
          <p:cNvPr id="3" name="Slide Number Placeholder 2"/>
          <p:cNvSpPr>
            <a:spLocks noGrp="1"/>
          </p:cNvSpPr>
          <p:nvPr>
            <p:ph type="sldNum" sz="quarter" idx="11"/>
          </p:nvPr>
        </p:nvSpPr>
        <p:spPr/>
        <p:txBody>
          <a:bodyPr/>
          <a:lstStyle>
            <a:lvl1pPr>
              <a:defRPr/>
            </a:lvl1pPr>
          </a:lstStyle>
          <a:p>
            <a:fld id="{888C8929-BCC4-4170-AF18-808E595FE22B}" type="slidenum">
              <a:rPr lang="de-DE"/>
              <a:pPr/>
              <a:t>‹#›</a:t>
            </a:fld>
            <a:endParaRPr lang="de-D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E043884E-2F82-46A5-8B25-A5510E577137}" type="slidenum">
              <a:rPr lang="de-DE"/>
              <a:pPr/>
              <a:t>‹#›</a:t>
            </a:fld>
            <a:endParaRPr lang="de-D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50C0A787-C26D-4F8A-9255-5F31CBD58444}"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3119BF-F394-40B4-ABE0-549AEC63EF68}" type="datetimeFigureOut">
              <a:rPr lang="en-US"/>
              <a:pPr>
                <a:defRPr/>
              </a:pPr>
              <a:t>2/22/2013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D74EB5-A463-485E-BA4D-2F4FB42C5452}" type="slidenum">
              <a:rPr lang="en-US"/>
              <a:pPr>
                <a:defRPr/>
              </a:pPr>
              <a:t>‹#›</a:t>
            </a:fld>
            <a:endParaRPr lang="en-US"/>
          </a:p>
        </p:txBody>
      </p:sp>
    </p:spTree>
    <p:extLst>
      <p:ext uri="{BB962C8B-B14F-4D97-AF65-F5344CB8AC3E}">
        <p14:creationId xmlns:p14="http://schemas.microsoft.com/office/powerpoint/2010/main" val="5142841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04E5F0C3-C6A1-4586-B149-9EB2DF613EAA}" type="slidenum">
              <a:rPr lang="de-DE"/>
              <a:pPr/>
              <a:t>‹#›</a:t>
            </a:fld>
            <a:endParaRPr lang="de-D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2EA6E0D0-B3FF-44F0-96C2-84DD633C19D6}" type="slidenum">
              <a:rPr lang="de-DE"/>
              <a:pPr/>
              <a:t>‹#›</a:t>
            </a:fld>
            <a:endParaRPr lang="de-D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94CFB695-1160-4C86-8161-288BC210D6C7}" type="slidenum">
              <a:rPr lang="de-DE"/>
              <a:pPr/>
              <a:t>‹#›</a:t>
            </a:fld>
            <a:endParaRPr lang="de-D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FF1156E1-5F31-4130-8375-0C5844A5C39D}" type="slidenum">
              <a:rPr lang="de-DE"/>
              <a:pPr/>
              <a:t>‹#›</a:t>
            </a:fld>
            <a:endParaRPr lang="de-D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D2DD69D2-CFF6-444A-B1D9-FC642D8CA7D0}" type="slidenum">
              <a:rPr lang="de-DE"/>
              <a:pPr/>
              <a:t>‹#›</a:t>
            </a:fld>
            <a:endParaRPr lang="de-D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D3209385-3B34-4572-AD42-E405A61693EE}" type="slidenum">
              <a:rPr lang="de-DE"/>
              <a:pPr/>
              <a:t>‹#›</a:t>
            </a:fld>
            <a:endParaRPr lang="de-D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de-DE"/>
          </a:p>
        </p:txBody>
      </p:sp>
      <p:sp>
        <p:nvSpPr>
          <p:cNvPr id="8" name="Slide Number Placeholder 7"/>
          <p:cNvSpPr>
            <a:spLocks noGrp="1"/>
          </p:cNvSpPr>
          <p:nvPr>
            <p:ph type="sldNum" sz="quarter" idx="11"/>
          </p:nvPr>
        </p:nvSpPr>
        <p:spPr/>
        <p:txBody>
          <a:bodyPr/>
          <a:lstStyle>
            <a:lvl1pPr>
              <a:defRPr/>
            </a:lvl1pPr>
          </a:lstStyle>
          <a:p>
            <a:fld id="{13F023F2-DAE3-482E-AB36-784E5ED4C8D6}" type="slidenum">
              <a:rPr lang="de-DE"/>
              <a:pPr/>
              <a:t>‹#›</a:t>
            </a:fld>
            <a:endParaRPr lang="de-D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de-DE"/>
          </a:p>
        </p:txBody>
      </p:sp>
      <p:sp>
        <p:nvSpPr>
          <p:cNvPr id="4" name="Slide Number Placeholder 3"/>
          <p:cNvSpPr>
            <a:spLocks noGrp="1"/>
          </p:cNvSpPr>
          <p:nvPr>
            <p:ph type="sldNum" sz="quarter" idx="11"/>
          </p:nvPr>
        </p:nvSpPr>
        <p:spPr/>
        <p:txBody>
          <a:bodyPr/>
          <a:lstStyle>
            <a:lvl1pPr>
              <a:defRPr/>
            </a:lvl1pPr>
          </a:lstStyle>
          <a:p>
            <a:fld id="{84D03192-9CDB-44A6-A533-90E89121049E}" type="slidenum">
              <a:rPr lang="de-DE"/>
              <a:pPr/>
              <a:t>‹#›</a:t>
            </a:fld>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de-DE"/>
          </a:p>
        </p:txBody>
      </p:sp>
      <p:sp>
        <p:nvSpPr>
          <p:cNvPr id="3" name="Slide Number Placeholder 2"/>
          <p:cNvSpPr>
            <a:spLocks noGrp="1"/>
          </p:cNvSpPr>
          <p:nvPr>
            <p:ph type="sldNum" sz="quarter" idx="11"/>
          </p:nvPr>
        </p:nvSpPr>
        <p:spPr/>
        <p:txBody>
          <a:bodyPr/>
          <a:lstStyle>
            <a:lvl1pPr>
              <a:defRPr/>
            </a:lvl1pPr>
          </a:lstStyle>
          <a:p>
            <a:fld id="{5A0CDB6C-E04A-4D91-B7CE-FEF9154912D4}" type="slidenum">
              <a:rPr lang="de-DE"/>
              <a:pPr/>
              <a:t>‹#›</a:t>
            </a:fld>
            <a:endParaRPr lang="de-D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9E499051-194C-4EA6-BBFC-C38B701165CC}" type="slidenum">
              <a:rPr lang="de-DE"/>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6" name="Rectangle 4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1DDEFA37-226D-4BBC-A8A1-8B70E49B62F2}" type="slidenum">
              <a:rPr lang="en-US"/>
              <a:pPr>
                <a:defRPr/>
              </a:pPr>
              <a:t>‹#›</a:t>
            </a:fld>
            <a:endParaRPr lang="en-US"/>
          </a:p>
        </p:txBody>
      </p:sp>
    </p:spTree>
    <p:extLst>
      <p:ext uri="{BB962C8B-B14F-4D97-AF65-F5344CB8AC3E}">
        <p14:creationId xmlns:p14="http://schemas.microsoft.com/office/powerpoint/2010/main" val="25756085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3B00DA67-403C-4123-9E21-F7F660F758DB}" type="slidenum">
              <a:rPr lang="de-DE"/>
              <a:pPr/>
              <a:t>‹#›</a:t>
            </a:fld>
            <a:endParaRPr lang="de-D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BDC7D6DF-CB47-40D4-9A74-5D01BD5117DA}" type="slidenum">
              <a:rPr lang="de-DE"/>
              <a:pPr/>
              <a:t>‹#›</a:t>
            </a:fld>
            <a:endParaRPr lang="de-D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5AC6AEF2-DE6B-4ABB-8A6C-E5B39E3754B3}" type="slidenum">
              <a:rPr lang="de-DE"/>
              <a:pPr/>
              <a:t>‹#›</a:t>
            </a:fld>
            <a:endParaRPr lang="de-D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C4F36DF-E2AF-472B-8C59-E6178459AA99}"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AFF2042-2074-4D14-B183-90B508C633D4}"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5158FFA-3D4F-4DBD-AE32-D2E66FDE1B28}"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3C05F57-17EB-4D4E-8477-B6B5D8BB73E7}"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EFBDE62-A31E-4B66-A5B6-180277D919F0}"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92A3C45-4832-46BF-B934-8C020512F5D6}"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D484656-C316-49A4-AD2D-2791C0FD45D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a:t>New Slide </a:t>
            </a:r>
            <a:fld id="{A138EBF1-3380-4139-9317-5C2CDC144A71}" type="slidenum">
              <a:rPr lang="en-US"/>
              <a:pPr>
                <a:defRPr/>
              </a:pPr>
              <a:t>‹#›</a:t>
            </a:fld>
            <a:endParaRPr lang="en-US"/>
          </a:p>
        </p:txBody>
      </p:sp>
      <p:sp>
        <p:nvSpPr>
          <p:cNvPr id="72" name="Rectangle 71"/>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73"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A05F4F3-636C-43D1-819F-C7181B8D3821}"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40254CA-7C12-41E9-A5FF-DEB42A070A19}"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CB4287E-6324-437C-972C-FB1356669951}"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78DE435-2998-4BBB-B913-2F4758A951F9}"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9410" name="Rectangle 2"/>
          <p:cNvSpPr>
            <a:spLocks noGrp="1" noChangeArrowheads="1"/>
          </p:cNvSpPr>
          <p:nvPr>
            <p:ph type="subTitle" sz="quarter" idx="1"/>
          </p:nvPr>
        </p:nvSpPr>
        <p:spPr>
          <a:xfrm>
            <a:off x="1371600" y="3581400"/>
            <a:ext cx="6400800" cy="1676400"/>
          </a:xfrm>
        </p:spPr>
        <p:txBody>
          <a:bodyPr/>
          <a:lstStyle>
            <a:lvl1pPr marL="0" indent="0" algn="ctr">
              <a:buFont typeface="Wingdings" pitchFamily="2" charset="2"/>
              <a:buNone/>
              <a:defRPr/>
            </a:lvl1pPr>
          </a:lstStyle>
          <a:p>
            <a:r>
              <a:rPr lang="en-US" smtClean="0"/>
              <a:t>Click to edit Master subtitle style</a:t>
            </a:r>
            <a:endParaRPr lang="en-GB"/>
          </a:p>
        </p:txBody>
      </p:sp>
      <p:sp>
        <p:nvSpPr>
          <p:cNvPr id="1809411" name="Rectangle 3"/>
          <p:cNvSpPr>
            <a:spLocks noGrp="1" noChangeArrowheads="1"/>
          </p:cNvSpPr>
          <p:nvPr>
            <p:ph type="ctrTitle" sz="quarter"/>
          </p:nvPr>
        </p:nvSpPr>
        <p:spPr>
          <a:xfrm>
            <a:off x="685800" y="2209800"/>
            <a:ext cx="7772400" cy="1143000"/>
          </a:xfrm>
          <a:ln w="12700">
            <a:headEnd type="none" w="sm" len="sm"/>
            <a:tailEnd type="none" w="sm" len="sm"/>
          </a:ln>
        </p:spPr>
        <p:txBody>
          <a:bodyPr lIns="91440" tIns="45720" rIns="91440" bIns="45720" anchorCtr="0"/>
          <a:lstStyle>
            <a:lvl1pPr>
              <a:defRPr sz="3600"/>
            </a:lvl1pPr>
          </a:lstStyle>
          <a:p>
            <a:r>
              <a:rPr lang="en-US" smtClean="0"/>
              <a:t>Click to edit Master title style</a:t>
            </a:r>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C4118469-7A75-452E-AF7D-6FBB9AAD401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1463"/>
            <a:ext cx="2057400" cy="6129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1463"/>
            <a:ext cx="6019800"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smtClean="0"/>
              <a:t>New Slide </a:t>
            </a:r>
            <a:fld id="{A138EBF1-3380-4139-9317-5C2CDC144A71}" type="slidenum">
              <a:rPr lang="en-US" smtClean="0"/>
              <a:pPr>
                <a:defRPr/>
              </a:pPr>
              <a:t>‹#›</a:t>
            </a:fld>
            <a:endParaRPr lang="en-US"/>
          </a:p>
        </p:txBody>
      </p:sp>
      <p:sp>
        <p:nvSpPr>
          <p:cNvPr id="72" name="Rectangle 71"/>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73"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C4118469-7A75-452E-AF7D-6FBB9AAD401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D048DF4D-60E9-4291-9A5C-BA8B3EC835A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18E354B9-DA0C-45EA-8582-BC7F9439E1F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smtClean="0"/>
              <a:t>SUM05_</a:t>
            </a:r>
            <a:fld id="{FA39EAA3-7536-4BCC-91C8-5DF6901E086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D048DF4D-60E9-4291-9A5C-BA8B3EC835A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D74EB5-A463-485E-BA4D-2F4FB42C5452}" type="slidenum">
              <a:rPr lang="en-US" smtClean="0"/>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smtClean="0"/>
              <a:t>SUM05_</a:t>
            </a:r>
            <a:fld id="{4CBCD205-ED61-4E47-B82C-C786496E085A}"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5B77A24-BEA7-4227-9B6B-E23827ABF1B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7DA83F8-F714-449D-B67F-717A5C575BD6}"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6A5CFC01-BD2A-41DA-BABB-86C1DAD4D56C}"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ACBD5A74-3807-4D3A-A1DA-BBABCDC467F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18E354B9-DA0C-45EA-8582-BC7F9439E1F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SUM05_</a:t>
            </a:r>
            <a:fld id="{FA39EAA3-7536-4BCC-91C8-5DF6901E086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smtClean="0"/>
              <a:t>New Slide </a:t>
            </a:r>
            <a:fld id="{A138EBF1-3380-4139-9317-5C2CDC144A71}" type="slidenum">
              <a:rPr lang="en-US" smtClean="0"/>
              <a:pPr>
                <a:defRPr/>
              </a:pPr>
              <a:t>‹#›</a:t>
            </a:fld>
            <a:endParaRPr lang="en-US"/>
          </a:p>
        </p:txBody>
      </p:sp>
      <p:sp>
        <p:nvSpPr>
          <p:cNvPr id="72" name="Rectangle 71"/>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73"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C4118469-7A75-452E-AF7D-6FBB9AAD401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3119BF-F394-40B4-ABE0-549AEC63EF68}" type="datetimeFigureOut">
              <a:rPr lang="en-US" smtClean="0"/>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D74EB5-A463-485E-BA4D-2F4FB42C5452}" type="slidenum">
              <a:rPr lang="en-US" smtClean="0"/>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D048DF4D-60E9-4291-9A5C-BA8B3EC835A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18E354B9-DA0C-45EA-8582-BC7F9439E1F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smtClean="0"/>
              <a:t>SUM05_</a:t>
            </a:r>
            <a:fld id="{FA39EAA3-7536-4BCC-91C8-5DF6901E086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D74EB5-A463-485E-BA4D-2F4FB42C5452}" type="slidenum">
              <a:rPr lang="en-US" smtClean="0"/>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smtClean="0"/>
              <a:t>SUM05_</a:t>
            </a:r>
            <a:fld id="{4CBCD205-ED61-4E47-B82C-C786496E085A}"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5B77A24-BEA7-4227-9B6B-E23827ABF1B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7DA83F8-F714-449D-B67F-717A5C575BD6}"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6A5CFC01-BD2A-41DA-BABB-86C1DAD4D56C}"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ACBD5A74-3807-4D3A-A1DA-BBABCDC467F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SUM05_</a:t>
            </a:r>
            <a:fld id="{4CBCD205-ED61-4E47-B82C-C786496E085A}"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Rectangle 4"/>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3"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extLst>
      <p:ext uri="{BB962C8B-B14F-4D97-AF65-F5344CB8AC3E}">
        <p14:creationId xmlns:p14="http://schemas.microsoft.com/office/powerpoint/2010/main" val="1365548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5B77A24-BEA7-4227-9B6B-E23827ABF1B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7DA83F8-F714-449D-B67F-717A5C575BD6}"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a:t>New Slide </a:t>
            </a:r>
            <a:fld id="{A138EBF1-3380-4139-9317-5C2CDC144A71}"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C4118469-7A75-452E-AF7D-6FBB9AAD401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D048DF4D-60E9-4291-9A5C-BA8B3EC835A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18E354B9-DA0C-45EA-8582-BC7F9439E1F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SUM05_</a:t>
            </a:r>
            <a:fld id="{FA39EAA3-7536-4BCC-91C8-5DF6901E086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SUM05_</a:t>
            </a:r>
            <a:fld id="{DF711E8D-D3E7-4D85-9051-D4049A1E613E}"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SUM05_</a:t>
            </a:r>
            <a:fld id="{4CBCD205-ED61-4E47-B82C-C786496E085A}"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5B77A24-BEA7-4227-9B6B-E23827ABF1B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7DA83F8-F714-449D-B67F-717A5C575BD6}"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6A5CFC01-BD2A-41DA-BABB-86C1DAD4D56C}"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6A5CFC01-BD2A-41DA-BABB-86C1DAD4D56C}"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ACBD5A74-3807-4D3A-A1DA-BBABCDC467F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ACBD5A74-3807-4D3A-A1DA-BBABCDC467F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Lymphoma_CMS_ImageforPPT.jpg"/>
          <p:cNvPicPr>
            <a:picLocks noChangeAspect="1"/>
          </p:cNvPicPr>
          <p:nvPr/>
        </p:nvPicPr>
        <p:blipFill>
          <a:blip r:embed="rId2" cstate="print"/>
          <a:srcRect/>
          <a:stretch>
            <a:fillRect/>
          </a:stretch>
        </p:blipFill>
        <p:spPr bwMode="auto">
          <a:xfrm>
            <a:off x="4572000" y="3657600"/>
            <a:ext cx="4572000" cy="3200400"/>
          </a:xfrm>
          <a:prstGeom prst="rect">
            <a:avLst/>
          </a:prstGeom>
          <a:noFill/>
          <a:ln w="9525">
            <a:noFill/>
            <a:miter lim="800000"/>
            <a:headEnd/>
            <a:tailEnd/>
          </a:ln>
        </p:spPr>
      </p:pic>
      <p:pic>
        <p:nvPicPr>
          <p:cNvPr id="5" name="Picture 10" descr="CCO_ONC_ForPPT.gif"/>
          <p:cNvPicPr>
            <a:picLocks noChangeAspect="1"/>
          </p:cNvPicPr>
          <p:nvPr/>
        </p:nvPicPr>
        <p:blipFill>
          <a:blip r:embed="rId3" cstate="print"/>
          <a:srcRect/>
          <a:stretch>
            <a:fillRect/>
          </a:stretch>
        </p:blipFill>
        <p:spPr bwMode="auto">
          <a:xfrm>
            <a:off x="6151563" y="328613"/>
            <a:ext cx="2671762" cy="946150"/>
          </a:xfrm>
          <a:prstGeom prst="rect">
            <a:avLst/>
          </a:prstGeom>
          <a:noFill/>
          <a:ln w="9525">
            <a:noFill/>
            <a:miter lim="800000"/>
            <a:headEnd/>
            <a:tailEnd/>
          </a:ln>
        </p:spPr>
      </p:pic>
      <p:sp>
        <p:nvSpPr>
          <p:cNvPr id="6" name="Rectangle 57"/>
          <p:cNvSpPr>
            <a:spLocks noChangeArrowheads="1"/>
          </p:cNvSpPr>
          <p:nvPr/>
        </p:nvSpPr>
        <p:spPr bwMode="auto">
          <a:xfrm>
            <a:off x="0" y="1600200"/>
            <a:ext cx="9144000" cy="2057400"/>
          </a:xfrm>
          <a:prstGeom prst="rect">
            <a:avLst/>
          </a:prstGeom>
          <a:solidFill>
            <a:srgbClr val="572565"/>
          </a:solidFill>
          <a:ln w="9525">
            <a:noFill/>
            <a:miter lim="800000"/>
            <a:headEnd/>
            <a:tailEnd/>
          </a:ln>
          <a:effectLst/>
        </p:spPr>
        <p:txBody>
          <a:bodyPr wrap="none" anchor="ctr"/>
          <a:lstStyle/>
          <a:p>
            <a:pPr fontAlgn="auto">
              <a:spcBef>
                <a:spcPts val="0"/>
              </a:spcBef>
              <a:spcAft>
                <a:spcPts val="0"/>
              </a:spcAft>
              <a:buFont typeface="Arial" charset="0"/>
              <a:buChar char="•"/>
              <a:defRPr/>
            </a:pPr>
            <a:endParaRPr lang="en-US">
              <a:latin typeface="Arial" charset="0"/>
              <a:ea typeface="ＭＳ Ｐゴシック"/>
              <a:cs typeface="ＭＳ Ｐゴシック"/>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smtClean="0"/>
              <a:t>Click to edit Master subtitle style</a:t>
            </a:r>
            <a:endParaRPr lang="en-US" dirty="0" smtClean="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iVP Q&am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5763" y="1828800"/>
            <a:ext cx="4414837" cy="4546600"/>
          </a:xfrm>
        </p:spPr>
        <p:txBody>
          <a:bodyPr/>
          <a:lstStyle>
            <a:lvl1pPr marL="457200" indent="-457200">
              <a:lnSpc>
                <a:spcPct val="90000"/>
              </a:lnSpc>
              <a:spcBef>
                <a:spcPts val="1000"/>
              </a:spcBef>
              <a:spcAft>
                <a:spcPts val="0"/>
              </a:spcAft>
              <a:buClr>
                <a:schemeClr val="tx1"/>
              </a:buClr>
              <a:buFont typeface="+mj-lt"/>
              <a:buAutoNum type="alphaLcParenR"/>
              <a:defRPr>
                <a:solidFill>
                  <a:schemeClr val="tx1"/>
                </a:solidFill>
              </a:defRPr>
            </a:lvl1pPr>
            <a:lvl2pPr marL="914400" indent="-457200">
              <a:lnSpc>
                <a:spcPct val="90000"/>
              </a:lnSpc>
              <a:spcBef>
                <a:spcPts val="1000"/>
              </a:spcBef>
              <a:spcAft>
                <a:spcPts val="0"/>
              </a:spcAft>
              <a:buClr>
                <a:schemeClr val="tx1"/>
              </a:buClr>
              <a:buFont typeface="+mj-lt"/>
              <a:buAutoNum type="alphaLcParenR"/>
              <a:defRPr>
                <a:solidFill>
                  <a:schemeClr val="tx1"/>
                </a:solidFill>
              </a:defRPr>
            </a:lvl2pPr>
            <a:lvl3pPr marL="1257300" indent="-342900">
              <a:lnSpc>
                <a:spcPct val="90000"/>
              </a:lnSpc>
              <a:spcBef>
                <a:spcPts val="1000"/>
              </a:spcBef>
              <a:spcAft>
                <a:spcPts val="0"/>
              </a:spcAft>
              <a:buClr>
                <a:schemeClr val="tx1"/>
              </a:buClr>
              <a:buFont typeface="+mj-lt"/>
              <a:buAutoNum type="alphaLcParenR"/>
              <a:defRPr sz="2000">
                <a:solidFill>
                  <a:schemeClr val="tx1"/>
                </a:solidFill>
              </a:defRPr>
            </a:lvl3pPr>
            <a:lvl4pPr marL="1714500" indent="-342900">
              <a:lnSpc>
                <a:spcPct val="90000"/>
              </a:lnSpc>
              <a:spcBef>
                <a:spcPts val="1000"/>
              </a:spcBef>
              <a:spcAft>
                <a:spcPts val="0"/>
              </a:spcAft>
              <a:buClr>
                <a:schemeClr val="tx1"/>
              </a:buClr>
              <a:buFont typeface="+mj-lt"/>
              <a:buAutoNum type="alphaLcParenR"/>
              <a:defRPr sz="1800">
                <a:solidFill>
                  <a:schemeClr val="tx1"/>
                </a:solidFill>
              </a:defRPr>
            </a:lvl4pPr>
            <a:lvl5pPr marL="2171700" indent="-342900">
              <a:lnSpc>
                <a:spcPct val="90000"/>
              </a:lnSpc>
              <a:spcBef>
                <a:spcPts val="1000"/>
              </a:spcBef>
              <a:spcAft>
                <a:spcPts val="0"/>
              </a:spcAft>
              <a:buClr>
                <a:schemeClr val="tx1"/>
              </a:buClr>
              <a:buFont typeface="+mj-lt"/>
              <a:buAutoNum type="alphaLcParen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85763" y="2349061"/>
            <a:ext cx="8462962" cy="3231931"/>
          </a:xfrm>
        </p:spPr>
        <p:txBody>
          <a:bodyPr anchor="t"/>
          <a:lstStyle>
            <a:lvl1pPr algn="ctr">
              <a:defRPr sz="4000" b="1" cap="none">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cstate="print"/>
          <a:srcRect b="34125"/>
          <a:stretch>
            <a:fillRect/>
          </a:stretch>
        </p:blipFill>
        <p:spPr bwMode="auto">
          <a:xfrm>
            <a:off x="0" y="0"/>
            <a:ext cx="9144000" cy="4518025"/>
          </a:xfrm>
          <a:prstGeom prst="rect">
            <a:avLst/>
          </a:prstGeom>
          <a:noFill/>
          <a:ln w="9525">
            <a:noFill/>
            <a:miter lim="800000"/>
            <a:headEnd/>
            <a:tailEnd/>
          </a:ln>
        </p:spPr>
      </p:pic>
      <p:pic>
        <p:nvPicPr>
          <p:cNvPr id="6" name="Picture 12" descr="CCO_ONC_RGB.jpg"/>
          <p:cNvPicPr>
            <a:picLocks noChangeAspect="1"/>
          </p:cNvPicPr>
          <p:nvPr/>
        </p:nvPicPr>
        <p:blipFill>
          <a:blip r:embed="rId3" cstate="print"/>
          <a:srcRect t="44931"/>
          <a:stretch>
            <a:fillRect/>
          </a:stretch>
        </p:blipFill>
        <p:spPr bwMode="auto">
          <a:xfrm>
            <a:off x="5262563" y="5876925"/>
            <a:ext cx="3671887" cy="717550"/>
          </a:xfrm>
          <a:prstGeom prst="rect">
            <a:avLst/>
          </a:prstGeom>
          <a:noFill/>
          <a:ln w="9525">
            <a:noFill/>
            <a:miter lim="800000"/>
            <a:headEnd/>
            <a:tailEnd/>
          </a:ln>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2588" y="666750"/>
            <a:ext cx="8464550" cy="11033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5763" y="1828800"/>
            <a:ext cx="4151312"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9475" y="1828800"/>
            <a:ext cx="4151313"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5763" y="4178300"/>
            <a:ext cx="4151312"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9475" y="4178300"/>
            <a:ext cx="4151313"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5" y="95250"/>
            <a:ext cx="7775575" cy="896938"/>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112713" y="1295400"/>
            <a:ext cx="4297362"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62475" y="1295400"/>
            <a:ext cx="4298950"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noChangeArrowheads="1"/>
          </p:cNvSpPr>
          <p:nvPr>
            <p:ph type="dt" sz="half" idx="10"/>
          </p:nvPr>
        </p:nvSpPr>
        <p:spPr>
          <a:xfrm>
            <a:off x="684213" y="6248400"/>
            <a:ext cx="1905000" cy="457200"/>
          </a:xfrm>
          <a:prstGeom prst="rect">
            <a:avLst/>
          </a:prstGeom>
          <a:ln/>
        </p:spPr>
        <p:txBody>
          <a:bodyPr/>
          <a:lstStyle>
            <a:lvl1pPr>
              <a:defRPr/>
            </a:lvl1pPr>
          </a:lstStyle>
          <a:p>
            <a:pPr>
              <a:defRPr/>
            </a:pPr>
            <a:fld id="{F74B10EB-C61D-4FBD-AECF-0F6FF68044D7}" type="datetimeFigureOut">
              <a:rPr lang="en-US"/>
              <a:pPr>
                <a:defRPr/>
              </a:pPr>
              <a:t>2/22/2013</a:t>
            </a:fld>
            <a:endParaRPr lang="en-US"/>
          </a:p>
        </p:txBody>
      </p:sp>
      <p:sp>
        <p:nvSpPr>
          <p:cNvPr id="6" name="Footer Placeholder 5"/>
          <p:cNvSpPr>
            <a:spLocks noGrp="1" noChangeArrowheads="1"/>
          </p:cNvSpPr>
          <p:nvPr>
            <p:ph type="ftr" sz="quarter" idx="11"/>
          </p:nvPr>
        </p:nvSpPr>
        <p:spPr>
          <a:xfrm>
            <a:off x="3125788" y="6248400"/>
            <a:ext cx="2892425"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5"/>
          <p:cNvSpPr>
            <a:spLocks noChangeArrowheads="1"/>
          </p:cNvSpPr>
          <p:nvPr/>
        </p:nvSpPr>
        <p:spPr bwMode="auto">
          <a:xfrm>
            <a:off x="0" y="1066800"/>
            <a:ext cx="9144000" cy="1900238"/>
          </a:xfrm>
          <a:prstGeom prst="rect">
            <a:avLst/>
          </a:prstGeom>
          <a:solidFill>
            <a:srgbClr val="8DC47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800" dirty="0">
              <a:latin typeface="Times New Roman" pitchFamily="18" charset="0"/>
              <a:cs typeface="+mn-cs"/>
            </a:endParaRPr>
          </a:p>
        </p:txBody>
      </p:sp>
      <p:sp>
        <p:nvSpPr>
          <p:cNvPr id="754691"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sz="2000" b="1"/>
            </a:lvl1pPr>
          </a:lstStyle>
          <a:p>
            <a:r>
              <a:rPr lang="en-US" smtClean="0"/>
              <a:t>Click to edit Master subtitle style</a:t>
            </a:r>
            <a:endParaRPr lang="en-US"/>
          </a:p>
        </p:txBody>
      </p:sp>
      <p:sp>
        <p:nvSpPr>
          <p:cNvPr id="754690" name="Rectangle 2"/>
          <p:cNvSpPr>
            <a:spLocks noGrp="1" noChangeArrowheads="1"/>
          </p:cNvSpPr>
          <p:nvPr>
            <p:ph type="ctrTitle"/>
          </p:nvPr>
        </p:nvSpPr>
        <p:spPr>
          <a:xfrm>
            <a:off x="685800" y="1287463"/>
            <a:ext cx="7772400" cy="1470025"/>
          </a:xfrm>
        </p:spPr>
        <p:txBody>
          <a:bodyPr/>
          <a:lstStyle>
            <a:lvl1pPr>
              <a:defRPr sz="2400"/>
            </a:lvl1pPr>
          </a:lstStyle>
          <a:p>
            <a:r>
              <a:rPr lang="en-US" smtClean="0"/>
              <a:t>Click to edit Master title style</a:t>
            </a:r>
            <a:endParaRPr lang="en-US"/>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fld id="{2FBEE7CC-F410-4389-B000-AF4DED41F7FF}" type="datetime1">
              <a:rPr lang="en-US"/>
              <a:pPr>
                <a:defRPr/>
              </a:pPr>
              <a:t>2/22/2013</a:t>
            </a:fld>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NZ" dirty="0"/>
          </a:p>
        </p:txBody>
      </p:sp>
      <p:sp>
        <p:nvSpPr>
          <p:cNvPr id="3" name="Content Placeholder 2"/>
          <p:cNvSpPr>
            <a:spLocks noGrp="1"/>
          </p:cNvSpPr>
          <p:nvPr>
            <p:ph idx="1"/>
          </p:nvPr>
        </p:nvSpPr>
        <p:spPr/>
        <p:txBody>
          <a:bodyPr/>
          <a:lstStyle>
            <a:lvl1pPr>
              <a:spcBef>
                <a:spcPts val="0"/>
              </a:spcBef>
              <a:defRPr b="1">
                <a:solidFill>
                  <a:srgbClr val="006600"/>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BC8DA88-ACDB-47E5-B300-001EBDDE745B}"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12713" y="1295400"/>
            <a:ext cx="4297362"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62475" y="1295400"/>
            <a:ext cx="429895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fld id="{5CD02F0F-692F-4693-947C-B47D886C0493}"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fld id="{BC0CE28A-BD5E-4B97-A84B-C8451B707EEA}" type="datetime1">
              <a:rPr lang="en-US"/>
              <a:pPr>
                <a:defRPr/>
              </a:pPr>
              <a:t>2/22/2013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fld id="{748D6754-7F3C-4007-871D-E3A77E7FBCA2}" type="datetime1">
              <a:rPr lang="en-US"/>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C47223-5635-4CF3-8CFB-B0970F5D0D71}" type="datetime1">
              <a:rPr lang="en-US"/>
              <a:pPr>
                <a:defRPr/>
              </a:pPr>
              <a:t>2/22/2013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E20A27-6513-4EC4-A131-7F84DFDEA69D}"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C9A925-81B2-4EDA-B47E-5DF86594A72F}"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fld id="{CE245198-FEEF-4BE2-957B-BB4BF4EFD0E3}"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95250"/>
            <a:ext cx="2190750" cy="59817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98425" y="95250"/>
            <a:ext cx="6419850"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fld id="{046DCFEF-5F93-49CB-93A4-01B156BD35B1}"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5" y="95250"/>
            <a:ext cx="7775575" cy="896938"/>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112713" y="1295400"/>
            <a:ext cx="4297362"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62475" y="1295400"/>
            <a:ext cx="4298950"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p:txBody>
          <a:bodyPr/>
          <a:lstStyle>
            <a:lvl1pPr algn="r" eaLnBrk="1" hangingPunct="1">
              <a:defRPr/>
            </a:lvl1pPr>
          </a:lstStyle>
          <a:p>
            <a:pPr>
              <a:defRPr/>
            </a:pPr>
            <a:fld id="{564CF2E0-CCC4-4E1E-9902-C3C36AB3FDA4}" type="datetimeFigureOut">
              <a:rPr lang="en-US"/>
              <a:pPr>
                <a:defRPr/>
              </a:pPr>
              <a:t>2/22/2013</a:t>
            </a:fld>
            <a:endParaRPr lang="en-US" sz="1400" dirty="0">
              <a:solidFill>
                <a:schemeClr val="tx2"/>
              </a:solidFill>
            </a:endParaRPr>
          </a:p>
        </p:txBody>
      </p:sp>
      <p:sp>
        <p:nvSpPr>
          <p:cNvPr id="6" name="Rectangle 5"/>
          <p:cNvSpPr>
            <a:spLocks noGrp="1" noChangeArrowheads="1"/>
          </p:cNvSpPr>
          <p:nvPr>
            <p:ph type="ftr" sz="quarter" idx="11"/>
          </p:nvPr>
        </p:nvSpPr>
        <p:spPr/>
        <p:txBody>
          <a:bodyPr/>
          <a:lstStyle>
            <a:lvl1pPr>
              <a:defRPr sz="1400">
                <a:solidFill>
                  <a:schemeClr val="tx2"/>
                </a:solidFill>
              </a:defRPr>
            </a:lvl1pPr>
          </a:lstStyle>
          <a:p>
            <a:pPr>
              <a:defRPr/>
            </a:pPr>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r" eaLnBrk="1" hangingPunct="1">
              <a:defRPr/>
            </a:lvl1pPr>
          </a:lstStyle>
          <a:p>
            <a:pPr>
              <a:defRPr/>
            </a:pPr>
            <a:fld id="{564CF2E0-CCC4-4E1E-9902-C3C36AB3FDA4}" type="datetimeFigureOut">
              <a:rPr lang="en-US"/>
              <a:pPr>
                <a:defRPr/>
              </a:pPr>
              <a:t>2/22/2013</a:t>
            </a:fld>
            <a:endParaRPr lang="en-US" sz="1400" dirty="0">
              <a:solidFill>
                <a:schemeClr val="tx2"/>
              </a:solidFill>
            </a:endParaRPr>
          </a:p>
        </p:txBody>
      </p:sp>
      <p:sp>
        <p:nvSpPr>
          <p:cNvPr id="5" name="Rectangle 5"/>
          <p:cNvSpPr>
            <a:spLocks noGrp="1" noChangeArrowheads="1"/>
          </p:cNvSpPr>
          <p:nvPr>
            <p:ph type="ftr" sz="quarter" idx="11"/>
          </p:nvPr>
        </p:nvSpPr>
        <p:spPr/>
        <p:txBody>
          <a:bodyPr/>
          <a:lstStyle>
            <a:lvl1pPr>
              <a:defRPr sz="1400">
                <a:solidFill>
                  <a:schemeClr val="tx2"/>
                </a:solidFill>
              </a:defRPr>
            </a:lvl1pPr>
          </a:lstStyle>
          <a:p>
            <a:pPr>
              <a:defRPr/>
            </a:pPr>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DFDD8-5114-441A-8EF2-076E76931ADB}"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B1812-F978-496A-9853-F1B14247E79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AA395-2E26-47F1-8F7C-F404B7428032}"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55B4E-3010-4FCD-8E51-4EADC2DCD807}"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6E30A2-A27A-4D68-B470-9177FB556350}"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3FD752-6256-4455-AA87-A45C18231BC2}"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22F3B0-765A-4AF1-947F-BB481F63DD67}"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C261A-D163-413B-815E-4809C93B05C0}"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F6315C-AE52-4DF2-919D-A205C3594BC8}"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0D45E-0D41-4F17-B602-3B52493BFBDE}"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AB519A-1E6F-4330-9549-FCB2ED49D281}" type="slidenum">
              <a:rPr lang="en-US"/>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666750"/>
            <a:ext cx="8464550" cy="11033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5763" y="1828800"/>
            <a:ext cx="4151312"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828800"/>
            <a:ext cx="4151313"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bwMode="auto">
          <a:xfrm rot="10800000">
            <a:off x="1"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4"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
        <p:nvSpPr>
          <p:cNvPr id="77" name="Rectangle 2"/>
          <p:cNvSpPr>
            <a:spLocks noGrp="1" noChangeArrowheads="1"/>
          </p:cNvSpPr>
          <p:nvPr>
            <p:ph type="ctrTitle"/>
          </p:nvPr>
        </p:nvSpPr>
        <p:spPr>
          <a:xfrm>
            <a:off x="3534232" y="4361546"/>
            <a:ext cx="4869540" cy="1600200"/>
          </a:xfrm>
          <a:ln>
            <a:noFill/>
          </a:ln>
          <a:effectLst>
            <a:outerShdw blurRad="12700" dist="12700" dir="3000000" algn="br">
              <a:schemeClr val="tx1">
                <a:alpha val="21000"/>
              </a:schemeClr>
            </a:outerShdw>
          </a:effectLst>
        </p:spPr>
        <p:txBody>
          <a:bodyPr anchor="b"/>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5372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666750"/>
            <a:ext cx="8464550" cy="1103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5763" y="1828800"/>
            <a:ext cx="8455025" cy="4546600"/>
          </a:xfrm>
        </p:spPr>
        <p:txBody>
          <a:bodyPr rtlCol="0">
            <a:normAutofit/>
          </a:bodyPr>
          <a:lstStyle/>
          <a:p>
            <a:pPr lvl="0"/>
            <a:r>
              <a:rPr lang="en-US" noProof="0" smtClean="0"/>
              <a:t>Click icon to add table</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lvl1pPr>
              <a:buClr>
                <a:schemeClr val="accent6"/>
              </a:buClr>
              <a:defRPr/>
            </a:lvl1pPr>
          </a:lstStyle>
          <a:p>
            <a:pPr lvl="0"/>
            <a:r>
              <a:rPr lang="en-US" noProof="0" smtClean="0"/>
              <a:t>Click icon to add chart</a:t>
            </a:r>
            <a:endParaRPr lang="en-US" noProof="0" dirty="0" smtClean="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6750"/>
            <a:ext cx="8464550" cy="11033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5763" y="1828800"/>
            <a:ext cx="8455025" cy="4546600"/>
          </a:xfrm>
        </p:spPr>
        <p:txBody>
          <a:bodyPr rtlCol="0">
            <a:normAutofit/>
          </a:bodyPr>
          <a:lstStyle/>
          <a:p>
            <a:pPr lvl="0"/>
            <a:r>
              <a:rPr lang="en-US" noProof="0" smtClean="0"/>
              <a:t>Click icon to add chart</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fld id="{AFE4FFB2-FC7F-4BD5-B02B-9FC40C2778F4}" type="datetimeFigureOut">
              <a:rPr lang="en-US"/>
              <a:pPr>
                <a:defRPr/>
              </a:pPr>
              <a:t>2/22/2013</a:t>
            </a:fld>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fld id="{D6EEB844-F1F0-44F6-9128-8CFF67BF8DD5}"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6B394C-AA3E-4DC5-B6BA-025FFD913D3C}"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440DC18-2B77-47ED-BFC7-40B0E120511F}"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9323C62-6F03-4DF3-9A08-91D7B3B8AFE4}"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EAB8D5E-0141-4E17-82E0-1FD206598102}"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73BF2BC-8555-452B-BD29-ADB1A7EA2A86}"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BA94DC4-F96D-4BC8-AE40-EF4695F4B6E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E6B3AD6-BC07-4CC5-A6D4-CB83AE79A607}" type="slidenum">
              <a:rPr lang="en-US"/>
              <a:pPr>
                <a:defRPr/>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460BA57-8771-4BDB-8BD0-80A28F084BC2}" type="slidenum">
              <a:rPr lang="en-US"/>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938338-F205-4877-A0C0-C273D3BCAE55}"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FE4FFB2-FC7F-4BD5-B02B-9FC40C2778F4}" type="datetimeFigureOut">
              <a:rPr lang="en-US"/>
              <a:pPr>
                <a:defRPr/>
              </a:pPr>
              <a:t>2/22/2013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63EE5D-2C72-4EFA-A64A-1BE55E365099}"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F6D8D319-DF3D-437F-A335-209CAD89870F}"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8F3E84B-62D7-4A98-85D4-56D309FC7B5C}"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C0A79ED-7452-47C7-8B32-B0AB08E200B5}"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6DB64E0-6939-4D23-A065-D66B4AA397BC}" type="slidenum">
              <a:rPr lang="en-US"/>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438A2996-825D-49DE-900D-D4DE6CB52C48}" type="slidenum">
              <a:rPr lang="en-US"/>
              <a:pPr>
                <a:defRPr/>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9A2B4A59-8772-4809-B02C-D374FB049C4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91387F32-A658-4F3F-B7AE-71193A473588}" type="slidenum">
              <a:rPr lang="en-US"/>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A955CAE-47B1-44BC-A500-EC89D27D20F4}" type="slidenum">
              <a:rPr lang="en-US"/>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641133EA-D672-4A08-AA85-AA33C86C2FB7}" type="slidenum">
              <a:rPr lang="en-US"/>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D82BE4A-E324-4889-97EF-4CB0C9E80F7A}" type="slidenum">
              <a:rPr lang="en-US"/>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3CAA936-B048-4B8B-BDF1-4C972011E1D5}" type="slidenum">
              <a:rPr lang="en-US"/>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83D0B-2879-433A-BED1-7A7B9E89AABD}"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3138A4-0EBE-4B1C-9657-81DCACA6AD33}"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79EBB-362D-48EA-9E4B-15CE9F3C7504}"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12089C-BD05-4005-ABE0-BBBD2B87DB2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B18B99-7903-4A77-9C37-043A6863E997}"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3F4CF5-9AEC-4749-B0AE-9A615D47DD4D}" type="slidenum">
              <a:rPr lang="en-US"/>
              <a:pPr>
                <a:defRPr/>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66D9AF-2864-49AC-AE62-632666E438C2}" type="slidenum">
              <a:rPr lang="en-US"/>
              <a:pPr>
                <a:defRPr/>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392521-82D8-4440-B436-F3F14E76EC46}" type="slidenum">
              <a:rPr lang="en-US"/>
              <a:pPr>
                <a:defRPr/>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A5A0E5-7D12-4D0A-AF72-FEE3E5FC2848}" type="slidenum">
              <a:rPr lang="en-US"/>
              <a:pPr>
                <a:defRPr/>
              </a:pPr>
              <a:t>‹#›</a:t>
            </a:fld>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676AF-012E-425F-BF1C-005E30713B61}" type="slidenum">
              <a:rPr lang="en-US"/>
              <a:pPr>
                <a:defRPr/>
              </a:pPr>
              <a:t>‹#›</a:t>
            </a:fld>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646487-67F1-48ED-9892-1C917514E47C}" type="slidenum">
              <a:rPr lang="en-US"/>
              <a:pPr>
                <a:defRPr/>
              </a:pPr>
              <a:t>‹#›</a:t>
            </a:fld>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ymphoma_CMS_ImageforPPT.jpg"/>
          <p:cNvPicPr>
            <a:picLocks noChangeAspect="1"/>
          </p:cNvPicPr>
          <p:nvPr/>
        </p:nvPicPr>
        <p:blipFill>
          <a:blip r:embed="rId2" cstate="print"/>
          <a:srcRect/>
          <a:stretch>
            <a:fillRect/>
          </a:stretch>
        </p:blipFill>
        <p:spPr bwMode="auto">
          <a:xfrm>
            <a:off x="4572000" y="3657600"/>
            <a:ext cx="4572000" cy="3200400"/>
          </a:xfrm>
          <a:prstGeom prst="rect">
            <a:avLst/>
          </a:prstGeom>
          <a:noFill/>
          <a:ln w="9525">
            <a:noFill/>
            <a:miter lim="800000"/>
            <a:headEnd/>
            <a:tailEnd/>
          </a:ln>
        </p:spPr>
      </p:pic>
      <p:pic>
        <p:nvPicPr>
          <p:cNvPr id="5" name="Picture 10" descr="CCO_ONC_ForPPT.gif"/>
          <p:cNvPicPr>
            <a:picLocks noChangeAspect="1"/>
          </p:cNvPicPr>
          <p:nvPr/>
        </p:nvPicPr>
        <p:blipFill>
          <a:blip r:embed="rId3" cstate="print"/>
          <a:srcRect/>
          <a:stretch>
            <a:fillRect/>
          </a:stretch>
        </p:blipFill>
        <p:spPr bwMode="auto">
          <a:xfrm>
            <a:off x="6151563" y="328613"/>
            <a:ext cx="2671762" cy="946150"/>
          </a:xfrm>
          <a:prstGeom prst="rect">
            <a:avLst/>
          </a:prstGeom>
          <a:noFill/>
          <a:ln w="9525">
            <a:noFill/>
            <a:miter lim="800000"/>
            <a:headEnd/>
            <a:tailEnd/>
          </a:ln>
        </p:spPr>
      </p:pic>
      <p:sp>
        <p:nvSpPr>
          <p:cNvPr id="6" name="Rectangle 57"/>
          <p:cNvSpPr>
            <a:spLocks noChangeArrowheads="1"/>
          </p:cNvSpPr>
          <p:nvPr/>
        </p:nvSpPr>
        <p:spPr bwMode="auto">
          <a:xfrm>
            <a:off x="0" y="1600200"/>
            <a:ext cx="9144000" cy="2057400"/>
          </a:xfrm>
          <a:prstGeom prst="rect">
            <a:avLst/>
          </a:prstGeom>
          <a:solidFill>
            <a:srgbClr val="572565"/>
          </a:solidFill>
          <a:ln w="9525">
            <a:noFill/>
            <a:miter lim="800000"/>
            <a:headEnd/>
            <a:tailEnd/>
          </a:ln>
          <a:effectLst/>
        </p:spPr>
        <p:txBody>
          <a:bodyPr wrap="none" anchor="ctr"/>
          <a:lstStyle/>
          <a:p>
            <a:pPr>
              <a:buFont typeface="Arial" charset="0"/>
              <a:buChar char="•"/>
              <a:defRPr/>
            </a:pPr>
            <a:endParaRPr lang="en-US">
              <a:latin typeface="Arial" charset="0"/>
              <a:ea typeface="ＭＳ Ｐゴシック"/>
              <a:cs typeface="ＭＳ Ｐゴシック"/>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smtClean="0"/>
              <a:t>Click to edit Master subtitle style</a:t>
            </a:r>
            <a:endParaRPr lang="en-US" dirty="0" smtClean="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iVP Q&am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5763" y="1828800"/>
            <a:ext cx="4414837" cy="4546600"/>
          </a:xfrm>
        </p:spPr>
        <p:txBody>
          <a:bodyPr/>
          <a:lstStyle>
            <a:lvl1pPr marL="457200" indent="-457200">
              <a:lnSpc>
                <a:spcPct val="90000"/>
              </a:lnSpc>
              <a:spcBef>
                <a:spcPts val="1000"/>
              </a:spcBef>
              <a:spcAft>
                <a:spcPts val="0"/>
              </a:spcAft>
              <a:buClr>
                <a:schemeClr val="tx1"/>
              </a:buClr>
              <a:buFont typeface="+mj-lt"/>
              <a:buAutoNum type="alphaLcParenR"/>
              <a:defRPr>
                <a:solidFill>
                  <a:schemeClr val="tx1"/>
                </a:solidFill>
              </a:defRPr>
            </a:lvl1pPr>
            <a:lvl2pPr marL="914400" indent="-457200">
              <a:lnSpc>
                <a:spcPct val="90000"/>
              </a:lnSpc>
              <a:spcBef>
                <a:spcPts val="1000"/>
              </a:spcBef>
              <a:spcAft>
                <a:spcPts val="0"/>
              </a:spcAft>
              <a:buClr>
                <a:schemeClr val="tx1"/>
              </a:buClr>
              <a:buFont typeface="+mj-lt"/>
              <a:buAutoNum type="alphaLcParenR"/>
              <a:defRPr>
                <a:solidFill>
                  <a:schemeClr val="tx1"/>
                </a:solidFill>
              </a:defRPr>
            </a:lvl2pPr>
            <a:lvl3pPr marL="1257300" indent="-342900">
              <a:lnSpc>
                <a:spcPct val="90000"/>
              </a:lnSpc>
              <a:spcBef>
                <a:spcPts val="1000"/>
              </a:spcBef>
              <a:spcAft>
                <a:spcPts val="0"/>
              </a:spcAft>
              <a:buClr>
                <a:schemeClr val="tx1"/>
              </a:buClr>
              <a:buFont typeface="+mj-lt"/>
              <a:buAutoNum type="alphaLcParenR"/>
              <a:defRPr sz="2000">
                <a:solidFill>
                  <a:schemeClr val="tx1"/>
                </a:solidFill>
              </a:defRPr>
            </a:lvl3pPr>
            <a:lvl4pPr marL="1714500" indent="-342900">
              <a:lnSpc>
                <a:spcPct val="90000"/>
              </a:lnSpc>
              <a:spcBef>
                <a:spcPts val="1000"/>
              </a:spcBef>
              <a:spcAft>
                <a:spcPts val="0"/>
              </a:spcAft>
              <a:buClr>
                <a:schemeClr val="tx1"/>
              </a:buClr>
              <a:buFont typeface="+mj-lt"/>
              <a:buAutoNum type="alphaLcParenR"/>
              <a:defRPr sz="1800">
                <a:solidFill>
                  <a:schemeClr val="tx1"/>
                </a:solidFill>
              </a:defRPr>
            </a:lvl4pPr>
            <a:lvl5pPr marL="2171700" indent="-342900">
              <a:lnSpc>
                <a:spcPct val="90000"/>
              </a:lnSpc>
              <a:spcBef>
                <a:spcPts val="1000"/>
              </a:spcBef>
              <a:spcAft>
                <a:spcPts val="0"/>
              </a:spcAft>
              <a:buClr>
                <a:schemeClr val="tx1"/>
              </a:buClr>
              <a:buFont typeface="+mj-lt"/>
              <a:buAutoNum type="alphaLcParen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85763" y="2349061"/>
            <a:ext cx="8462962" cy="3231931"/>
          </a:xfrm>
        </p:spPr>
        <p:txBody>
          <a:bodyPr anchor="t"/>
          <a:lstStyle>
            <a:lvl1pPr algn="ctr">
              <a:defRPr sz="4000" b="1" cap="none">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Promo Slide">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cstate="print"/>
          <a:srcRect b="34125"/>
          <a:stretch>
            <a:fillRect/>
          </a:stretch>
        </p:blipFill>
        <p:spPr bwMode="auto">
          <a:xfrm>
            <a:off x="0" y="0"/>
            <a:ext cx="9144000" cy="4518025"/>
          </a:xfrm>
          <a:prstGeom prst="rect">
            <a:avLst/>
          </a:prstGeom>
          <a:noFill/>
          <a:ln w="9525">
            <a:noFill/>
            <a:miter lim="800000"/>
            <a:headEnd/>
            <a:tailEnd/>
          </a:ln>
        </p:spPr>
      </p:pic>
      <p:pic>
        <p:nvPicPr>
          <p:cNvPr id="6" name="Picture 12" descr="CCO_ONC_RGB.jpg"/>
          <p:cNvPicPr>
            <a:picLocks noChangeAspect="1"/>
          </p:cNvPicPr>
          <p:nvPr/>
        </p:nvPicPr>
        <p:blipFill>
          <a:blip r:embed="rId3" cstate="print"/>
          <a:srcRect t="44931"/>
          <a:stretch>
            <a:fillRect/>
          </a:stretch>
        </p:blipFill>
        <p:spPr bwMode="auto">
          <a:xfrm>
            <a:off x="5262563" y="5876925"/>
            <a:ext cx="3671887" cy="717550"/>
          </a:xfrm>
          <a:prstGeom prst="rect">
            <a:avLst/>
          </a:prstGeom>
          <a:noFill/>
          <a:ln w="9525">
            <a:noFill/>
            <a:miter lim="800000"/>
            <a:headEnd/>
            <a:tailEnd/>
          </a:ln>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1DF5A-E735-40A2-B36F-DDD6036D8AE5}" type="datetimeFigureOut">
              <a:rPr lang="en-US" smtClean="0"/>
              <a:pPr/>
              <a:t>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1DF5A-E735-40A2-B36F-DDD6036D8AE5}" type="datetimeFigureOut">
              <a:rPr lang="en-US" smtClean="0"/>
              <a:pPr/>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1DF5A-E735-40A2-B36F-DDD6036D8AE5}" type="datetimeFigureOut">
              <a:rPr lang="en-US" smtClean="0"/>
              <a:pPr/>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5"/>
          <p:cNvSpPr>
            <a:spLocks noChangeArrowheads="1"/>
          </p:cNvSpPr>
          <p:nvPr/>
        </p:nvSpPr>
        <p:spPr bwMode="auto">
          <a:xfrm>
            <a:off x="0" y="1066800"/>
            <a:ext cx="9144000" cy="1900238"/>
          </a:xfrm>
          <a:prstGeom prst="rect">
            <a:avLst/>
          </a:prstGeom>
          <a:solidFill>
            <a:srgbClr val="8DC472"/>
          </a:solidFill>
          <a:ln w="9525">
            <a:solidFill>
              <a:schemeClr val="tx1"/>
            </a:solidFill>
            <a:miter lim="800000"/>
            <a:headEnd/>
            <a:tailEnd/>
          </a:ln>
        </p:spPr>
        <p:txBody>
          <a:bodyPr wrap="none" anchor="ctr"/>
          <a:lstStyle/>
          <a:p>
            <a:pPr eaLnBrk="0" hangingPunct="0">
              <a:lnSpc>
                <a:spcPct val="100000"/>
              </a:lnSpc>
              <a:defRPr/>
            </a:pPr>
            <a:endParaRPr lang="en-US" sz="800" dirty="0">
              <a:latin typeface="Times New Roman" pitchFamily="18" charset="0"/>
              <a:ea typeface="ＭＳ Ｐゴシック" charset="-128"/>
            </a:endParaRPr>
          </a:p>
        </p:txBody>
      </p:sp>
      <p:sp>
        <p:nvSpPr>
          <p:cNvPr id="754691"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sz="2000" b="1"/>
            </a:lvl1pPr>
          </a:lstStyle>
          <a:p>
            <a:r>
              <a:rPr lang="en-US" smtClean="0"/>
              <a:t>Click to edit Master subtitle style</a:t>
            </a:r>
            <a:endParaRPr lang="en-US"/>
          </a:p>
        </p:txBody>
      </p:sp>
      <p:sp>
        <p:nvSpPr>
          <p:cNvPr id="754690" name="Rectangle 2"/>
          <p:cNvSpPr>
            <a:spLocks noGrp="1" noChangeArrowheads="1"/>
          </p:cNvSpPr>
          <p:nvPr>
            <p:ph type="ctrTitle"/>
          </p:nvPr>
        </p:nvSpPr>
        <p:spPr>
          <a:xfrm>
            <a:off x="685800" y="1287463"/>
            <a:ext cx="7772400" cy="1470025"/>
          </a:xfrm>
        </p:spPr>
        <p:txBody>
          <a:bodyPr/>
          <a:lstStyle>
            <a:lvl1pPr>
              <a:defRPr sz="2400"/>
            </a:lvl1pPr>
          </a:lstStyle>
          <a:p>
            <a:r>
              <a:rPr lang="en-US" smtClean="0"/>
              <a:t>Click to edit Master title style</a:t>
            </a:r>
            <a:endParaRPr lang="en-US"/>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fld id="{32AE7081-9F08-4645-9A45-134273A43E40}" type="datetime1">
              <a:rPr lang="en-US"/>
              <a:pPr>
                <a:defRPr/>
              </a:pPr>
              <a:t>2/22/2013</a:t>
            </a:fld>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Rectangle 4"/>
          <p:cNvSpPr>
            <a:spLocks noGrp="1" noChangeArrowheads="1"/>
          </p:cNvSpPr>
          <p:nvPr>
            <p:ph type="dt" sz="half" idx="10"/>
          </p:nvPr>
        </p:nvSpPr>
        <p:spPr>
          <a:ln/>
        </p:spPr>
        <p:txBody>
          <a:bodyPr/>
          <a:lstStyle>
            <a:lvl1pPr>
              <a:defRPr/>
            </a:lvl1pPr>
          </a:lstStyle>
          <a:p>
            <a:pPr>
              <a:defRPr/>
            </a:pPr>
            <a:fld id="{768FC3FA-6E96-40D7-B4DE-1538D5BBCD46}"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A9762F-E7AE-4829-B217-E73BE390E8B1}"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12713" y="1295400"/>
            <a:ext cx="4297362"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62475" y="1295400"/>
            <a:ext cx="429895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fld id="{D9970588-D0EB-4A19-BE14-D8AE85561F56}"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fld id="{2783A473-1D39-4373-8610-370A5CDE9691}" type="datetime1">
              <a:rPr lang="en-US"/>
              <a:pPr>
                <a:defRPr/>
              </a:pPr>
              <a:t>2/22/2013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fld id="{C16DC762-0E9D-4D39-8FA4-8A2D0DD625A8}" type="datetime1">
              <a:rPr lang="en-US"/>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BF468AE-6F77-40C8-8511-62BCE1F18C74}" type="datetime1">
              <a:rPr lang="en-US"/>
              <a:pPr>
                <a:defRPr/>
              </a:pPr>
              <a:t>2/22/2013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2784A-A617-42B2-BE22-778B8B67B45E}"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6B912C-EF5A-41E0-95AE-CD98C1256DC0}"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fld id="{83B5E508-0554-4E25-BED0-7D819493DE66}"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95250"/>
            <a:ext cx="2190750" cy="59817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98425" y="95250"/>
            <a:ext cx="6419850"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fld id="{64549583-312E-41D8-A45C-E6A3882190ED}"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5" y="95250"/>
            <a:ext cx="7775575" cy="896938"/>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112713" y="1295400"/>
            <a:ext cx="4297362"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562475" y="1295400"/>
            <a:ext cx="4298950" cy="478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fld id="{F1DCE432-62BB-4CFC-81F9-5CDB4751DA40}" type="datetime1">
              <a:rPr lang="en-US"/>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899A407-4110-419D-8800-47E954660AB3}" type="datetime1">
              <a:rPr lang="en-US"/>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fld id="{32AE7081-9F08-4645-9A45-134273A43E40}" type="datetime1">
              <a:rPr lang="en-US" smtClean="0"/>
              <a:pPr>
                <a:defRPr/>
              </a:pPr>
              <a:t>2/22/2013</a:t>
            </a:fld>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a:t>New Slide </a:t>
            </a:r>
            <a:fld id="{A138EBF1-3380-4139-9317-5C2CDC144A71}"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68FC3FA-6E96-40D7-B4DE-1538D5BBCD46}"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C4118469-7A75-452E-AF7D-6FBB9AAD401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A9762F-E7AE-4829-B217-E73BE390E8B1}"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D048DF4D-60E9-4291-9A5C-BA8B3EC835A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9970588-D0EB-4A19-BE14-D8AE85561F56}"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18E354B9-DA0C-45EA-8582-BC7F9439E1F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783A473-1D39-4373-8610-370A5CDE9691}" type="datetime1">
              <a:rPr lang="en-US" smtClean="0"/>
              <a:pPr>
                <a:defRPr/>
              </a:pPr>
              <a:t>2/22/2013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SUM05_</a:t>
            </a:r>
            <a:fld id="{FA39EAA3-7536-4BCC-91C8-5DF6901E0867}"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6DC762-0E9D-4D39-8FA4-8A2D0DD625A8}" type="datetime1">
              <a:rPr lang="en-US" smtClean="0"/>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SUM05_</a:t>
            </a:r>
            <a:fld id="{DF711E8D-D3E7-4D85-9051-D4049A1E613E}"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BF468AE-6F77-40C8-8511-62BCE1F18C74}" type="datetime1">
              <a:rPr lang="en-US" smtClean="0"/>
              <a:pPr>
                <a:defRPr/>
              </a:pPr>
              <a:t>2/22/2013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SUM05_</a:t>
            </a:r>
            <a:fld id="{4CBCD205-ED61-4E47-B82C-C786496E085A}"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2784A-A617-42B2-BE22-778B8B67B45E}"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5B77A24-BEA7-4227-9B6B-E23827ABF1B3}"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6B912C-EF5A-41E0-95AE-CD98C1256DC0}"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SUM05_</a:t>
            </a:r>
            <a:fld id="{E7DA83F8-F714-449D-B67F-717A5C575BD6}"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B5E508-0554-4E25-BED0-7D819493DE66}"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6A5CFC01-BD2A-41DA-BABB-86C1DAD4D56C}"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49583-312E-41D8-A45C-E6A3882190ED}"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SUM05_</a:t>
            </a:r>
            <a:fld id="{ACBD5A74-3807-4D3A-A1DA-BBABCDC467F8}" type="slidenum">
              <a:rPr lang="en-US" sz="1400">
                <a:latin typeface="Times New Roman" pitchFamily="18" charset="0"/>
              </a:rPr>
              <a:pPr>
                <a:defRPr/>
              </a:pPr>
              <a:t>‹#›</a:t>
            </a:fld>
            <a:r>
              <a:rPr lang="en-US" sz="1400">
                <a:latin typeface="Times New Roman" pitchFamily="18" charset="0"/>
              </a:rPr>
              <a:t>.</a:t>
            </a:r>
            <a:r>
              <a:rPr lang="en-US"/>
              <a:t>ppt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dirty="0" smtClean="0">
              <a:solidFill>
                <a:srgbClr val="000066"/>
              </a:solidFill>
              <a:latin typeface="Arial"/>
              <a:ea typeface="ＭＳ Ｐゴシック" charset="-128"/>
              <a:cs typeface="+mn-cs"/>
            </a:endParaRPr>
          </a:p>
        </p:txBody>
      </p:sp>
      <p:sp>
        <p:nvSpPr>
          <p:cNvPr id="2" name="Title 1"/>
          <p:cNvSpPr>
            <a:spLocks noGrp="1"/>
          </p:cNvSpPr>
          <p:nvPr>
            <p:ph type="title"/>
          </p:nvPr>
        </p:nvSpPr>
        <p:spPr>
          <a:xfrm>
            <a:off x="313870" y="102282"/>
            <a:ext cx="8525330" cy="868362"/>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870" y="1714500"/>
            <a:ext cx="8496301" cy="4281488"/>
          </a:xfrm>
          <a:ln>
            <a:noFill/>
          </a:ln>
        </p:spPr>
        <p:txBody>
          <a:bodyPr/>
          <a:lstStyle>
            <a:lvl1pPr>
              <a:defRPr>
                <a:solidFill>
                  <a:srgbClr val="000066"/>
                </a:solidFill>
              </a:defRPr>
            </a:lvl1pPr>
            <a:lvl2pPr marL="914400" indent="-347663">
              <a:buFont typeface="Wingdings" charset="2"/>
              <a:buChar char="§"/>
              <a:defRPr lang="en-US" sz="2000" dirty="0" smtClean="0">
                <a:solidFill>
                  <a:srgbClr val="000066"/>
                </a:solidFill>
                <a:latin typeface="Arial" charset="0"/>
                <a:ea typeface="ＭＳ Ｐゴシック" charset="-128"/>
                <a:cs typeface="Arial"/>
              </a:defRPr>
            </a:lvl2pPr>
            <a:lvl4pPr>
              <a:defRPr>
                <a:solidFill>
                  <a:srgbClr val="000066"/>
                </a:solidFill>
                <a:latin typeface="Arial"/>
              </a:defRPr>
            </a:lvl4pPr>
            <a:lvl5pPr>
              <a:defRPr>
                <a:solidFill>
                  <a:srgbClr val="000066"/>
                </a:solidFill>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01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1DF5A-E735-40A2-B36F-DDD6036D8AE5}" type="datetimeFigureOut">
              <a:rPr lang="en-US" smtClean="0"/>
              <a:pPr/>
              <a:t>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1DF5A-E735-40A2-B36F-DDD6036D8AE5}" type="datetimeFigureOut">
              <a:rPr lang="en-US" smtClean="0"/>
              <a:pPr/>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1DF5A-E735-40A2-B36F-DDD6036D8AE5}" type="datetimeFigureOut">
              <a:rPr lang="en-US" smtClean="0"/>
              <a:pPr/>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1DF5A-E735-40A2-B36F-DDD6036D8AE5}"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DF5A-E735-40A2-B36F-DDD6036D8AE5}"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B939-C496-455E-8B8A-51E8FA8490F2}" type="slidenum">
              <a:rPr lang="en-US" smtClean="0"/>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fld id="{32AE7081-9F08-4645-9A45-134273A43E40}" type="datetime1">
              <a:rPr lang="en-US" smtClean="0"/>
              <a:pPr>
                <a:defRPr/>
              </a:pPr>
              <a:t>2/22/2013</a:t>
            </a:fld>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smtClean="0"/>
              <a:t>New Slide </a:t>
            </a:r>
            <a:fld id="{A138EBF1-3380-4139-9317-5C2CDC144A71}" type="slidenum">
              <a:rPr lang="en-US" smtClean="0"/>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68FC3FA-6E96-40D7-B4DE-1538D5BBCD46}"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C4118469-7A75-452E-AF7D-6FBB9AAD401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A9762F-E7AE-4829-B217-E73BE390E8B1}"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D048DF4D-60E9-4291-9A5C-BA8B3EC835A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9970588-D0EB-4A19-BE14-D8AE85561F56}"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18E354B9-DA0C-45EA-8582-BC7F9439E1F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783A473-1D39-4373-8610-370A5CDE9691}" type="datetime1">
              <a:rPr lang="en-US" smtClean="0"/>
              <a:pPr>
                <a:defRPr/>
              </a:pPr>
              <a:t>2/22/2013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smtClean="0"/>
              <a:t>SUM05_</a:t>
            </a:r>
            <a:fld id="{FA39EAA3-7536-4BCC-91C8-5DF6901E086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6DC762-0E9D-4D39-8FA4-8A2D0DD625A8}" type="datetime1">
              <a:rPr lang="en-US" smtClean="0"/>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smtClean="0"/>
              <a:t>SUM05_</a:t>
            </a:r>
            <a:fld id="{DF711E8D-D3E7-4D85-9051-D4049A1E613E}"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BF468AE-6F77-40C8-8511-62BCE1F18C74}" type="datetime1">
              <a:rPr lang="en-US" smtClean="0"/>
              <a:pPr>
                <a:defRPr/>
              </a:pPr>
              <a:t>2/22/2013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smtClean="0"/>
              <a:t>SUM05_</a:t>
            </a:r>
            <a:fld id="{4CBCD205-ED61-4E47-B82C-C786496E085A}"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2784A-A617-42B2-BE22-778B8B67B45E}"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5B77A24-BEA7-4227-9B6B-E23827ABF1B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6B912C-EF5A-41E0-95AE-CD98C1256DC0}" type="datetime1">
              <a:rPr lang="en-US" smtClean="0"/>
              <a:pPr>
                <a:defRPr/>
              </a:pPr>
              <a:t>2/22/2013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7DA83F8-F714-449D-B67F-717A5C575BD6}"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B5E508-0554-4E25-BED0-7D819493DE66}"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6A5CFC01-BD2A-41DA-BABB-86C1DAD4D56C}"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49583-312E-41D8-A45C-E6A3882190ED}" type="datetime1">
              <a:rPr lang="en-US" smtClean="0"/>
              <a:pPr>
                <a:defRPr/>
              </a:pPr>
              <a:t>2/22/2013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ACBD5A74-3807-4D3A-A1DA-BBABCDC467F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25400" y="5734050"/>
            <a:ext cx="9144000" cy="1143000"/>
          </a:xfrm>
          <a:prstGeom prst="rect">
            <a:avLst/>
          </a:prstGeom>
          <a:gradFill rotWithShape="0">
            <a:gsLst>
              <a:gs pos="0">
                <a:srgbClr val="D3A219"/>
              </a:gs>
              <a:gs pos="100000">
                <a:srgbClr val="D3A219"/>
              </a:gs>
            </a:gsLst>
            <a:lin ang="0" scaled="1"/>
          </a:gradFill>
          <a:ln w="12699">
            <a:noFill/>
            <a:miter lim="800000"/>
            <a:headEnd type="none" w="sm" len="sm"/>
            <a:tailEnd type="none" w="sm" len="sm"/>
          </a:ln>
          <a:effectLst/>
        </p:spPr>
        <p:txBody>
          <a:bodyPr wrap="none" anchor="ctr"/>
          <a:lstStyle/>
          <a:p>
            <a:pPr>
              <a:defRPr/>
            </a:pPr>
            <a:endParaRPr lang="en-US"/>
          </a:p>
        </p:txBody>
      </p:sp>
      <p:grpSp>
        <p:nvGrpSpPr>
          <p:cNvPr id="2" name="Group 7"/>
          <p:cNvGrpSpPr>
            <a:grpSpLocks/>
          </p:cNvGrpSpPr>
          <p:nvPr/>
        </p:nvGrpSpPr>
        <p:grpSpPr bwMode="auto">
          <a:xfrm>
            <a:off x="230188" y="5813425"/>
            <a:ext cx="5873750" cy="962025"/>
            <a:chOff x="321" y="3650"/>
            <a:chExt cx="3700" cy="606"/>
          </a:xfrm>
        </p:grpSpPr>
        <p:sp>
          <p:nvSpPr>
            <p:cNvPr id="6" name="Freeform 8"/>
            <p:cNvSpPr>
              <a:spLocks/>
            </p:cNvSpPr>
            <p:nvPr/>
          </p:nvSpPr>
          <p:spPr bwMode="auto">
            <a:xfrm>
              <a:off x="2411" y="3892"/>
              <a:ext cx="53" cy="46"/>
            </a:xfrm>
            <a:custGeom>
              <a:avLst/>
              <a:gdLst/>
              <a:ahLst/>
              <a:cxnLst>
                <a:cxn ang="0">
                  <a:pos x="48" y="30"/>
                </a:cxn>
                <a:cxn ang="0">
                  <a:pos x="47" y="35"/>
                </a:cxn>
                <a:cxn ang="0">
                  <a:pos x="43" y="38"/>
                </a:cxn>
                <a:cxn ang="0">
                  <a:pos x="40" y="42"/>
                </a:cxn>
                <a:cxn ang="0">
                  <a:pos x="35" y="43"/>
                </a:cxn>
                <a:cxn ang="0">
                  <a:pos x="31" y="43"/>
                </a:cxn>
                <a:cxn ang="0">
                  <a:pos x="24" y="43"/>
                </a:cxn>
                <a:cxn ang="0">
                  <a:pos x="18" y="43"/>
                </a:cxn>
                <a:cxn ang="0">
                  <a:pos x="13" y="42"/>
                </a:cxn>
                <a:cxn ang="0">
                  <a:pos x="8" y="38"/>
                </a:cxn>
                <a:cxn ang="0">
                  <a:pos x="5" y="35"/>
                </a:cxn>
                <a:cxn ang="0">
                  <a:pos x="2" y="32"/>
                </a:cxn>
                <a:cxn ang="0">
                  <a:pos x="0" y="27"/>
                </a:cxn>
                <a:cxn ang="0">
                  <a:pos x="0" y="22"/>
                </a:cxn>
                <a:cxn ang="0">
                  <a:pos x="2" y="14"/>
                </a:cxn>
                <a:cxn ang="0">
                  <a:pos x="7" y="7"/>
                </a:cxn>
                <a:cxn ang="0">
                  <a:pos x="15" y="2"/>
                </a:cxn>
                <a:cxn ang="0">
                  <a:pos x="26" y="0"/>
                </a:cxn>
                <a:cxn ang="0">
                  <a:pos x="32" y="0"/>
                </a:cxn>
                <a:cxn ang="0">
                  <a:pos x="39" y="2"/>
                </a:cxn>
                <a:cxn ang="0">
                  <a:pos x="42" y="5"/>
                </a:cxn>
                <a:cxn ang="0">
                  <a:pos x="45" y="8"/>
                </a:cxn>
                <a:cxn ang="0">
                  <a:pos x="47" y="11"/>
                </a:cxn>
                <a:cxn ang="0">
                  <a:pos x="39" y="11"/>
                </a:cxn>
                <a:cxn ang="0">
                  <a:pos x="37" y="8"/>
                </a:cxn>
                <a:cxn ang="0">
                  <a:pos x="35" y="7"/>
                </a:cxn>
                <a:cxn ang="0">
                  <a:pos x="31" y="5"/>
                </a:cxn>
                <a:cxn ang="0">
                  <a:pos x="26" y="5"/>
                </a:cxn>
                <a:cxn ang="0">
                  <a:pos x="21" y="5"/>
                </a:cxn>
                <a:cxn ang="0">
                  <a:pos x="16" y="7"/>
                </a:cxn>
                <a:cxn ang="0">
                  <a:pos x="13" y="8"/>
                </a:cxn>
                <a:cxn ang="0">
                  <a:pos x="10" y="11"/>
                </a:cxn>
                <a:cxn ang="0">
                  <a:pos x="8" y="16"/>
                </a:cxn>
                <a:cxn ang="0">
                  <a:pos x="7" y="22"/>
                </a:cxn>
                <a:cxn ang="0">
                  <a:pos x="8" y="27"/>
                </a:cxn>
                <a:cxn ang="0">
                  <a:pos x="10" y="32"/>
                </a:cxn>
                <a:cxn ang="0">
                  <a:pos x="13" y="35"/>
                </a:cxn>
                <a:cxn ang="0">
                  <a:pos x="16" y="37"/>
                </a:cxn>
                <a:cxn ang="0">
                  <a:pos x="21" y="38"/>
                </a:cxn>
                <a:cxn ang="0">
                  <a:pos x="26" y="38"/>
                </a:cxn>
                <a:cxn ang="0">
                  <a:pos x="31" y="38"/>
                </a:cxn>
                <a:cxn ang="0">
                  <a:pos x="35" y="37"/>
                </a:cxn>
                <a:cxn ang="0">
                  <a:pos x="39" y="35"/>
                </a:cxn>
                <a:cxn ang="0">
                  <a:pos x="40" y="30"/>
                </a:cxn>
                <a:cxn ang="0">
                  <a:pos x="48" y="30"/>
                </a:cxn>
              </a:cxnLst>
              <a:rect l="0" t="0" r="r" b="b"/>
              <a:pathLst>
                <a:path w="48" h="43">
                  <a:moveTo>
                    <a:pt x="48" y="30"/>
                  </a:moveTo>
                  <a:lnTo>
                    <a:pt x="47" y="35"/>
                  </a:lnTo>
                  <a:lnTo>
                    <a:pt x="43" y="38"/>
                  </a:lnTo>
                  <a:lnTo>
                    <a:pt x="40" y="42"/>
                  </a:lnTo>
                  <a:lnTo>
                    <a:pt x="35" y="43"/>
                  </a:lnTo>
                  <a:lnTo>
                    <a:pt x="31" y="43"/>
                  </a:lnTo>
                  <a:lnTo>
                    <a:pt x="24" y="43"/>
                  </a:lnTo>
                  <a:lnTo>
                    <a:pt x="18" y="43"/>
                  </a:lnTo>
                  <a:lnTo>
                    <a:pt x="13" y="42"/>
                  </a:lnTo>
                  <a:lnTo>
                    <a:pt x="8" y="38"/>
                  </a:lnTo>
                  <a:lnTo>
                    <a:pt x="5" y="35"/>
                  </a:lnTo>
                  <a:lnTo>
                    <a:pt x="2" y="32"/>
                  </a:lnTo>
                  <a:lnTo>
                    <a:pt x="0" y="27"/>
                  </a:lnTo>
                  <a:lnTo>
                    <a:pt x="0" y="22"/>
                  </a:lnTo>
                  <a:lnTo>
                    <a:pt x="2" y="14"/>
                  </a:lnTo>
                  <a:lnTo>
                    <a:pt x="7" y="7"/>
                  </a:lnTo>
                  <a:lnTo>
                    <a:pt x="15" y="2"/>
                  </a:lnTo>
                  <a:lnTo>
                    <a:pt x="26" y="0"/>
                  </a:lnTo>
                  <a:lnTo>
                    <a:pt x="32" y="0"/>
                  </a:lnTo>
                  <a:lnTo>
                    <a:pt x="39" y="2"/>
                  </a:lnTo>
                  <a:lnTo>
                    <a:pt x="42" y="5"/>
                  </a:lnTo>
                  <a:lnTo>
                    <a:pt x="45" y="8"/>
                  </a:lnTo>
                  <a:lnTo>
                    <a:pt x="47" y="11"/>
                  </a:lnTo>
                  <a:lnTo>
                    <a:pt x="39" y="11"/>
                  </a:lnTo>
                  <a:lnTo>
                    <a:pt x="37" y="8"/>
                  </a:lnTo>
                  <a:lnTo>
                    <a:pt x="35" y="7"/>
                  </a:lnTo>
                  <a:lnTo>
                    <a:pt x="31" y="5"/>
                  </a:lnTo>
                  <a:lnTo>
                    <a:pt x="26" y="5"/>
                  </a:lnTo>
                  <a:lnTo>
                    <a:pt x="21" y="5"/>
                  </a:lnTo>
                  <a:lnTo>
                    <a:pt x="16" y="7"/>
                  </a:lnTo>
                  <a:lnTo>
                    <a:pt x="13" y="8"/>
                  </a:lnTo>
                  <a:lnTo>
                    <a:pt x="10" y="11"/>
                  </a:lnTo>
                  <a:lnTo>
                    <a:pt x="8" y="16"/>
                  </a:lnTo>
                  <a:lnTo>
                    <a:pt x="7" y="22"/>
                  </a:lnTo>
                  <a:lnTo>
                    <a:pt x="8" y="27"/>
                  </a:lnTo>
                  <a:lnTo>
                    <a:pt x="10" y="32"/>
                  </a:lnTo>
                  <a:lnTo>
                    <a:pt x="13" y="35"/>
                  </a:lnTo>
                  <a:lnTo>
                    <a:pt x="16" y="37"/>
                  </a:lnTo>
                  <a:lnTo>
                    <a:pt x="21" y="38"/>
                  </a:lnTo>
                  <a:lnTo>
                    <a:pt x="26" y="38"/>
                  </a:lnTo>
                  <a:lnTo>
                    <a:pt x="31" y="38"/>
                  </a:lnTo>
                  <a:lnTo>
                    <a:pt x="35" y="37"/>
                  </a:lnTo>
                  <a:lnTo>
                    <a:pt x="39" y="35"/>
                  </a:lnTo>
                  <a:lnTo>
                    <a:pt x="40" y="30"/>
                  </a:lnTo>
                  <a:lnTo>
                    <a:pt x="48" y="3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7" name="Freeform 9"/>
            <p:cNvSpPr>
              <a:spLocks/>
            </p:cNvSpPr>
            <p:nvPr/>
          </p:nvSpPr>
          <p:spPr bwMode="auto">
            <a:xfrm>
              <a:off x="2475" y="3892"/>
              <a:ext cx="40" cy="46"/>
            </a:xfrm>
            <a:custGeom>
              <a:avLst/>
              <a:gdLst/>
              <a:ahLst/>
              <a:cxnLst>
                <a:cxn ang="0">
                  <a:pos x="0" y="0"/>
                </a:cxn>
                <a:cxn ang="0">
                  <a:pos x="35" y="0"/>
                </a:cxn>
                <a:cxn ang="0">
                  <a:pos x="35" y="5"/>
                </a:cxn>
                <a:cxn ang="0">
                  <a:pos x="6" y="5"/>
                </a:cxn>
                <a:cxn ang="0">
                  <a:pos x="6" y="19"/>
                </a:cxn>
                <a:cxn ang="0">
                  <a:pos x="33" y="19"/>
                </a:cxn>
                <a:cxn ang="0">
                  <a:pos x="33" y="24"/>
                </a:cxn>
                <a:cxn ang="0">
                  <a:pos x="6" y="24"/>
                </a:cxn>
                <a:cxn ang="0">
                  <a:pos x="6" y="38"/>
                </a:cxn>
                <a:cxn ang="0">
                  <a:pos x="36" y="38"/>
                </a:cxn>
                <a:cxn ang="0">
                  <a:pos x="36" y="43"/>
                </a:cxn>
                <a:cxn ang="0">
                  <a:pos x="0" y="43"/>
                </a:cxn>
                <a:cxn ang="0">
                  <a:pos x="0" y="0"/>
                </a:cxn>
              </a:cxnLst>
              <a:rect l="0" t="0" r="r" b="b"/>
              <a:pathLst>
                <a:path w="36" h="43">
                  <a:moveTo>
                    <a:pt x="0" y="0"/>
                  </a:moveTo>
                  <a:lnTo>
                    <a:pt x="35" y="0"/>
                  </a:lnTo>
                  <a:lnTo>
                    <a:pt x="35" y="5"/>
                  </a:lnTo>
                  <a:lnTo>
                    <a:pt x="6" y="5"/>
                  </a:lnTo>
                  <a:lnTo>
                    <a:pt x="6" y="19"/>
                  </a:lnTo>
                  <a:lnTo>
                    <a:pt x="33" y="19"/>
                  </a:lnTo>
                  <a:lnTo>
                    <a:pt x="33" y="24"/>
                  </a:lnTo>
                  <a:lnTo>
                    <a:pt x="6" y="24"/>
                  </a:lnTo>
                  <a:lnTo>
                    <a:pt x="6" y="38"/>
                  </a:lnTo>
                  <a:lnTo>
                    <a:pt x="36" y="38"/>
                  </a:lnTo>
                  <a:lnTo>
                    <a:pt x="36"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8" name="Freeform 10"/>
            <p:cNvSpPr>
              <a:spLocks/>
            </p:cNvSpPr>
            <p:nvPr/>
          </p:nvSpPr>
          <p:spPr bwMode="auto">
            <a:xfrm>
              <a:off x="2526" y="3892"/>
              <a:ext cx="48" cy="46"/>
            </a:xfrm>
            <a:custGeom>
              <a:avLst/>
              <a:gdLst/>
              <a:ahLst/>
              <a:cxnLst>
                <a:cxn ang="0">
                  <a:pos x="38" y="0"/>
                </a:cxn>
                <a:cxn ang="0">
                  <a:pos x="45" y="0"/>
                </a:cxn>
                <a:cxn ang="0">
                  <a:pos x="45" y="43"/>
                </a:cxn>
                <a:cxn ang="0">
                  <a:pos x="37" y="43"/>
                </a:cxn>
                <a:cxn ang="0">
                  <a:pos x="8" y="7"/>
                </a:cxn>
                <a:cxn ang="0">
                  <a:pos x="8" y="7"/>
                </a:cxn>
                <a:cxn ang="0">
                  <a:pos x="8" y="43"/>
                </a:cxn>
                <a:cxn ang="0">
                  <a:pos x="0" y="43"/>
                </a:cxn>
                <a:cxn ang="0">
                  <a:pos x="0" y="0"/>
                </a:cxn>
                <a:cxn ang="0">
                  <a:pos x="10" y="0"/>
                </a:cxn>
                <a:cxn ang="0">
                  <a:pos x="38" y="37"/>
                </a:cxn>
                <a:cxn ang="0">
                  <a:pos x="38" y="37"/>
                </a:cxn>
                <a:cxn ang="0">
                  <a:pos x="38" y="0"/>
                </a:cxn>
              </a:cxnLst>
              <a:rect l="0" t="0" r="r" b="b"/>
              <a:pathLst>
                <a:path w="45" h="43">
                  <a:moveTo>
                    <a:pt x="38" y="0"/>
                  </a:moveTo>
                  <a:lnTo>
                    <a:pt x="45" y="0"/>
                  </a:lnTo>
                  <a:lnTo>
                    <a:pt x="45" y="43"/>
                  </a:lnTo>
                  <a:lnTo>
                    <a:pt x="37" y="43"/>
                  </a:lnTo>
                  <a:lnTo>
                    <a:pt x="8" y="7"/>
                  </a:lnTo>
                  <a:lnTo>
                    <a:pt x="8" y="7"/>
                  </a:lnTo>
                  <a:lnTo>
                    <a:pt x="8" y="43"/>
                  </a:lnTo>
                  <a:lnTo>
                    <a:pt x="0" y="43"/>
                  </a:lnTo>
                  <a:lnTo>
                    <a:pt x="0" y="0"/>
                  </a:lnTo>
                  <a:lnTo>
                    <a:pt x="10"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9" name="Freeform 11"/>
            <p:cNvSpPr>
              <a:spLocks/>
            </p:cNvSpPr>
            <p:nvPr/>
          </p:nvSpPr>
          <p:spPr bwMode="auto">
            <a:xfrm>
              <a:off x="2583" y="3892"/>
              <a:ext cx="52" cy="46"/>
            </a:xfrm>
            <a:custGeom>
              <a:avLst/>
              <a:gdLst/>
              <a:ahLst/>
              <a:cxnLst>
                <a:cxn ang="0">
                  <a:pos x="19" y="7"/>
                </a:cxn>
                <a:cxn ang="0">
                  <a:pos x="0" y="7"/>
                </a:cxn>
                <a:cxn ang="0">
                  <a:pos x="0" y="0"/>
                </a:cxn>
                <a:cxn ang="0">
                  <a:pos x="46" y="0"/>
                </a:cxn>
                <a:cxn ang="0">
                  <a:pos x="46" y="7"/>
                </a:cxn>
                <a:cxn ang="0">
                  <a:pos x="25" y="7"/>
                </a:cxn>
                <a:cxn ang="0">
                  <a:pos x="25" y="43"/>
                </a:cxn>
                <a:cxn ang="0">
                  <a:pos x="19" y="43"/>
                </a:cxn>
                <a:cxn ang="0">
                  <a:pos x="19" y="7"/>
                </a:cxn>
              </a:cxnLst>
              <a:rect l="0" t="0" r="r" b="b"/>
              <a:pathLst>
                <a:path w="46" h="43">
                  <a:moveTo>
                    <a:pt x="19" y="7"/>
                  </a:moveTo>
                  <a:lnTo>
                    <a:pt x="0" y="7"/>
                  </a:lnTo>
                  <a:lnTo>
                    <a:pt x="0" y="0"/>
                  </a:lnTo>
                  <a:lnTo>
                    <a:pt x="46" y="0"/>
                  </a:lnTo>
                  <a:lnTo>
                    <a:pt x="46" y="7"/>
                  </a:lnTo>
                  <a:lnTo>
                    <a:pt x="25" y="7"/>
                  </a:lnTo>
                  <a:lnTo>
                    <a:pt x="25"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0" name="Freeform 12"/>
            <p:cNvSpPr>
              <a:spLocks/>
            </p:cNvSpPr>
            <p:nvPr/>
          </p:nvSpPr>
          <p:spPr bwMode="auto">
            <a:xfrm>
              <a:off x="2642" y="3892"/>
              <a:ext cx="40" cy="46"/>
            </a:xfrm>
            <a:custGeom>
              <a:avLst/>
              <a:gdLst/>
              <a:ahLst/>
              <a:cxnLst>
                <a:cxn ang="0">
                  <a:pos x="0" y="0"/>
                </a:cxn>
                <a:cxn ang="0">
                  <a:pos x="36" y="0"/>
                </a:cxn>
                <a:cxn ang="0">
                  <a:pos x="36" y="5"/>
                </a:cxn>
                <a:cxn ang="0">
                  <a:pos x="7" y="5"/>
                </a:cxn>
                <a:cxn ang="0">
                  <a:pos x="7" y="19"/>
                </a:cxn>
                <a:cxn ang="0">
                  <a:pos x="34" y="19"/>
                </a:cxn>
                <a:cxn ang="0">
                  <a:pos x="34" y="24"/>
                </a:cxn>
                <a:cxn ang="0">
                  <a:pos x="7" y="24"/>
                </a:cxn>
                <a:cxn ang="0">
                  <a:pos x="7" y="38"/>
                </a:cxn>
                <a:cxn ang="0">
                  <a:pos x="37" y="38"/>
                </a:cxn>
                <a:cxn ang="0">
                  <a:pos x="37" y="43"/>
                </a:cxn>
                <a:cxn ang="0">
                  <a:pos x="0" y="43"/>
                </a:cxn>
                <a:cxn ang="0">
                  <a:pos x="0" y="0"/>
                </a:cxn>
              </a:cxnLst>
              <a:rect l="0" t="0" r="r" b="b"/>
              <a:pathLst>
                <a:path w="37" h="43">
                  <a:moveTo>
                    <a:pt x="0" y="0"/>
                  </a:moveTo>
                  <a:lnTo>
                    <a:pt x="36" y="0"/>
                  </a:lnTo>
                  <a:lnTo>
                    <a:pt x="36" y="5"/>
                  </a:lnTo>
                  <a:lnTo>
                    <a:pt x="7" y="5"/>
                  </a:lnTo>
                  <a:lnTo>
                    <a:pt x="7" y="19"/>
                  </a:lnTo>
                  <a:lnTo>
                    <a:pt x="34" y="19"/>
                  </a:lnTo>
                  <a:lnTo>
                    <a:pt x="34" y="24"/>
                  </a:lnTo>
                  <a:lnTo>
                    <a:pt x="7" y="24"/>
                  </a:lnTo>
                  <a:lnTo>
                    <a:pt x="7"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1" name="Freeform 13"/>
            <p:cNvSpPr>
              <a:spLocks noEditPoints="1"/>
            </p:cNvSpPr>
            <p:nvPr/>
          </p:nvSpPr>
          <p:spPr bwMode="auto">
            <a:xfrm>
              <a:off x="2693" y="3892"/>
              <a:ext cx="46" cy="46"/>
            </a:xfrm>
            <a:custGeom>
              <a:avLst/>
              <a:gdLst/>
              <a:ahLst/>
              <a:cxnLst>
                <a:cxn ang="0">
                  <a:pos x="6" y="43"/>
                </a:cxn>
                <a:cxn ang="0">
                  <a:pos x="0" y="43"/>
                </a:cxn>
                <a:cxn ang="0">
                  <a:pos x="0" y="0"/>
                </a:cxn>
                <a:cxn ang="0">
                  <a:pos x="24" y="0"/>
                </a:cxn>
                <a:cxn ang="0">
                  <a:pos x="30" y="2"/>
                </a:cxn>
                <a:cxn ang="0">
                  <a:pos x="35" y="2"/>
                </a:cxn>
                <a:cxn ang="0">
                  <a:pos x="38" y="3"/>
                </a:cxn>
                <a:cxn ang="0">
                  <a:pos x="40" y="7"/>
                </a:cxn>
                <a:cxn ang="0">
                  <a:pos x="41" y="8"/>
                </a:cxn>
                <a:cxn ang="0">
                  <a:pos x="41" y="11"/>
                </a:cxn>
                <a:cxn ang="0">
                  <a:pos x="40" y="16"/>
                </a:cxn>
                <a:cxn ang="0">
                  <a:pos x="38" y="18"/>
                </a:cxn>
                <a:cxn ang="0">
                  <a:pos x="35" y="21"/>
                </a:cxn>
                <a:cxn ang="0">
                  <a:pos x="30" y="22"/>
                </a:cxn>
                <a:cxn ang="0">
                  <a:pos x="30" y="22"/>
                </a:cxn>
                <a:cxn ang="0">
                  <a:pos x="33" y="22"/>
                </a:cxn>
                <a:cxn ang="0">
                  <a:pos x="36" y="24"/>
                </a:cxn>
                <a:cxn ang="0">
                  <a:pos x="38" y="27"/>
                </a:cxn>
                <a:cxn ang="0">
                  <a:pos x="40" y="32"/>
                </a:cxn>
                <a:cxn ang="0">
                  <a:pos x="41" y="38"/>
                </a:cxn>
                <a:cxn ang="0">
                  <a:pos x="41" y="43"/>
                </a:cxn>
                <a:cxn ang="0">
                  <a:pos x="35" y="43"/>
                </a:cxn>
                <a:cxn ang="0">
                  <a:pos x="33" y="38"/>
                </a:cxn>
                <a:cxn ang="0">
                  <a:pos x="33" y="34"/>
                </a:cxn>
                <a:cxn ang="0">
                  <a:pos x="32" y="29"/>
                </a:cxn>
                <a:cxn ang="0">
                  <a:pos x="32" y="27"/>
                </a:cxn>
                <a:cxn ang="0">
                  <a:pos x="30" y="26"/>
                </a:cxn>
                <a:cxn ang="0">
                  <a:pos x="27" y="26"/>
                </a:cxn>
                <a:cxn ang="0">
                  <a:pos x="24" y="24"/>
                </a:cxn>
                <a:cxn ang="0">
                  <a:pos x="21" y="24"/>
                </a:cxn>
                <a:cxn ang="0">
                  <a:pos x="6" y="24"/>
                </a:cxn>
                <a:cxn ang="0">
                  <a:pos x="6" y="43"/>
                </a:cxn>
                <a:cxn ang="0">
                  <a:pos x="6" y="19"/>
                </a:cxn>
                <a:cxn ang="0">
                  <a:pos x="22" y="19"/>
                </a:cxn>
                <a:cxn ang="0">
                  <a:pos x="27" y="19"/>
                </a:cxn>
                <a:cxn ang="0">
                  <a:pos x="30" y="18"/>
                </a:cxn>
                <a:cxn ang="0">
                  <a:pos x="33" y="16"/>
                </a:cxn>
                <a:cxn ang="0">
                  <a:pos x="33" y="13"/>
                </a:cxn>
                <a:cxn ang="0">
                  <a:pos x="33" y="10"/>
                </a:cxn>
                <a:cxn ang="0">
                  <a:pos x="32" y="7"/>
                </a:cxn>
                <a:cxn ang="0">
                  <a:pos x="27" y="7"/>
                </a:cxn>
                <a:cxn ang="0">
                  <a:pos x="22" y="5"/>
                </a:cxn>
                <a:cxn ang="0">
                  <a:pos x="6" y="5"/>
                </a:cxn>
                <a:cxn ang="0">
                  <a:pos x="6" y="19"/>
                </a:cxn>
              </a:cxnLst>
              <a:rect l="0" t="0" r="r" b="b"/>
              <a:pathLst>
                <a:path w="41" h="43">
                  <a:moveTo>
                    <a:pt x="6" y="43"/>
                  </a:moveTo>
                  <a:lnTo>
                    <a:pt x="0" y="43"/>
                  </a:lnTo>
                  <a:lnTo>
                    <a:pt x="0" y="0"/>
                  </a:lnTo>
                  <a:lnTo>
                    <a:pt x="24" y="0"/>
                  </a:lnTo>
                  <a:lnTo>
                    <a:pt x="30" y="2"/>
                  </a:lnTo>
                  <a:lnTo>
                    <a:pt x="35" y="2"/>
                  </a:lnTo>
                  <a:lnTo>
                    <a:pt x="38" y="3"/>
                  </a:lnTo>
                  <a:lnTo>
                    <a:pt x="40" y="7"/>
                  </a:lnTo>
                  <a:lnTo>
                    <a:pt x="41" y="8"/>
                  </a:lnTo>
                  <a:lnTo>
                    <a:pt x="41" y="11"/>
                  </a:lnTo>
                  <a:lnTo>
                    <a:pt x="40" y="16"/>
                  </a:lnTo>
                  <a:lnTo>
                    <a:pt x="38" y="18"/>
                  </a:lnTo>
                  <a:lnTo>
                    <a:pt x="35" y="21"/>
                  </a:lnTo>
                  <a:lnTo>
                    <a:pt x="30" y="22"/>
                  </a:lnTo>
                  <a:lnTo>
                    <a:pt x="30" y="22"/>
                  </a:lnTo>
                  <a:lnTo>
                    <a:pt x="33" y="22"/>
                  </a:lnTo>
                  <a:lnTo>
                    <a:pt x="36" y="24"/>
                  </a:lnTo>
                  <a:lnTo>
                    <a:pt x="38" y="27"/>
                  </a:lnTo>
                  <a:lnTo>
                    <a:pt x="40" y="32"/>
                  </a:lnTo>
                  <a:lnTo>
                    <a:pt x="41" y="38"/>
                  </a:lnTo>
                  <a:lnTo>
                    <a:pt x="41" y="43"/>
                  </a:lnTo>
                  <a:lnTo>
                    <a:pt x="35" y="43"/>
                  </a:lnTo>
                  <a:lnTo>
                    <a:pt x="33" y="38"/>
                  </a:lnTo>
                  <a:lnTo>
                    <a:pt x="33" y="34"/>
                  </a:lnTo>
                  <a:lnTo>
                    <a:pt x="32" y="29"/>
                  </a:lnTo>
                  <a:lnTo>
                    <a:pt x="32" y="27"/>
                  </a:lnTo>
                  <a:lnTo>
                    <a:pt x="30" y="26"/>
                  </a:lnTo>
                  <a:lnTo>
                    <a:pt x="27" y="26"/>
                  </a:lnTo>
                  <a:lnTo>
                    <a:pt x="24" y="24"/>
                  </a:lnTo>
                  <a:lnTo>
                    <a:pt x="21" y="24"/>
                  </a:lnTo>
                  <a:lnTo>
                    <a:pt x="6" y="24"/>
                  </a:lnTo>
                  <a:lnTo>
                    <a:pt x="6" y="43"/>
                  </a:lnTo>
                  <a:close/>
                  <a:moveTo>
                    <a:pt x="6" y="19"/>
                  </a:moveTo>
                  <a:lnTo>
                    <a:pt x="22" y="19"/>
                  </a:lnTo>
                  <a:lnTo>
                    <a:pt x="27" y="19"/>
                  </a:lnTo>
                  <a:lnTo>
                    <a:pt x="30" y="18"/>
                  </a:lnTo>
                  <a:lnTo>
                    <a:pt x="33" y="16"/>
                  </a:lnTo>
                  <a:lnTo>
                    <a:pt x="33" y="13"/>
                  </a:lnTo>
                  <a:lnTo>
                    <a:pt x="33" y="10"/>
                  </a:lnTo>
                  <a:lnTo>
                    <a:pt x="32" y="7"/>
                  </a:lnTo>
                  <a:lnTo>
                    <a:pt x="27" y="7"/>
                  </a:lnTo>
                  <a:lnTo>
                    <a:pt x="22" y="5"/>
                  </a:lnTo>
                  <a:lnTo>
                    <a:pt x="6" y="5"/>
                  </a:lnTo>
                  <a:lnTo>
                    <a:pt x="6"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2" name="Freeform 14"/>
            <p:cNvSpPr>
              <a:spLocks/>
            </p:cNvSpPr>
            <p:nvPr/>
          </p:nvSpPr>
          <p:spPr bwMode="auto">
            <a:xfrm>
              <a:off x="2774" y="3892"/>
              <a:ext cx="37" cy="46"/>
            </a:xfrm>
            <a:custGeom>
              <a:avLst/>
              <a:gdLst/>
              <a:ahLst/>
              <a:cxnLst>
                <a:cxn ang="0">
                  <a:pos x="0" y="0"/>
                </a:cxn>
                <a:cxn ang="0">
                  <a:pos x="33" y="0"/>
                </a:cxn>
                <a:cxn ang="0">
                  <a:pos x="33" y="5"/>
                </a:cxn>
                <a:cxn ang="0">
                  <a:pos x="8" y="5"/>
                </a:cxn>
                <a:cxn ang="0">
                  <a:pos x="8" y="19"/>
                </a:cxn>
                <a:cxn ang="0">
                  <a:pos x="33" y="19"/>
                </a:cxn>
                <a:cxn ang="0">
                  <a:pos x="33" y="24"/>
                </a:cxn>
                <a:cxn ang="0">
                  <a:pos x="8" y="24"/>
                </a:cxn>
                <a:cxn ang="0">
                  <a:pos x="8" y="43"/>
                </a:cxn>
                <a:cxn ang="0">
                  <a:pos x="0" y="43"/>
                </a:cxn>
                <a:cxn ang="0">
                  <a:pos x="0" y="0"/>
                </a:cxn>
              </a:cxnLst>
              <a:rect l="0" t="0" r="r" b="b"/>
              <a:pathLst>
                <a:path w="33" h="43">
                  <a:moveTo>
                    <a:pt x="0" y="0"/>
                  </a:moveTo>
                  <a:lnTo>
                    <a:pt x="33" y="0"/>
                  </a:lnTo>
                  <a:lnTo>
                    <a:pt x="33" y="5"/>
                  </a:lnTo>
                  <a:lnTo>
                    <a:pt x="8" y="5"/>
                  </a:lnTo>
                  <a:lnTo>
                    <a:pt x="8" y="19"/>
                  </a:lnTo>
                  <a:lnTo>
                    <a:pt x="33" y="19"/>
                  </a:lnTo>
                  <a:lnTo>
                    <a:pt x="33" y="24"/>
                  </a:lnTo>
                  <a:lnTo>
                    <a:pt x="8" y="24"/>
                  </a:lnTo>
                  <a:lnTo>
                    <a:pt x="8"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3" name="Freeform 15"/>
            <p:cNvSpPr>
              <a:spLocks noEditPoints="1"/>
            </p:cNvSpPr>
            <p:nvPr/>
          </p:nvSpPr>
          <p:spPr bwMode="auto">
            <a:xfrm>
              <a:off x="2820" y="3892"/>
              <a:ext cx="59" cy="46"/>
            </a:xfrm>
            <a:custGeom>
              <a:avLst/>
              <a:gdLst/>
              <a:ahLst/>
              <a:cxnLst>
                <a:cxn ang="0">
                  <a:pos x="28" y="0"/>
                </a:cxn>
                <a:cxn ang="0">
                  <a:pos x="40" y="2"/>
                </a:cxn>
                <a:cxn ang="0">
                  <a:pos x="48" y="7"/>
                </a:cxn>
                <a:cxn ang="0">
                  <a:pos x="51" y="14"/>
                </a:cxn>
                <a:cxn ang="0">
                  <a:pos x="53" y="22"/>
                </a:cxn>
                <a:cxn ang="0">
                  <a:pos x="51" y="29"/>
                </a:cxn>
                <a:cxn ang="0">
                  <a:pos x="48" y="37"/>
                </a:cxn>
                <a:cxn ang="0">
                  <a:pos x="40" y="42"/>
                </a:cxn>
                <a:cxn ang="0">
                  <a:pos x="28" y="43"/>
                </a:cxn>
                <a:cxn ang="0">
                  <a:pos x="15" y="42"/>
                </a:cxn>
                <a:cxn ang="0">
                  <a:pos x="7" y="37"/>
                </a:cxn>
                <a:cxn ang="0">
                  <a:pos x="2" y="29"/>
                </a:cxn>
                <a:cxn ang="0">
                  <a:pos x="0" y="22"/>
                </a:cxn>
                <a:cxn ang="0">
                  <a:pos x="2" y="14"/>
                </a:cxn>
                <a:cxn ang="0">
                  <a:pos x="7" y="7"/>
                </a:cxn>
                <a:cxn ang="0">
                  <a:pos x="15" y="2"/>
                </a:cxn>
                <a:cxn ang="0">
                  <a:pos x="28" y="0"/>
                </a:cxn>
                <a:cxn ang="0">
                  <a:pos x="28" y="38"/>
                </a:cxn>
                <a:cxn ang="0">
                  <a:pos x="34" y="38"/>
                </a:cxn>
                <a:cxn ang="0">
                  <a:pos x="39" y="37"/>
                </a:cxn>
                <a:cxn ang="0">
                  <a:pos x="43" y="32"/>
                </a:cxn>
                <a:cxn ang="0">
                  <a:pos x="45" y="27"/>
                </a:cxn>
                <a:cxn ang="0">
                  <a:pos x="47" y="22"/>
                </a:cxn>
                <a:cxn ang="0">
                  <a:pos x="45" y="16"/>
                </a:cxn>
                <a:cxn ang="0">
                  <a:pos x="43" y="11"/>
                </a:cxn>
                <a:cxn ang="0">
                  <a:pos x="39" y="8"/>
                </a:cxn>
                <a:cxn ang="0">
                  <a:pos x="34" y="5"/>
                </a:cxn>
                <a:cxn ang="0">
                  <a:pos x="28" y="5"/>
                </a:cxn>
                <a:cxn ang="0">
                  <a:pos x="21" y="5"/>
                </a:cxn>
                <a:cxn ang="0">
                  <a:pos x="15" y="8"/>
                </a:cxn>
                <a:cxn ang="0">
                  <a:pos x="12" y="11"/>
                </a:cxn>
                <a:cxn ang="0">
                  <a:pos x="8" y="16"/>
                </a:cxn>
                <a:cxn ang="0">
                  <a:pos x="8" y="22"/>
                </a:cxn>
                <a:cxn ang="0">
                  <a:pos x="8" y="27"/>
                </a:cxn>
                <a:cxn ang="0">
                  <a:pos x="12" y="32"/>
                </a:cxn>
                <a:cxn ang="0">
                  <a:pos x="15" y="37"/>
                </a:cxn>
                <a:cxn ang="0">
                  <a:pos x="21" y="38"/>
                </a:cxn>
                <a:cxn ang="0">
                  <a:pos x="28" y="38"/>
                </a:cxn>
              </a:cxnLst>
              <a:rect l="0" t="0" r="r" b="b"/>
              <a:pathLst>
                <a:path w="53" h="43">
                  <a:moveTo>
                    <a:pt x="28" y="0"/>
                  </a:moveTo>
                  <a:lnTo>
                    <a:pt x="40" y="2"/>
                  </a:lnTo>
                  <a:lnTo>
                    <a:pt x="48" y="7"/>
                  </a:lnTo>
                  <a:lnTo>
                    <a:pt x="51" y="14"/>
                  </a:lnTo>
                  <a:lnTo>
                    <a:pt x="53" y="22"/>
                  </a:lnTo>
                  <a:lnTo>
                    <a:pt x="51" y="29"/>
                  </a:lnTo>
                  <a:lnTo>
                    <a:pt x="48" y="37"/>
                  </a:lnTo>
                  <a:lnTo>
                    <a:pt x="40" y="42"/>
                  </a:lnTo>
                  <a:lnTo>
                    <a:pt x="28" y="43"/>
                  </a:lnTo>
                  <a:lnTo>
                    <a:pt x="15" y="42"/>
                  </a:lnTo>
                  <a:lnTo>
                    <a:pt x="7" y="37"/>
                  </a:lnTo>
                  <a:lnTo>
                    <a:pt x="2" y="29"/>
                  </a:lnTo>
                  <a:lnTo>
                    <a:pt x="0" y="22"/>
                  </a:lnTo>
                  <a:lnTo>
                    <a:pt x="2" y="14"/>
                  </a:lnTo>
                  <a:lnTo>
                    <a:pt x="7" y="7"/>
                  </a:lnTo>
                  <a:lnTo>
                    <a:pt x="15" y="2"/>
                  </a:lnTo>
                  <a:lnTo>
                    <a:pt x="28" y="0"/>
                  </a:lnTo>
                  <a:close/>
                  <a:moveTo>
                    <a:pt x="28" y="38"/>
                  </a:moveTo>
                  <a:lnTo>
                    <a:pt x="34" y="38"/>
                  </a:lnTo>
                  <a:lnTo>
                    <a:pt x="39" y="37"/>
                  </a:lnTo>
                  <a:lnTo>
                    <a:pt x="43" y="32"/>
                  </a:lnTo>
                  <a:lnTo>
                    <a:pt x="45" y="27"/>
                  </a:lnTo>
                  <a:lnTo>
                    <a:pt x="47" y="22"/>
                  </a:lnTo>
                  <a:lnTo>
                    <a:pt x="45" y="16"/>
                  </a:lnTo>
                  <a:lnTo>
                    <a:pt x="43" y="11"/>
                  </a:lnTo>
                  <a:lnTo>
                    <a:pt x="39" y="8"/>
                  </a:lnTo>
                  <a:lnTo>
                    <a:pt x="34" y="5"/>
                  </a:lnTo>
                  <a:lnTo>
                    <a:pt x="28" y="5"/>
                  </a:lnTo>
                  <a:lnTo>
                    <a:pt x="21" y="5"/>
                  </a:lnTo>
                  <a:lnTo>
                    <a:pt x="15" y="8"/>
                  </a:lnTo>
                  <a:lnTo>
                    <a:pt x="12" y="11"/>
                  </a:lnTo>
                  <a:lnTo>
                    <a:pt x="8" y="16"/>
                  </a:lnTo>
                  <a:lnTo>
                    <a:pt x="8" y="22"/>
                  </a:lnTo>
                  <a:lnTo>
                    <a:pt x="8" y="27"/>
                  </a:lnTo>
                  <a:lnTo>
                    <a:pt x="12" y="32"/>
                  </a:lnTo>
                  <a:lnTo>
                    <a:pt x="15" y="37"/>
                  </a:lnTo>
                  <a:lnTo>
                    <a:pt x="21" y="38"/>
                  </a:lnTo>
                  <a:lnTo>
                    <a:pt x="28"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4" name="Freeform 16"/>
            <p:cNvSpPr>
              <a:spLocks noEditPoints="1"/>
            </p:cNvSpPr>
            <p:nvPr/>
          </p:nvSpPr>
          <p:spPr bwMode="auto">
            <a:xfrm>
              <a:off x="289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31" y="22"/>
                </a:cxn>
                <a:cxn ang="0">
                  <a:pos x="31" y="22"/>
                </a:cxn>
                <a:cxn ang="0">
                  <a:pos x="34" y="22"/>
                </a:cxn>
                <a:cxn ang="0">
                  <a:pos x="37" y="24"/>
                </a:cxn>
                <a:cxn ang="0">
                  <a:pos x="39" y="27"/>
                </a:cxn>
                <a:cxn ang="0">
                  <a:pos x="39" y="32"/>
                </a:cxn>
                <a:cxn ang="0">
                  <a:pos x="40" y="38"/>
                </a:cxn>
                <a:cxn ang="0">
                  <a:pos x="42" y="43"/>
                </a:cxn>
                <a:cxn ang="0">
                  <a:pos x="35" y="43"/>
                </a:cxn>
                <a:cxn ang="0">
                  <a:pos x="34" y="38"/>
                </a:cxn>
                <a:cxn ang="0">
                  <a:pos x="32" y="34"/>
                </a:cxn>
                <a:cxn ang="0">
                  <a:pos x="32" y="29"/>
                </a:cxn>
                <a:cxn ang="0">
                  <a:pos x="31" y="27"/>
                </a:cxn>
                <a:cxn ang="0">
                  <a:pos x="29" y="26"/>
                </a:cxn>
                <a:cxn ang="0">
                  <a:pos x="27" y="26"/>
                </a:cxn>
                <a:cxn ang="0">
                  <a:pos x="24" y="24"/>
                </a:cxn>
                <a:cxn ang="0">
                  <a:pos x="19" y="24"/>
                </a:cxn>
                <a:cxn ang="0">
                  <a:pos x="7" y="24"/>
                </a:cxn>
                <a:cxn ang="0">
                  <a:pos x="7" y="43"/>
                </a:cxn>
                <a:cxn ang="0">
                  <a:pos x="7" y="19"/>
                </a:cxn>
                <a:cxn ang="0">
                  <a:pos x="23" y="19"/>
                </a:cxn>
                <a:cxn ang="0">
                  <a:pos x="27" y="19"/>
                </a:cxn>
                <a:cxn ang="0">
                  <a:pos x="31" y="18"/>
                </a:cxn>
                <a:cxn ang="0">
                  <a:pos x="32" y="16"/>
                </a:cxn>
                <a:cxn ang="0">
                  <a:pos x="34" y="13"/>
                </a:cxn>
                <a:cxn ang="0">
                  <a:pos x="32" y="10"/>
                </a:cxn>
                <a:cxn ang="0">
                  <a:pos x="31" y="7"/>
                </a:cxn>
                <a:cxn ang="0">
                  <a:pos x="27" y="7"/>
                </a:cxn>
                <a:cxn ang="0">
                  <a:pos x="23"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31" y="22"/>
                  </a:lnTo>
                  <a:lnTo>
                    <a:pt x="31" y="22"/>
                  </a:lnTo>
                  <a:lnTo>
                    <a:pt x="34" y="22"/>
                  </a:lnTo>
                  <a:lnTo>
                    <a:pt x="37" y="24"/>
                  </a:lnTo>
                  <a:lnTo>
                    <a:pt x="39" y="27"/>
                  </a:lnTo>
                  <a:lnTo>
                    <a:pt x="39" y="32"/>
                  </a:lnTo>
                  <a:lnTo>
                    <a:pt x="40" y="38"/>
                  </a:lnTo>
                  <a:lnTo>
                    <a:pt x="42" y="43"/>
                  </a:lnTo>
                  <a:lnTo>
                    <a:pt x="35" y="43"/>
                  </a:lnTo>
                  <a:lnTo>
                    <a:pt x="34" y="38"/>
                  </a:lnTo>
                  <a:lnTo>
                    <a:pt x="32" y="34"/>
                  </a:lnTo>
                  <a:lnTo>
                    <a:pt x="32" y="29"/>
                  </a:lnTo>
                  <a:lnTo>
                    <a:pt x="31" y="27"/>
                  </a:lnTo>
                  <a:lnTo>
                    <a:pt x="29" y="26"/>
                  </a:lnTo>
                  <a:lnTo>
                    <a:pt x="27" y="26"/>
                  </a:lnTo>
                  <a:lnTo>
                    <a:pt x="24" y="24"/>
                  </a:lnTo>
                  <a:lnTo>
                    <a:pt x="19" y="24"/>
                  </a:lnTo>
                  <a:lnTo>
                    <a:pt x="7" y="24"/>
                  </a:lnTo>
                  <a:lnTo>
                    <a:pt x="7" y="43"/>
                  </a:lnTo>
                  <a:close/>
                  <a:moveTo>
                    <a:pt x="7" y="19"/>
                  </a:moveTo>
                  <a:lnTo>
                    <a:pt x="23" y="19"/>
                  </a:lnTo>
                  <a:lnTo>
                    <a:pt x="27" y="19"/>
                  </a:lnTo>
                  <a:lnTo>
                    <a:pt x="31" y="18"/>
                  </a:lnTo>
                  <a:lnTo>
                    <a:pt x="32" y="16"/>
                  </a:lnTo>
                  <a:lnTo>
                    <a:pt x="34" y="13"/>
                  </a:lnTo>
                  <a:lnTo>
                    <a:pt x="32" y="10"/>
                  </a:lnTo>
                  <a:lnTo>
                    <a:pt x="31" y="7"/>
                  </a:lnTo>
                  <a:lnTo>
                    <a:pt x="27" y="7"/>
                  </a:lnTo>
                  <a:lnTo>
                    <a:pt x="23"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5" name="Rectangle 17"/>
            <p:cNvSpPr>
              <a:spLocks noChangeArrowheads="1"/>
            </p:cNvSpPr>
            <p:nvPr/>
          </p:nvSpPr>
          <p:spPr bwMode="auto">
            <a:xfrm>
              <a:off x="2974"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16" name="Freeform 18"/>
            <p:cNvSpPr>
              <a:spLocks/>
            </p:cNvSpPr>
            <p:nvPr/>
          </p:nvSpPr>
          <p:spPr bwMode="auto">
            <a:xfrm>
              <a:off x="2993" y="3892"/>
              <a:ext cx="51" cy="46"/>
            </a:xfrm>
            <a:custGeom>
              <a:avLst/>
              <a:gdLst/>
              <a:ahLst/>
              <a:cxnLst>
                <a:cxn ang="0">
                  <a:pos x="39" y="0"/>
                </a:cxn>
                <a:cxn ang="0">
                  <a:pos x="45" y="0"/>
                </a:cxn>
                <a:cxn ang="0">
                  <a:pos x="45" y="43"/>
                </a:cxn>
                <a:cxn ang="0">
                  <a:pos x="36" y="43"/>
                </a:cxn>
                <a:cxn ang="0">
                  <a:pos x="7" y="7"/>
                </a:cxn>
                <a:cxn ang="0">
                  <a:pos x="7" y="7"/>
                </a:cxn>
                <a:cxn ang="0">
                  <a:pos x="7" y="43"/>
                </a:cxn>
                <a:cxn ang="0">
                  <a:pos x="0" y="43"/>
                </a:cxn>
                <a:cxn ang="0">
                  <a:pos x="0" y="0"/>
                </a:cxn>
                <a:cxn ang="0">
                  <a:pos x="10" y="0"/>
                </a:cxn>
                <a:cxn ang="0">
                  <a:pos x="37" y="37"/>
                </a:cxn>
                <a:cxn ang="0">
                  <a:pos x="39" y="37"/>
                </a:cxn>
                <a:cxn ang="0">
                  <a:pos x="39" y="0"/>
                </a:cxn>
              </a:cxnLst>
              <a:rect l="0" t="0" r="r" b="b"/>
              <a:pathLst>
                <a:path w="45" h="43">
                  <a:moveTo>
                    <a:pt x="39" y="0"/>
                  </a:moveTo>
                  <a:lnTo>
                    <a:pt x="45" y="0"/>
                  </a:lnTo>
                  <a:lnTo>
                    <a:pt x="45" y="43"/>
                  </a:lnTo>
                  <a:lnTo>
                    <a:pt x="36" y="43"/>
                  </a:lnTo>
                  <a:lnTo>
                    <a:pt x="7" y="7"/>
                  </a:lnTo>
                  <a:lnTo>
                    <a:pt x="7" y="7"/>
                  </a:lnTo>
                  <a:lnTo>
                    <a:pt x="7" y="43"/>
                  </a:lnTo>
                  <a:lnTo>
                    <a:pt x="0" y="43"/>
                  </a:lnTo>
                  <a:lnTo>
                    <a:pt x="0" y="0"/>
                  </a:lnTo>
                  <a:lnTo>
                    <a:pt x="10" y="0"/>
                  </a:lnTo>
                  <a:lnTo>
                    <a:pt x="37"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7" name="Freeform 19"/>
            <p:cNvSpPr>
              <a:spLocks/>
            </p:cNvSpPr>
            <p:nvPr/>
          </p:nvSpPr>
          <p:spPr bwMode="auto">
            <a:xfrm>
              <a:off x="3050" y="3892"/>
              <a:ext cx="51"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8" name="Freeform 20"/>
            <p:cNvSpPr>
              <a:spLocks/>
            </p:cNvSpPr>
            <p:nvPr/>
          </p:nvSpPr>
          <p:spPr bwMode="auto">
            <a:xfrm>
              <a:off x="3108" y="3892"/>
              <a:ext cx="41" cy="46"/>
            </a:xfrm>
            <a:custGeom>
              <a:avLst/>
              <a:gdLst/>
              <a:ahLst/>
              <a:cxnLst>
                <a:cxn ang="0">
                  <a:pos x="0" y="0"/>
                </a:cxn>
                <a:cxn ang="0">
                  <a:pos x="35" y="0"/>
                </a:cxn>
                <a:cxn ang="0">
                  <a:pos x="35" y="5"/>
                </a:cxn>
                <a:cxn ang="0">
                  <a:pos x="8" y="5"/>
                </a:cxn>
                <a:cxn ang="0">
                  <a:pos x="8" y="19"/>
                </a:cxn>
                <a:cxn ang="0">
                  <a:pos x="34" y="19"/>
                </a:cxn>
                <a:cxn ang="0">
                  <a:pos x="34" y="24"/>
                </a:cxn>
                <a:cxn ang="0">
                  <a:pos x="8" y="24"/>
                </a:cxn>
                <a:cxn ang="0">
                  <a:pos x="8" y="38"/>
                </a:cxn>
                <a:cxn ang="0">
                  <a:pos x="37" y="38"/>
                </a:cxn>
                <a:cxn ang="0">
                  <a:pos x="37" y="43"/>
                </a:cxn>
                <a:cxn ang="0">
                  <a:pos x="0" y="43"/>
                </a:cxn>
                <a:cxn ang="0">
                  <a:pos x="0" y="0"/>
                </a:cxn>
              </a:cxnLst>
              <a:rect l="0" t="0" r="r" b="b"/>
              <a:pathLst>
                <a:path w="37" h="43">
                  <a:moveTo>
                    <a:pt x="0" y="0"/>
                  </a:moveTo>
                  <a:lnTo>
                    <a:pt x="35" y="0"/>
                  </a:lnTo>
                  <a:lnTo>
                    <a:pt x="35" y="5"/>
                  </a:lnTo>
                  <a:lnTo>
                    <a:pt x="8" y="5"/>
                  </a:lnTo>
                  <a:lnTo>
                    <a:pt x="8" y="19"/>
                  </a:lnTo>
                  <a:lnTo>
                    <a:pt x="34" y="19"/>
                  </a:lnTo>
                  <a:lnTo>
                    <a:pt x="34" y="24"/>
                  </a:lnTo>
                  <a:lnTo>
                    <a:pt x="8" y="24"/>
                  </a:lnTo>
                  <a:lnTo>
                    <a:pt x="8" y="38"/>
                  </a:lnTo>
                  <a:lnTo>
                    <a:pt x="37" y="38"/>
                  </a:lnTo>
                  <a:lnTo>
                    <a:pt x="37"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19" name="Freeform 21"/>
            <p:cNvSpPr>
              <a:spLocks noEditPoints="1"/>
            </p:cNvSpPr>
            <p:nvPr/>
          </p:nvSpPr>
          <p:spPr bwMode="auto">
            <a:xfrm>
              <a:off x="3160" y="3892"/>
              <a:ext cx="46" cy="46"/>
            </a:xfrm>
            <a:custGeom>
              <a:avLst/>
              <a:gdLst/>
              <a:ahLst/>
              <a:cxnLst>
                <a:cxn ang="0">
                  <a:pos x="7" y="43"/>
                </a:cxn>
                <a:cxn ang="0">
                  <a:pos x="0" y="43"/>
                </a:cxn>
                <a:cxn ang="0">
                  <a:pos x="0" y="0"/>
                </a:cxn>
                <a:cxn ang="0">
                  <a:pos x="23" y="0"/>
                </a:cxn>
                <a:cxn ang="0">
                  <a:pos x="29" y="2"/>
                </a:cxn>
                <a:cxn ang="0">
                  <a:pos x="34" y="2"/>
                </a:cxn>
                <a:cxn ang="0">
                  <a:pos x="37" y="3"/>
                </a:cxn>
                <a:cxn ang="0">
                  <a:pos x="39" y="7"/>
                </a:cxn>
                <a:cxn ang="0">
                  <a:pos x="40" y="8"/>
                </a:cxn>
                <a:cxn ang="0">
                  <a:pos x="40" y="11"/>
                </a:cxn>
                <a:cxn ang="0">
                  <a:pos x="40" y="16"/>
                </a:cxn>
                <a:cxn ang="0">
                  <a:pos x="37" y="18"/>
                </a:cxn>
                <a:cxn ang="0">
                  <a:pos x="34" y="21"/>
                </a:cxn>
                <a:cxn ang="0">
                  <a:pos x="29" y="22"/>
                </a:cxn>
                <a:cxn ang="0">
                  <a:pos x="29" y="22"/>
                </a:cxn>
                <a:cxn ang="0">
                  <a:pos x="34" y="22"/>
                </a:cxn>
                <a:cxn ang="0">
                  <a:pos x="35" y="24"/>
                </a:cxn>
                <a:cxn ang="0">
                  <a:pos x="37" y="27"/>
                </a:cxn>
                <a:cxn ang="0">
                  <a:pos x="39" y="32"/>
                </a:cxn>
                <a:cxn ang="0">
                  <a:pos x="40" y="38"/>
                </a:cxn>
                <a:cxn ang="0">
                  <a:pos x="42" y="43"/>
                </a:cxn>
                <a:cxn ang="0">
                  <a:pos x="34" y="43"/>
                </a:cxn>
                <a:cxn ang="0">
                  <a:pos x="34" y="38"/>
                </a:cxn>
                <a:cxn ang="0">
                  <a:pos x="32" y="34"/>
                </a:cxn>
                <a:cxn ang="0">
                  <a:pos x="31" y="29"/>
                </a:cxn>
                <a:cxn ang="0">
                  <a:pos x="31" y="27"/>
                </a:cxn>
                <a:cxn ang="0">
                  <a:pos x="29" y="26"/>
                </a:cxn>
                <a:cxn ang="0">
                  <a:pos x="27" y="26"/>
                </a:cxn>
                <a:cxn ang="0">
                  <a:pos x="24" y="24"/>
                </a:cxn>
                <a:cxn ang="0">
                  <a:pos x="19" y="24"/>
                </a:cxn>
                <a:cxn ang="0">
                  <a:pos x="7" y="24"/>
                </a:cxn>
                <a:cxn ang="0">
                  <a:pos x="7" y="43"/>
                </a:cxn>
                <a:cxn ang="0">
                  <a:pos x="7" y="19"/>
                </a:cxn>
                <a:cxn ang="0">
                  <a:pos x="21" y="19"/>
                </a:cxn>
                <a:cxn ang="0">
                  <a:pos x="26" y="19"/>
                </a:cxn>
                <a:cxn ang="0">
                  <a:pos x="31" y="18"/>
                </a:cxn>
                <a:cxn ang="0">
                  <a:pos x="32" y="16"/>
                </a:cxn>
                <a:cxn ang="0">
                  <a:pos x="34" y="13"/>
                </a:cxn>
                <a:cxn ang="0">
                  <a:pos x="32" y="10"/>
                </a:cxn>
                <a:cxn ang="0">
                  <a:pos x="31" y="7"/>
                </a:cxn>
                <a:cxn ang="0">
                  <a:pos x="27" y="7"/>
                </a:cxn>
                <a:cxn ang="0">
                  <a:pos x="21" y="5"/>
                </a:cxn>
                <a:cxn ang="0">
                  <a:pos x="7" y="5"/>
                </a:cxn>
                <a:cxn ang="0">
                  <a:pos x="7" y="19"/>
                </a:cxn>
              </a:cxnLst>
              <a:rect l="0" t="0" r="r" b="b"/>
              <a:pathLst>
                <a:path w="42" h="43">
                  <a:moveTo>
                    <a:pt x="7" y="43"/>
                  </a:moveTo>
                  <a:lnTo>
                    <a:pt x="0" y="43"/>
                  </a:lnTo>
                  <a:lnTo>
                    <a:pt x="0" y="0"/>
                  </a:lnTo>
                  <a:lnTo>
                    <a:pt x="23" y="0"/>
                  </a:lnTo>
                  <a:lnTo>
                    <a:pt x="29" y="2"/>
                  </a:lnTo>
                  <a:lnTo>
                    <a:pt x="34" y="2"/>
                  </a:lnTo>
                  <a:lnTo>
                    <a:pt x="37" y="3"/>
                  </a:lnTo>
                  <a:lnTo>
                    <a:pt x="39" y="7"/>
                  </a:lnTo>
                  <a:lnTo>
                    <a:pt x="40" y="8"/>
                  </a:lnTo>
                  <a:lnTo>
                    <a:pt x="40" y="11"/>
                  </a:lnTo>
                  <a:lnTo>
                    <a:pt x="40" y="16"/>
                  </a:lnTo>
                  <a:lnTo>
                    <a:pt x="37" y="18"/>
                  </a:lnTo>
                  <a:lnTo>
                    <a:pt x="34" y="21"/>
                  </a:lnTo>
                  <a:lnTo>
                    <a:pt x="29" y="22"/>
                  </a:lnTo>
                  <a:lnTo>
                    <a:pt x="29" y="22"/>
                  </a:lnTo>
                  <a:lnTo>
                    <a:pt x="34" y="22"/>
                  </a:lnTo>
                  <a:lnTo>
                    <a:pt x="35" y="24"/>
                  </a:lnTo>
                  <a:lnTo>
                    <a:pt x="37" y="27"/>
                  </a:lnTo>
                  <a:lnTo>
                    <a:pt x="39" y="32"/>
                  </a:lnTo>
                  <a:lnTo>
                    <a:pt x="40" y="38"/>
                  </a:lnTo>
                  <a:lnTo>
                    <a:pt x="42" y="43"/>
                  </a:lnTo>
                  <a:lnTo>
                    <a:pt x="34" y="43"/>
                  </a:lnTo>
                  <a:lnTo>
                    <a:pt x="34" y="38"/>
                  </a:lnTo>
                  <a:lnTo>
                    <a:pt x="32" y="34"/>
                  </a:lnTo>
                  <a:lnTo>
                    <a:pt x="31" y="29"/>
                  </a:lnTo>
                  <a:lnTo>
                    <a:pt x="31" y="27"/>
                  </a:lnTo>
                  <a:lnTo>
                    <a:pt x="29" y="26"/>
                  </a:lnTo>
                  <a:lnTo>
                    <a:pt x="27" y="26"/>
                  </a:lnTo>
                  <a:lnTo>
                    <a:pt x="24" y="24"/>
                  </a:lnTo>
                  <a:lnTo>
                    <a:pt x="19" y="24"/>
                  </a:lnTo>
                  <a:lnTo>
                    <a:pt x="7" y="24"/>
                  </a:lnTo>
                  <a:lnTo>
                    <a:pt x="7" y="43"/>
                  </a:lnTo>
                  <a:close/>
                  <a:moveTo>
                    <a:pt x="7" y="19"/>
                  </a:moveTo>
                  <a:lnTo>
                    <a:pt x="21" y="19"/>
                  </a:lnTo>
                  <a:lnTo>
                    <a:pt x="26" y="19"/>
                  </a:lnTo>
                  <a:lnTo>
                    <a:pt x="31" y="18"/>
                  </a:lnTo>
                  <a:lnTo>
                    <a:pt x="32" y="16"/>
                  </a:lnTo>
                  <a:lnTo>
                    <a:pt x="34" y="13"/>
                  </a:lnTo>
                  <a:lnTo>
                    <a:pt x="32" y="10"/>
                  </a:lnTo>
                  <a:lnTo>
                    <a:pt x="31" y="7"/>
                  </a:lnTo>
                  <a:lnTo>
                    <a:pt x="27" y="7"/>
                  </a:lnTo>
                  <a:lnTo>
                    <a:pt x="21" y="5"/>
                  </a:lnTo>
                  <a:lnTo>
                    <a:pt x="7" y="5"/>
                  </a:lnTo>
                  <a:lnTo>
                    <a:pt x="7"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0" name="Freeform 22"/>
            <p:cNvSpPr>
              <a:spLocks/>
            </p:cNvSpPr>
            <p:nvPr/>
          </p:nvSpPr>
          <p:spPr bwMode="auto">
            <a:xfrm>
              <a:off x="3217" y="3892"/>
              <a:ext cx="49" cy="46"/>
            </a:xfrm>
            <a:custGeom>
              <a:avLst/>
              <a:gdLst/>
              <a:ahLst/>
              <a:cxnLst>
                <a:cxn ang="0">
                  <a:pos x="39" y="0"/>
                </a:cxn>
                <a:cxn ang="0">
                  <a:pos x="45" y="0"/>
                </a:cxn>
                <a:cxn ang="0">
                  <a:pos x="45" y="43"/>
                </a:cxn>
                <a:cxn ang="0">
                  <a:pos x="37" y="43"/>
                </a:cxn>
                <a:cxn ang="0">
                  <a:pos x="8" y="7"/>
                </a:cxn>
                <a:cxn ang="0">
                  <a:pos x="8" y="7"/>
                </a:cxn>
                <a:cxn ang="0">
                  <a:pos x="8" y="43"/>
                </a:cxn>
                <a:cxn ang="0">
                  <a:pos x="0" y="43"/>
                </a:cxn>
                <a:cxn ang="0">
                  <a:pos x="0" y="0"/>
                </a:cxn>
                <a:cxn ang="0">
                  <a:pos x="10" y="0"/>
                </a:cxn>
                <a:cxn ang="0">
                  <a:pos x="39" y="37"/>
                </a:cxn>
                <a:cxn ang="0">
                  <a:pos x="39" y="37"/>
                </a:cxn>
                <a:cxn ang="0">
                  <a:pos x="39" y="0"/>
                </a:cxn>
              </a:cxnLst>
              <a:rect l="0" t="0" r="r" b="b"/>
              <a:pathLst>
                <a:path w="45" h="43">
                  <a:moveTo>
                    <a:pt x="39" y="0"/>
                  </a:moveTo>
                  <a:lnTo>
                    <a:pt x="45" y="0"/>
                  </a:lnTo>
                  <a:lnTo>
                    <a:pt x="45" y="43"/>
                  </a:lnTo>
                  <a:lnTo>
                    <a:pt x="37" y="43"/>
                  </a:lnTo>
                  <a:lnTo>
                    <a:pt x="8" y="7"/>
                  </a:lnTo>
                  <a:lnTo>
                    <a:pt x="8" y="7"/>
                  </a:lnTo>
                  <a:lnTo>
                    <a:pt x="8" y="43"/>
                  </a:lnTo>
                  <a:lnTo>
                    <a:pt x="0" y="43"/>
                  </a:lnTo>
                  <a:lnTo>
                    <a:pt x="0" y="0"/>
                  </a:lnTo>
                  <a:lnTo>
                    <a:pt x="10" y="0"/>
                  </a:lnTo>
                  <a:lnTo>
                    <a:pt x="39" y="37"/>
                  </a:lnTo>
                  <a:lnTo>
                    <a:pt x="39" y="37"/>
                  </a:lnTo>
                  <a:lnTo>
                    <a:pt x="39"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1" name="Freeform 23"/>
            <p:cNvSpPr>
              <a:spLocks noEditPoints="1"/>
            </p:cNvSpPr>
            <p:nvPr/>
          </p:nvSpPr>
          <p:spPr bwMode="auto">
            <a:xfrm>
              <a:off x="3272" y="3892"/>
              <a:ext cx="62" cy="46"/>
            </a:xfrm>
            <a:custGeom>
              <a:avLst/>
              <a:gdLst/>
              <a:ahLst/>
              <a:cxnLst>
                <a:cxn ang="0">
                  <a:pos x="44" y="32"/>
                </a:cxn>
                <a:cxn ang="0">
                  <a:pos x="15" y="32"/>
                </a:cxn>
                <a:cxn ang="0">
                  <a:pos x="8" y="43"/>
                </a:cxn>
                <a:cxn ang="0">
                  <a:pos x="0" y="43"/>
                </a:cxn>
                <a:cxn ang="0">
                  <a:pos x="24" y="0"/>
                </a:cxn>
                <a:cxn ang="0">
                  <a:pos x="32" y="0"/>
                </a:cxn>
                <a:cxn ang="0">
                  <a:pos x="56" y="43"/>
                </a:cxn>
                <a:cxn ang="0">
                  <a:pos x="50" y="43"/>
                </a:cxn>
                <a:cxn ang="0">
                  <a:pos x="44" y="32"/>
                </a:cxn>
                <a:cxn ang="0">
                  <a:pos x="40" y="27"/>
                </a:cxn>
                <a:cxn ang="0">
                  <a:pos x="29" y="7"/>
                </a:cxn>
                <a:cxn ang="0">
                  <a:pos x="18" y="27"/>
                </a:cxn>
                <a:cxn ang="0">
                  <a:pos x="40" y="27"/>
                </a:cxn>
              </a:cxnLst>
              <a:rect l="0" t="0" r="r" b="b"/>
              <a:pathLst>
                <a:path w="56" h="43">
                  <a:moveTo>
                    <a:pt x="44" y="32"/>
                  </a:moveTo>
                  <a:lnTo>
                    <a:pt x="15" y="32"/>
                  </a:lnTo>
                  <a:lnTo>
                    <a:pt x="8" y="43"/>
                  </a:lnTo>
                  <a:lnTo>
                    <a:pt x="0" y="43"/>
                  </a:lnTo>
                  <a:lnTo>
                    <a:pt x="24" y="0"/>
                  </a:lnTo>
                  <a:lnTo>
                    <a:pt x="32" y="0"/>
                  </a:lnTo>
                  <a:lnTo>
                    <a:pt x="56" y="43"/>
                  </a:lnTo>
                  <a:lnTo>
                    <a:pt x="50" y="43"/>
                  </a:lnTo>
                  <a:lnTo>
                    <a:pt x="44" y="32"/>
                  </a:lnTo>
                  <a:close/>
                  <a:moveTo>
                    <a:pt x="40" y="27"/>
                  </a:moveTo>
                  <a:lnTo>
                    <a:pt x="29" y="7"/>
                  </a:lnTo>
                  <a:lnTo>
                    <a:pt x="18" y="27"/>
                  </a:lnTo>
                  <a:lnTo>
                    <a:pt x="40"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2" name="Freeform 24"/>
            <p:cNvSpPr>
              <a:spLocks/>
            </p:cNvSpPr>
            <p:nvPr/>
          </p:nvSpPr>
          <p:spPr bwMode="auto">
            <a:xfrm>
              <a:off x="3332" y="3892"/>
              <a:ext cx="50" cy="46"/>
            </a:xfrm>
            <a:custGeom>
              <a:avLst/>
              <a:gdLst/>
              <a:ahLst/>
              <a:cxnLst>
                <a:cxn ang="0">
                  <a:pos x="19" y="7"/>
                </a:cxn>
                <a:cxn ang="0">
                  <a:pos x="0" y="7"/>
                </a:cxn>
                <a:cxn ang="0">
                  <a:pos x="0" y="0"/>
                </a:cxn>
                <a:cxn ang="0">
                  <a:pos x="46" y="0"/>
                </a:cxn>
                <a:cxn ang="0">
                  <a:pos x="46" y="7"/>
                </a:cxn>
                <a:cxn ang="0">
                  <a:pos x="27" y="7"/>
                </a:cxn>
                <a:cxn ang="0">
                  <a:pos x="27" y="43"/>
                </a:cxn>
                <a:cxn ang="0">
                  <a:pos x="19" y="43"/>
                </a:cxn>
                <a:cxn ang="0">
                  <a:pos x="19" y="7"/>
                </a:cxn>
              </a:cxnLst>
              <a:rect l="0" t="0" r="r" b="b"/>
              <a:pathLst>
                <a:path w="46" h="43">
                  <a:moveTo>
                    <a:pt x="19" y="7"/>
                  </a:moveTo>
                  <a:lnTo>
                    <a:pt x="0" y="7"/>
                  </a:lnTo>
                  <a:lnTo>
                    <a:pt x="0" y="0"/>
                  </a:lnTo>
                  <a:lnTo>
                    <a:pt x="46" y="0"/>
                  </a:lnTo>
                  <a:lnTo>
                    <a:pt x="46" y="7"/>
                  </a:lnTo>
                  <a:lnTo>
                    <a:pt x="27" y="7"/>
                  </a:lnTo>
                  <a:lnTo>
                    <a:pt x="27" y="43"/>
                  </a:lnTo>
                  <a:lnTo>
                    <a:pt x="19" y="43"/>
                  </a:lnTo>
                  <a:lnTo>
                    <a:pt x="19" y="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3" name="Rectangle 25"/>
            <p:cNvSpPr>
              <a:spLocks noChangeArrowheads="1"/>
            </p:cNvSpPr>
            <p:nvPr/>
          </p:nvSpPr>
          <p:spPr bwMode="auto">
            <a:xfrm>
              <a:off x="3389" y="3892"/>
              <a:ext cx="6" cy="46"/>
            </a:xfrm>
            <a:prstGeom prst="rect">
              <a:avLst/>
            </a:prstGeom>
            <a:solidFill>
              <a:schemeClr val="bg2"/>
            </a:solidFill>
            <a:ln w="0">
              <a:solidFill>
                <a:schemeClr val="bg2"/>
              </a:solidFill>
              <a:miter lim="800000"/>
              <a:headEnd/>
              <a:tailEnd/>
            </a:ln>
          </p:spPr>
          <p:txBody>
            <a:bodyPr/>
            <a:lstStyle/>
            <a:p>
              <a:pPr>
                <a:defRPr/>
              </a:pPr>
              <a:endParaRPr lang="en-US"/>
            </a:p>
          </p:txBody>
        </p:sp>
        <p:sp>
          <p:nvSpPr>
            <p:cNvPr id="24" name="Freeform 26"/>
            <p:cNvSpPr>
              <a:spLocks noEditPoints="1"/>
            </p:cNvSpPr>
            <p:nvPr/>
          </p:nvSpPr>
          <p:spPr bwMode="auto">
            <a:xfrm>
              <a:off x="3408" y="3892"/>
              <a:ext cx="57" cy="46"/>
            </a:xfrm>
            <a:custGeom>
              <a:avLst/>
              <a:gdLst/>
              <a:ahLst/>
              <a:cxnLst>
                <a:cxn ang="0">
                  <a:pos x="26" y="0"/>
                </a:cxn>
                <a:cxn ang="0">
                  <a:pos x="39" y="2"/>
                </a:cxn>
                <a:cxn ang="0">
                  <a:pos x="47" y="7"/>
                </a:cxn>
                <a:cxn ang="0">
                  <a:pos x="52" y="14"/>
                </a:cxn>
                <a:cxn ang="0">
                  <a:pos x="53" y="22"/>
                </a:cxn>
                <a:cxn ang="0">
                  <a:pos x="52" y="29"/>
                </a:cxn>
                <a:cxn ang="0">
                  <a:pos x="47" y="37"/>
                </a:cxn>
                <a:cxn ang="0">
                  <a:pos x="39" y="42"/>
                </a:cxn>
                <a:cxn ang="0">
                  <a:pos x="26" y="43"/>
                </a:cxn>
                <a:cxn ang="0">
                  <a:pos x="15" y="42"/>
                </a:cxn>
                <a:cxn ang="0">
                  <a:pos x="5" y="37"/>
                </a:cxn>
                <a:cxn ang="0">
                  <a:pos x="2" y="29"/>
                </a:cxn>
                <a:cxn ang="0">
                  <a:pos x="0" y="22"/>
                </a:cxn>
                <a:cxn ang="0">
                  <a:pos x="2" y="14"/>
                </a:cxn>
                <a:cxn ang="0">
                  <a:pos x="5" y="7"/>
                </a:cxn>
                <a:cxn ang="0">
                  <a:pos x="15" y="2"/>
                </a:cxn>
                <a:cxn ang="0">
                  <a:pos x="26" y="0"/>
                </a:cxn>
                <a:cxn ang="0">
                  <a:pos x="26" y="38"/>
                </a:cxn>
                <a:cxn ang="0">
                  <a:pos x="32" y="38"/>
                </a:cxn>
                <a:cxn ang="0">
                  <a:pos x="39" y="37"/>
                </a:cxn>
                <a:cxn ang="0">
                  <a:pos x="42" y="32"/>
                </a:cxn>
                <a:cxn ang="0">
                  <a:pos x="45" y="27"/>
                </a:cxn>
                <a:cxn ang="0">
                  <a:pos x="45" y="22"/>
                </a:cxn>
                <a:cxn ang="0">
                  <a:pos x="45" y="16"/>
                </a:cxn>
                <a:cxn ang="0">
                  <a:pos x="42" y="11"/>
                </a:cxn>
                <a:cxn ang="0">
                  <a:pos x="39" y="8"/>
                </a:cxn>
                <a:cxn ang="0">
                  <a:pos x="32" y="5"/>
                </a:cxn>
                <a:cxn ang="0">
                  <a:pos x="26" y="5"/>
                </a:cxn>
                <a:cxn ang="0">
                  <a:pos x="20" y="5"/>
                </a:cxn>
                <a:cxn ang="0">
                  <a:pos x="15" y="8"/>
                </a:cxn>
                <a:cxn ang="0">
                  <a:pos x="10" y="11"/>
                </a:cxn>
                <a:cxn ang="0">
                  <a:pos x="8" y="16"/>
                </a:cxn>
                <a:cxn ang="0">
                  <a:pos x="7" y="22"/>
                </a:cxn>
                <a:cxn ang="0">
                  <a:pos x="8" y="27"/>
                </a:cxn>
                <a:cxn ang="0">
                  <a:pos x="10" y="32"/>
                </a:cxn>
                <a:cxn ang="0">
                  <a:pos x="15" y="37"/>
                </a:cxn>
                <a:cxn ang="0">
                  <a:pos x="20" y="38"/>
                </a:cxn>
                <a:cxn ang="0">
                  <a:pos x="26" y="38"/>
                </a:cxn>
              </a:cxnLst>
              <a:rect l="0" t="0" r="r" b="b"/>
              <a:pathLst>
                <a:path w="53" h="43">
                  <a:moveTo>
                    <a:pt x="26" y="0"/>
                  </a:moveTo>
                  <a:lnTo>
                    <a:pt x="39" y="2"/>
                  </a:lnTo>
                  <a:lnTo>
                    <a:pt x="47" y="7"/>
                  </a:lnTo>
                  <a:lnTo>
                    <a:pt x="52" y="14"/>
                  </a:lnTo>
                  <a:lnTo>
                    <a:pt x="53" y="22"/>
                  </a:lnTo>
                  <a:lnTo>
                    <a:pt x="52" y="29"/>
                  </a:lnTo>
                  <a:lnTo>
                    <a:pt x="47" y="37"/>
                  </a:lnTo>
                  <a:lnTo>
                    <a:pt x="39" y="42"/>
                  </a:lnTo>
                  <a:lnTo>
                    <a:pt x="26" y="43"/>
                  </a:lnTo>
                  <a:lnTo>
                    <a:pt x="15" y="42"/>
                  </a:lnTo>
                  <a:lnTo>
                    <a:pt x="5" y="37"/>
                  </a:lnTo>
                  <a:lnTo>
                    <a:pt x="2" y="29"/>
                  </a:lnTo>
                  <a:lnTo>
                    <a:pt x="0" y="22"/>
                  </a:lnTo>
                  <a:lnTo>
                    <a:pt x="2" y="14"/>
                  </a:lnTo>
                  <a:lnTo>
                    <a:pt x="5" y="7"/>
                  </a:lnTo>
                  <a:lnTo>
                    <a:pt x="15" y="2"/>
                  </a:lnTo>
                  <a:lnTo>
                    <a:pt x="26" y="0"/>
                  </a:lnTo>
                  <a:close/>
                  <a:moveTo>
                    <a:pt x="26" y="38"/>
                  </a:moveTo>
                  <a:lnTo>
                    <a:pt x="32" y="38"/>
                  </a:lnTo>
                  <a:lnTo>
                    <a:pt x="39" y="37"/>
                  </a:lnTo>
                  <a:lnTo>
                    <a:pt x="42" y="32"/>
                  </a:lnTo>
                  <a:lnTo>
                    <a:pt x="45" y="27"/>
                  </a:lnTo>
                  <a:lnTo>
                    <a:pt x="45" y="22"/>
                  </a:lnTo>
                  <a:lnTo>
                    <a:pt x="45" y="16"/>
                  </a:lnTo>
                  <a:lnTo>
                    <a:pt x="42" y="11"/>
                  </a:lnTo>
                  <a:lnTo>
                    <a:pt x="39" y="8"/>
                  </a:lnTo>
                  <a:lnTo>
                    <a:pt x="32" y="5"/>
                  </a:lnTo>
                  <a:lnTo>
                    <a:pt x="26" y="5"/>
                  </a:lnTo>
                  <a:lnTo>
                    <a:pt x="20" y="5"/>
                  </a:lnTo>
                  <a:lnTo>
                    <a:pt x="15" y="8"/>
                  </a:lnTo>
                  <a:lnTo>
                    <a:pt x="10" y="11"/>
                  </a:lnTo>
                  <a:lnTo>
                    <a:pt x="8" y="16"/>
                  </a:lnTo>
                  <a:lnTo>
                    <a:pt x="7" y="22"/>
                  </a:lnTo>
                  <a:lnTo>
                    <a:pt x="8" y="27"/>
                  </a:lnTo>
                  <a:lnTo>
                    <a:pt x="10" y="32"/>
                  </a:lnTo>
                  <a:lnTo>
                    <a:pt x="15" y="37"/>
                  </a:lnTo>
                  <a:lnTo>
                    <a:pt x="20"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5" name="Freeform 27"/>
            <p:cNvSpPr>
              <a:spLocks/>
            </p:cNvSpPr>
            <p:nvPr/>
          </p:nvSpPr>
          <p:spPr bwMode="auto">
            <a:xfrm>
              <a:off x="3476" y="3892"/>
              <a:ext cx="49" cy="46"/>
            </a:xfrm>
            <a:custGeom>
              <a:avLst/>
              <a:gdLst/>
              <a:ahLst/>
              <a:cxnLst>
                <a:cxn ang="0">
                  <a:pos x="38" y="0"/>
                </a:cxn>
                <a:cxn ang="0">
                  <a:pos x="44" y="0"/>
                </a:cxn>
                <a:cxn ang="0">
                  <a:pos x="44" y="43"/>
                </a:cxn>
                <a:cxn ang="0">
                  <a:pos x="36" y="43"/>
                </a:cxn>
                <a:cxn ang="0">
                  <a:pos x="8" y="7"/>
                </a:cxn>
                <a:cxn ang="0">
                  <a:pos x="8" y="7"/>
                </a:cxn>
                <a:cxn ang="0">
                  <a:pos x="8" y="43"/>
                </a:cxn>
                <a:cxn ang="0">
                  <a:pos x="0" y="43"/>
                </a:cxn>
                <a:cxn ang="0">
                  <a:pos x="0" y="0"/>
                </a:cxn>
                <a:cxn ang="0">
                  <a:pos x="9" y="0"/>
                </a:cxn>
                <a:cxn ang="0">
                  <a:pos x="38" y="37"/>
                </a:cxn>
                <a:cxn ang="0">
                  <a:pos x="38" y="37"/>
                </a:cxn>
                <a:cxn ang="0">
                  <a:pos x="38" y="0"/>
                </a:cxn>
              </a:cxnLst>
              <a:rect l="0" t="0" r="r" b="b"/>
              <a:pathLst>
                <a:path w="44" h="43">
                  <a:moveTo>
                    <a:pt x="38" y="0"/>
                  </a:moveTo>
                  <a:lnTo>
                    <a:pt x="44" y="0"/>
                  </a:lnTo>
                  <a:lnTo>
                    <a:pt x="44" y="43"/>
                  </a:lnTo>
                  <a:lnTo>
                    <a:pt x="36" y="43"/>
                  </a:lnTo>
                  <a:lnTo>
                    <a:pt x="8" y="7"/>
                  </a:lnTo>
                  <a:lnTo>
                    <a:pt x="8" y="7"/>
                  </a:lnTo>
                  <a:lnTo>
                    <a:pt x="8" y="43"/>
                  </a:lnTo>
                  <a:lnTo>
                    <a:pt x="0" y="43"/>
                  </a:lnTo>
                  <a:lnTo>
                    <a:pt x="0" y="0"/>
                  </a:lnTo>
                  <a:lnTo>
                    <a:pt x="9" y="0"/>
                  </a:lnTo>
                  <a:lnTo>
                    <a:pt x="38" y="37"/>
                  </a:lnTo>
                  <a:lnTo>
                    <a:pt x="38" y="37"/>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6" name="Freeform 28"/>
            <p:cNvSpPr>
              <a:spLocks noEditPoints="1"/>
            </p:cNvSpPr>
            <p:nvPr/>
          </p:nvSpPr>
          <p:spPr bwMode="auto">
            <a:xfrm>
              <a:off x="3534" y="3892"/>
              <a:ext cx="61" cy="46"/>
            </a:xfrm>
            <a:custGeom>
              <a:avLst/>
              <a:gdLst/>
              <a:ahLst/>
              <a:cxnLst>
                <a:cxn ang="0">
                  <a:pos x="42" y="32"/>
                </a:cxn>
                <a:cxn ang="0">
                  <a:pos x="13" y="32"/>
                </a:cxn>
                <a:cxn ang="0">
                  <a:pos x="7" y="43"/>
                </a:cxn>
                <a:cxn ang="0">
                  <a:pos x="0" y="43"/>
                </a:cxn>
                <a:cxn ang="0">
                  <a:pos x="24" y="0"/>
                </a:cxn>
                <a:cxn ang="0">
                  <a:pos x="32" y="0"/>
                </a:cxn>
                <a:cxn ang="0">
                  <a:pos x="56" y="43"/>
                </a:cxn>
                <a:cxn ang="0">
                  <a:pos x="48" y="43"/>
                </a:cxn>
                <a:cxn ang="0">
                  <a:pos x="42" y="32"/>
                </a:cxn>
                <a:cxn ang="0">
                  <a:pos x="39" y="27"/>
                </a:cxn>
                <a:cxn ang="0">
                  <a:pos x="28" y="7"/>
                </a:cxn>
                <a:cxn ang="0">
                  <a:pos x="16" y="27"/>
                </a:cxn>
                <a:cxn ang="0">
                  <a:pos x="39" y="27"/>
                </a:cxn>
              </a:cxnLst>
              <a:rect l="0" t="0" r="r" b="b"/>
              <a:pathLst>
                <a:path w="56" h="43">
                  <a:moveTo>
                    <a:pt x="42" y="32"/>
                  </a:moveTo>
                  <a:lnTo>
                    <a:pt x="13" y="32"/>
                  </a:lnTo>
                  <a:lnTo>
                    <a:pt x="7" y="43"/>
                  </a:lnTo>
                  <a:lnTo>
                    <a:pt x="0" y="43"/>
                  </a:lnTo>
                  <a:lnTo>
                    <a:pt x="24" y="0"/>
                  </a:lnTo>
                  <a:lnTo>
                    <a:pt x="32" y="0"/>
                  </a:lnTo>
                  <a:lnTo>
                    <a:pt x="56" y="43"/>
                  </a:lnTo>
                  <a:lnTo>
                    <a:pt x="48" y="43"/>
                  </a:lnTo>
                  <a:lnTo>
                    <a:pt x="42" y="32"/>
                  </a:lnTo>
                  <a:close/>
                  <a:moveTo>
                    <a:pt x="39" y="27"/>
                  </a:moveTo>
                  <a:lnTo>
                    <a:pt x="28" y="7"/>
                  </a:lnTo>
                  <a:lnTo>
                    <a:pt x="16" y="27"/>
                  </a:lnTo>
                  <a:lnTo>
                    <a:pt x="39" y="2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7" name="Freeform 29"/>
            <p:cNvSpPr>
              <a:spLocks/>
            </p:cNvSpPr>
            <p:nvPr/>
          </p:nvSpPr>
          <p:spPr bwMode="auto">
            <a:xfrm>
              <a:off x="3604" y="3892"/>
              <a:ext cx="37"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8" name="Freeform 30"/>
            <p:cNvSpPr>
              <a:spLocks noEditPoints="1"/>
            </p:cNvSpPr>
            <p:nvPr/>
          </p:nvSpPr>
          <p:spPr bwMode="auto">
            <a:xfrm>
              <a:off x="3674" y="3892"/>
              <a:ext cx="46" cy="46"/>
            </a:xfrm>
            <a:custGeom>
              <a:avLst/>
              <a:gdLst/>
              <a:ahLst/>
              <a:cxnLst>
                <a:cxn ang="0">
                  <a:pos x="0" y="0"/>
                </a:cxn>
                <a:cxn ang="0">
                  <a:pos x="23" y="0"/>
                </a:cxn>
                <a:cxn ang="0">
                  <a:pos x="29" y="2"/>
                </a:cxn>
                <a:cxn ang="0">
                  <a:pos x="34" y="2"/>
                </a:cxn>
                <a:cxn ang="0">
                  <a:pos x="37" y="5"/>
                </a:cxn>
                <a:cxn ang="0">
                  <a:pos x="39" y="8"/>
                </a:cxn>
                <a:cxn ang="0">
                  <a:pos x="40" y="11"/>
                </a:cxn>
                <a:cxn ang="0">
                  <a:pos x="39" y="14"/>
                </a:cxn>
                <a:cxn ang="0">
                  <a:pos x="37" y="18"/>
                </a:cxn>
                <a:cxn ang="0">
                  <a:pos x="34" y="19"/>
                </a:cxn>
                <a:cxn ang="0">
                  <a:pos x="31" y="21"/>
                </a:cxn>
                <a:cxn ang="0">
                  <a:pos x="31" y="21"/>
                </a:cxn>
                <a:cxn ang="0">
                  <a:pos x="35" y="22"/>
                </a:cxn>
                <a:cxn ang="0">
                  <a:pos x="39" y="24"/>
                </a:cxn>
                <a:cxn ang="0">
                  <a:pos x="40" y="27"/>
                </a:cxn>
                <a:cxn ang="0">
                  <a:pos x="42" y="30"/>
                </a:cxn>
                <a:cxn ang="0">
                  <a:pos x="42" y="35"/>
                </a:cxn>
                <a:cxn ang="0">
                  <a:pos x="39" y="38"/>
                </a:cxn>
                <a:cxn ang="0">
                  <a:pos x="35" y="40"/>
                </a:cxn>
                <a:cxn ang="0">
                  <a:pos x="31" y="42"/>
                </a:cxn>
                <a:cxn ang="0">
                  <a:pos x="24" y="43"/>
                </a:cxn>
                <a:cxn ang="0">
                  <a:pos x="0" y="43"/>
                </a:cxn>
                <a:cxn ang="0">
                  <a:pos x="0" y="0"/>
                </a:cxn>
                <a:cxn ang="0">
                  <a:pos x="7" y="19"/>
                </a:cxn>
                <a:cxn ang="0">
                  <a:pos x="24" y="19"/>
                </a:cxn>
                <a:cxn ang="0">
                  <a:pos x="27" y="18"/>
                </a:cxn>
                <a:cxn ang="0">
                  <a:pos x="31" y="18"/>
                </a:cxn>
                <a:cxn ang="0">
                  <a:pos x="32" y="14"/>
                </a:cxn>
                <a:cxn ang="0">
                  <a:pos x="34" y="11"/>
                </a:cxn>
                <a:cxn ang="0">
                  <a:pos x="32" y="10"/>
                </a:cxn>
                <a:cxn ang="0">
                  <a:pos x="32" y="8"/>
                </a:cxn>
                <a:cxn ang="0">
                  <a:pos x="29" y="7"/>
                </a:cxn>
                <a:cxn ang="0">
                  <a:pos x="26" y="7"/>
                </a:cxn>
                <a:cxn ang="0">
                  <a:pos x="21" y="5"/>
                </a:cxn>
                <a:cxn ang="0">
                  <a:pos x="7" y="5"/>
                </a:cxn>
                <a:cxn ang="0">
                  <a:pos x="7" y="19"/>
                </a:cxn>
                <a:cxn ang="0">
                  <a:pos x="7" y="38"/>
                </a:cxn>
                <a:cxn ang="0">
                  <a:pos x="23" y="38"/>
                </a:cxn>
                <a:cxn ang="0">
                  <a:pos x="27" y="38"/>
                </a:cxn>
                <a:cxn ang="0">
                  <a:pos x="31" y="37"/>
                </a:cxn>
                <a:cxn ang="0">
                  <a:pos x="34" y="35"/>
                </a:cxn>
                <a:cxn ang="0">
                  <a:pos x="34" y="34"/>
                </a:cxn>
                <a:cxn ang="0">
                  <a:pos x="34" y="30"/>
                </a:cxn>
                <a:cxn ang="0">
                  <a:pos x="34" y="27"/>
                </a:cxn>
                <a:cxn ang="0">
                  <a:pos x="32" y="26"/>
                </a:cxn>
                <a:cxn ang="0">
                  <a:pos x="27" y="24"/>
                </a:cxn>
                <a:cxn ang="0">
                  <a:pos x="23" y="24"/>
                </a:cxn>
                <a:cxn ang="0">
                  <a:pos x="7" y="24"/>
                </a:cxn>
                <a:cxn ang="0">
                  <a:pos x="7" y="38"/>
                </a:cxn>
              </a:cxnLst>
              <a:rect l="0" t="0" r="r" b="b"/>
              <a:pathLst>
                <a:path w="42" h="43">
                  <a:moveTo>
                    <a:pt x="0" y="0"/>
                  </a:moveTo>
                  <a:lnTo>
                    <a:pt x="23" y="0"/>
                  </a:lnTo>
                  <a:lnTo>
                    <a:pt x="29" y="2"/>
                  </a:lnTo>
                  <a:lnTo>
                    <a:pt x="34" y="2"/>
                  </a:lnTo>
                  <a:lnTo>
                    <a:pt x="37" y="5"/>
                  </a:lnTo>
                  <a:lnTo>
                    <a:pt x="39" y="8"/>
                  </a:lnTo>
                  <a:lnTo>
                    <a:pt x="40" y="11"/>
                  </a:lnTo>
                  <a:lnTo>
                    <a:pt x="39" y="14"/>
                  </a:lnTo>
                  <a:lnTo>
                    <a:pt x="37" y="18"/>
                  </a:lnTo>
                  <a:lnTo>
                    <a:pt x="34" y="19"/>
                  </a:lnTo>
                  <a:lnTo>
                    <a:pt x="31" y="21"/>
                  </a:lnTo>
                  <a:lnTo>
                    <a:pt x="31" y="21"/>
                  </a:lnTo>
                  <a:lnTo>
                    <a:pt x="35" y="22"/>
                  </a:lnTo>
                  <a:lnTo>
                    <a:pt x="39" y="24"/>
                  </a:lnTo>
                  <a:lnTo>
                    <a:pt x="40" y="27"/>
                  </a:lnTo>
                  <a:lnTo>
                    <a:pt x="42" y="30"/>
                  </a:lnTo>
                  <a:lnTo>
                    <a:pt x="42" y="35"/>
                  </a:lnTo>
                  <a:lnTo>
                    <a:pt x="39" y="38"/>
                  </a:lnTo>
                  <a:lnTo>
                    <a:pt x="35" y="40"/>
                  </a:lnTo>
                  <a:lnTo>
                    <a:pt x="31" y="42"/>
                  </a:lnTo>
                  <a:lnTo>
                    <a:pt x="24" y="43"/>
                  </a:lnTo>
                  <a:lnTo>
                    <a:pt x="0" y="43"/>
                  </a:lnTo>
                  <a:lnTo>
                    <a:pt x="0" y="0"/>
                  </a:lnTo>
                  <a:close/>
                  <a:moveTo>
                    <a:pt x="7" y="19"/>
                  </a:moveTo>
                  <a:lnTo>
                    <a:pt x="24" y="19"/>
                  </a:lnTo>
                  <a:lnTo>
                    <a:pt x="27" y="18"/>
                  </a:lnTo>
                  <a:lnTo>
                    <a:pt x="31" y="18"/>
                  </a:lnTo>
                  <a:lnTo>
                    <a:pt x="32" y="14"/>
                  </a:lnTo>
                  <a:lnTo>
                    <a:pt x="34" y="11"/>
                  </a:lnTo>
                  <a:lnTo>
                    <a:pt x="32" y="10"/>
                  </a:lnTo>
                  <a:lnTo>
                    <a:pt x="32" y="8"/>
                  </a:lnTo>
                  <a:lnTo>
                    <a:pt x="29" y="7"/>
                  </a:lnTo>
                  <a:lnTo>
                    <a:pt x="26" y="7"/>
                  </a:lnTo>
                  <a:lnTo>
                    <a:pt x="21" y="5"/>
                  </a:lnTo>
                  <a:lnTo>
                    <a:pt x="7" y="5"/>
                  </a:lnTo>
                  <a:lnTo>
                    <a:pt x="7" y="19"/>
                  </a:lnTo>
                  <a:close/>
                  <a:moveTo>
                    <a:pt x="7" y="38"/>
                  </a:moveTo>
                  <a:lnTo>
                    <a:pt x="23" y="38"/>
                  </a:lnTo>
                  <a:lnTo>
                    <a:pt x="27" y="38"/>
                  </a:lnTo>
                  <a:lnTo>
                    <a:pt x="31" y="37"/>
                  </a:lnTo>
                  <a:lnTo>
                    <a:pt x="34" y="35"/>
                  </a:lnTo>
                  <a:lnTo>
                    <a:pt x="34" y="34"/>
                  </a:lnTo>
                  <a:lnTo>
                    <a:pt x="34" y="30"/>
                  </a:lnTo>
                  <a:lnTo>
                    <a:pt x="34" y="27"/>
                  </a:lnTo>
                  <a:lnTo>
                    <a:pt x="32" y="26"/>
                  </a:lnTo>
                  <a:lnTo>
                    <a:pt x="27" y="24"/>
                  </a:lnTo>
                  <a:lnTo>
                    <a:pt x="23" y="24"/>
                  </a:lnTo>
                  <a:lnTo>
                    <a:pt x="7" y="24"/>
                  </a:lnTo>
                  <a:lnTo>
                    <a:pt x="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29" name="Freeform 31"/>
            <p:cNvSpPr>
              <a:spLocks/>
            </p:cNvSpPr>
            <p:nvPr/>
          </p:nvSpPr>
          <p:spPr bwMode="auto">
            <a:xfrm>
              <a:off x="3733" y="3892"/>
              <a:ext cx="38" cy="46"/>
            </a:xfrm>
            <a:custGeom>
              <a:avLst/>
              <a:gdLst/>
              <a:ahLst/>
              <a:cxnLst>
                <a:cxn ang="0">
                  <a:pos x="0" y="0"/>
                </a:cxn>
                <a:cxn ang="0">
                  <a:pos x="7" y="0"/>
                </a:cxn>
                <a:cxn ang="0">
                  <a:pos x="7" y="38"/>
                </a:cxn>
                <a:cxn ang="0">
                  <a:pos x="34" y="38"/>
                </a:cxn>
                <a:cxn ang="0">
                  <a:pos x="34" y="43"/>
                </a:cxn>
                <a:cxn ang="0">
                  <a:pos x="0" y="43"/>
                </a:cxn>
                <a:cxn ang="0">
                  <a:pos x="0" y="0"/>
                </a:cxn>
              </a:cxnLst>
              <a:rect l="0" t="0" r="r" b="b"/>
              <a:pathLst>
                <a:path w="34" h="43">
                  <a:moveTo>
                    <a:pt x="0" y="0"/>
                  </a:moveTo>
                  <a:lnTo>
                    <a:pt x="7" y="0"/>
                  </a:lnTo>
                  <a:lnTo>
                    <a:pt x="7" y="38"/>
                  </a:lnTo>
                  <a:lnTo>
                    <a:pt x="34" y="38"/>
                  </a:lnTo>
                  <a:lnTo>
                    <a:pt x="34" y="43"/>
                  </a:lnTo>
                  <a:lnTo>
                    <a:pt x="0" y="43"/>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0" name="Freeform 32"/>
            <p:cNvSpPr>
              <a:spLocks noEditPoints="1"/>
            </p:cNvSpPr>
            <p:nvPr/>
          </p:nvSpPr>
          <p:spPr bwMode="auto">
            <a:xfrm>
              <a:off x="3775" y="3892"/>
              <a:ext cx="59" cy="46"/>
            </a:xfrm>
            <a:custGeom>
              <a:avLst/>
              <a:gdLst/>
              <a:ahLst/>
              <a:cxnLst>
                <a:cxn ang="0">
                  <a:pos x="27" y="0"/>
                </a:cxn>
                <a:cxn ang="0">
                  <a:pos x="40" y="2"/>
                </a:cxn>
                <a:cxn ang="0">
                  <a:pos x="48" y="7"/>
                </a:cxn>
                <a:cxn ang="0">
                  <a:pos x="51" y="14"/>
                </a:cxn>
                <a:cxn ang="0">
                  <a:pos x="53" y="22"/>
                </a:cxn>
                <a:cxn ang="0">
                  <a:pos x="51" y="29"/>
                </a:cxn>
                <a:cxn ang="0">
                  <a:pos x="48" y="37"/>
                </a:cxn>
                <a:cxn ang="0">
                  <a:pos x="40" y="42"/>
                </a:cxn>
                <a:cxn ang="0">
                  <a:pos x="27" y="43"/>
                </a:cxn>
                <a:cxn ang="0">
                  <a:pos x="14" y="42"/>
                </a:cxn>
                <a:cxn ang="0">
                  <a:pos x="6" y="37"/>
                </a:cxn>
                <a:cxn ang="0">
                  <a:pos x="1" y="29"/>
                </a:cxn>
                <a:cxn ang="0">
                  <a:pos x="0" y="22"/>
                </a:cxn>
                <a:cxn ang="0">
                  <a:pos x="1" y="14"/>
                </a:cxn>
                <a:cxn ang="0">
                  <a:pos x="6" y="7"/>
                </a:cxn>
                <a:cxn ang="0">
                  <a:pos x="14" y="2"/>
                </a:cxn>
                <a:cxn ang="0">
                  <a:pos x="27" y="0"/>
                </a:cxn>
                <a:cxn ang="0">
                  <a:pos x="27" y="38"/>
                </a:cxn>
                <a:cxn ang="0">
                  <a:pos x="33" y="38"/>
                </a:cxn>
                <a:cxn ang="0">
                  <a:pos x="38" y="37"/>
                </a:cxn>
                <a:cxn ang="0">
                  <a:pos x="43" y="32"/>
                </a:cxn>
                <a:cxn ang="0">
                  <a:pos x="45" y="27"/>
                </a:cxn>
                <a:cxn ang="0">
                  <a:pos x="46" y="22"/>
                </a:cxn>
                <a:cxn ang="0">
                  <a:pos x="45" y="16"/>
                </a:cxn>
                <a:cxn ang="0">
                  <a:pos x="43" y="11"/>
                </a:cxn>
                <a:cxn ang="0">
                  <a:pos x="38" y="8"/>
                </a:cxn>
                <a:cxn ang="0">
                  <a:pos x="33" y="5"/>
                </a:cxn>
                <a:cxn ang="0">
                  <a:pos x="27" y="5"/>
                </a:cxn>
                <a:cxn ang="0">
                  <a:pos x="21" y="5"/>
                </a:cxn>
                <a:cxn ang="0">
                  <a:pos x="16" y="8"/>
                </a:cxn>
                <a:cxn ang="0">
                  <a:pos x="11" y="11"/>
                </a:cxn>
                <a:cxn ang="0">
                  <a:pos x="8" y="16"/>
                </a:cxn>
                <a:cxn ang="0">
                  <a:pos x="8" y="22"/>
                </a:cxn>
                <a:cxn ang="0">
                  <a:pos x="8" y="27"/>
                </a:cxn>
                <a:cxn ang="0">
                  <a:pos x="11" y="32"/>
                </a:cxn>
                <a:cxn ang="0">
                  <a:pos x="16" y="37"/>
                </a:cxn>
                <a:cxn ang="0">
                  <a:pos x="21" y="38"/>
                </a:cxn>
                <a:cxn ang="0">
                  <a:pos x="27" y="38"/>
                </a:cxn>
              </a:cxnLst>
              <a:rect l="0" t="0" r="r" b="b"/>
              <a:pathLst>
                <a:path w="53" h="43">
                  <a:moveTo>
                    <a:pt x="27" y="0"/>
                  </a:moveTo>
                  <a:lnTo>
                    <a:pt x="40" y="2"/>
                  </a:lnTo>
                  <a:lnTo>
                    <a:pt x="48" y="7"/>
                  </a:lnTo>
                  <a:lnTo>
                    <a:pt x="51" y="14"/>
                  </a:lnTo>
                  <a:lnTo>
                    <a:pt x="53" y="22"/>
                  </a:lnTo>
                  <a:lnTo>
                    <a:pt x="51" y="29"/>
                  </a:lnTo>
                  <a:lnTo>
                    <a:pt x="48" y="37"/>
                  </a:lnTo>
                  <a:lnTo>
                    <a:pt x="40" y="42"/>
                  </a:lnTo>
                  <a:lnTo>
                    <a:pt x="27" y="43"/>
                  </a:lnTo>
                  <a:lnTo>
                    <a:pt x="14" y="42"/>
                  </a:lnTo>
                  <a:lnTo>
                    <a:pt x="6" y="37"/>
                  </a:lnTo>
                  <a:lnTo>
                    <a:pt x="1" y="29"/>
                  </a:lnTo>
                  <a:lnTo>
                    <a:pt x="0" y="22"/>
                  </a:lnTo>
                  <a:lnTo>
                    <a:pt x="1" y="14"/>
                  </a:lnTo>
                  <a:lnTo>
                    <a:pt x="6" y="7"/>
                  </a:lnTo>
                  <a:lnTo>
                    <a:pt x="14" y="2"/>
                  </a:lnTo>
                  <a:lnTo>
                    <a:pt x="27" y="0"/>
                  </a:lnTo>
                  <a:close/>
                  <a:moveTo>
                    <a:pt x="27" y="38"/>
                  </a:moveTo>
                  <a:lnTo>
                    <a:pt x="33" y="38"/>
                  </a:lnTo>
                  <a:lnTo>
                    <a:pt x="38" y="37"/>
                  </a:lnTo>
                  <a:lnTo>
                    <a:pt x="43" y="32"/>
                  </a:lnTo>
                  <a:lnTo>
                    <a:pt x="45" y="27"/>
                  </a:lnTo>
                  <a:lnTo>
                    <a:pt x="46" y="22"/>
                  </a:lnTo>
                  <a:lnTo>
                    <a:pt x="45" y="16"/>
                  </a:lnTo>
                  <a:lnTo>
                    <a:pt x="43" y="11"/>
                  </a:lnTo>
                  <a:lnTo>
                    <a:pt x="38" y="8"/>
                  </a:lnTo>
                  <a:lnTo>
                    <a:pt x="33" y="5"/>
                  </a:lnTo>
                  <a:lnTo>
                    <a:pt x="27" y="5"/>
                  </a:lnTo>
                  <a:lnTo>
                    <a:pt x="21" y="5"/>
                  </a:lnTo>
                  <a:lnTo>
                    <a:pt x="16" y="8"/>
                  </a:lnTo>
                  <a:lnTo>
                    <a:pt x="11" y="11"/>
                  </a:lnTo>
                  <a:lnTo>
                    <a:pt x="8" y="16"/>
                  </a:lnTo>
                  <a:lnTo>
                    <a:pt x="8" y="22"/>
                  </a:lnTo>
                  <a:lnTo>
                    <a:pt x="8" y="27"/>
                  </a:lnTo>
                  <a:lnTo>
                    <a:pt x="11" y="32"/>
                  </a:lnTo>
                  <a:lnTo>
                    <a:pt x="16" y="37"/>
                  </a:lnTo>
                  <a:lnTo>
                    <a:pt x="21" y="38"/>
                  </a:lnTo>
                  <a:lnTo>
                    <a:pt x="27"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1" name="Freeform 33"/>
            <p:cNvSpPr>
              <a:spLocks noEditPoints="1"/>
            </p:cNvSpPr>
            <p:nvPr/>
          </p:nvSpPr>
          <p:spPr bwMode="auto">
            <a:xfrm>
              <a:off x="3845" y="3892"/>
              <a:ext cx="57" cy="46"/>
            </a:xfrm>
            <a:custGeom>
              <a:avLst/>
              <a:gdLst/>
              <a:ahLst/>
              <a:cxnLst>
                <a:cxn ang="0">
                  <a:pos x="26" y="0"/>
                </a:cxn>
                <a:cxn ang="0">
                  <a:pos x="38" y="2"/>
                </a:cxn>
                <a:cxn ang="0">
                  <a:pos x="46" y="7"/>
                </a:cxn>
                <a:cxn ang="0">
                  <a:pos x="51" y="14"/>
                </a:cxn>
                <a:cxn ang="0">
                  <a:pos x="53" y="22"/>
                </a:cxn>
                <a:cxn ang="0">
                  <a:pos x="51" y="29"/>
                </a:cxn>
                <a:cxn ang="0">
                  <a:pos x="46" y="37"/>
                </a:cxn>
                <a:cxn ang="0">
                  <a:pos x="38" y="42"/>
                </a:cxn>
                <a:cxn ang="0">
                  <a:pos x="26" y="43"/>
                </a:cxn>
                <a:cxn ang="0">
                  <a:pos x="14" y="42"/>
                </a:cxn>
                <a:cxn ang="0">
                  <a:pos x="6" y="37"/>
                </a:cxn>
                <a:cxn ang="0">
                  <a:pos x="2" y="29"/>
                </a:cxn>
                <a:cxn ang="0">
                  <a:pos x="0" y="22"/>
                </a:cxn>
                <a:cxn ang="0">
                  <a:pos x="2" y="14"/>
                </a:cxn>
                <a:cxn ang="0">
                  <a:pos x="6" y="7"/>
                </a:cxn>
                <a:cxn ang="0">
                  <a:pos x="14" y="2"/>
                </a:cxn>
                <a:cxn ang="0">
                  <a:pos x="26" y="0"/>
                </a:cxn>
                <a:cxn ang="0">
                  <a:pos x="26" y="38"/>
                </a:cxn>
                <a:cxn ang="0">
                  <a:pos x="32" y="38"/>
                </a:cxn>
                <a:cxn ang="0">
                  <a:pos x="38" y="37"/>
                </a:cxn>
                <a:cxn ang="0">
                  <a:pos x="42" y="32"/>
                </a:cxn>
                <a:cxn ang="0">
                  <a:pos x="45" y="27"/>
                </a:cxn>
                <a:cxn ang="0">
                  <a:pos x="45" y="22"/>
                </a:cxn>
                <a:cxn ang="0">
                  <a:pos x="45" y="16"/>
                </a:cxn>
                <a:cxn ang="0">
                  <a:pos x="42" y="11"/>
                </a:cxn>
                <a:cxn ang="0">
                  <a:pos x="38" y="8"/>
                </a:cxn>
                <a:cxn ang="0">
                  <a:pos x="32" y="5"/>
                </a:cxn>
                <a:cxn ang="0">
                  <a:pos x="26" y="5"/>
                </a:cxn>
                <a:cxn ang="0">
                  <a:pos x="19" y="5"/>
                </a:cxn>
                <a:cxn ang="0">
                  <a:pos x="14" y="8"/>
                </a:cxn>
                <a:cxn ang="0">
                  <a:pos x="11" y="11"/>
                </a:cxn>
                <a:cxn ang="0">
                  <a:pos x="8" y="16"/>
                </a:cxn>
                <a:cxn ang="0">
                  <a:pos x="6" y="22"/>
                </a:cxn>
                <a:cxn ang="0">
                  <a:pos x="8" y="27"/>
                </a:cxn>
                <a:cxn ang="0">
                  <a:pos x="11" y="32"/>
                </a:cxn>
                <a:cxn ang="0">
                  <a:pos x="14" y="37"/>
                </a:cxn>
                <a:cxn ang="0">
                  <a:pos x="19" y="38"/>
                </a:cxn>
                <a:cxn ang="0">
                  <a:pos x="26" y="38"/>
                </a:cxn>
              </a:cxnLst>
              <a:rect l="0" t="0" r="r" b="b"/>
              <a:pathLst>
                <a:path w="53" h="43">
                  <a:moveTo>
                    <a:pt x="26" y="0"/>
                  </a:moveTo>
                  <a:lnTo>
                    <a:pt x="38" y="2"/>
                  </a:lnTo>
                  <a:lnTo>
                    <a:pt x="46" y="7"/>
                  </a:lnTo>
                  <a:lnTo>
                    <a:pt x="51" y="14"/>
                  </a:lnTo>
                  <a:lnTo>
                    <a:pt x="53" y="22"/>
                  </a:lnTo>
                  <a:lnTo>
                    <a:pt x="51" y="29"/>
                  </a:lnTo>
                  <a:lnTo>
                    <a:pt x="46" y="37"/>
                  </a:lnTo>
                  <a:lnTo>
                    <a:pt x="38" y="42"/>
                  </a:lnTo>
                  <a:lnTo>
                    <a:pt x="26" y="43"/>
                  </a:lnTo>
                  <a:lnTo>
                    <a:pt x="14" y="42"/>
                  </a:lnTo>
                  <a:lnTo>
                    <a:pt x="6" y="37"/>
                  </a:lnTo>
                  <a:lnTo>
                    <a:pt x="2" y="29"/>
                  </a:lnTo>
                  <a:lnTo>
                    <a:pt x="0" y="22"/>
                  </a:lnTo>
                  <a:lnTo>
                    <a:pt x="2" y="14"/>
                  </a:lnTo>
                  <a:lnTo>
                    <a:pt x="6" y="7"/>
                  </a:lnTo>
                  <a:lnTo>
                    <a:pt x="14" y="2"/>
                  </a:lnTo>
                  <a:lnTo>
                    <a:pt x="26" y="0"/>
                  </a:lnTo>
                  <a:close/>
                  <a:moveTo>
                    <a:pt x="26" y="38"/>
                  </a:moveTo>
                  <a:lnTo>
                    <a:pt x="32" y="38"/>
                  </a:lnTo>
                  <a:lnTo>
                    <a:pt x="38" y="37"/>
                  </a:lnTo>
                  <a:lnTo>
                    <a:pt x="42" y="32"/>
                  </a:lnTo>
                  <a:lnTo>
                    <a:pt x="45" y="27"/>
                  </a:lnTo>
                  <a:lnTo>
                    <a:pt x="45" y="22"/>
                  </a:lnTo>
                  <a:lnTo>
                    <a:pt x="45" y="16"/>
                  </a:lnTo>
                  <a:lnTo>
                    <a:pt x="42" y="11"/>
                  </a:lnTo>
                  <a:lnTo>
                    <a:pt x="38" y="8"/>
                  </a:lnTo>
                  <a:lnTo>
                    <a:pt x="32" y="5"/>
                  </a:lnTo>
                  <a:lnTo>
                    <a:pt x="26" y="5"/>
                  </a:lnTo>
                  <a:lnTo>
                    <a:pt x="19" y="5"/>
                  </a:lnTo>
                  <a:lnTo>
                    <a:pt x="14" y="8"/>
                  </a:lnTo>
                  <a:lnTo>
                    <a:pt x="11" y="11"/>
                  </a:lnTo>
                  <a:lnTo>
                    <a:pt x="8" y="16"/>
                  </a:lnTo>
                  <a:lnTo>
                    <a:pt x="6" y="22"/>
                  </a:lnTo>
                  <a:lnTo>
                    <a:pt x="8" y="27"/>
                  </a:lnTo>
                  <a:lnTo>
                    <a:pt x="11" y="32"/>
                  </a:lnTo>
                  <a:lnTo>
                    <a:pt x="14" y="37"/>
                  </a:lnTo>
                  <a:lnTo>
                    <a:pt x="19" y="38"/>
                  </a:lnTo>
                  <a:lnTo>
                    <a:pt x="2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2" name="Freeform 34"/>
            <p:cNvSpPr>
              <a:spLocks noEditPoints="1"/>
            </p:cNvSpPr>
            <p:nvPr/>
          </p:nvSpPr>
          <p:spPr bwMode="auto">
            <a:xfrm>
              <a:off x="3913" y="3892"/>
              <a:ext cx="53" cy="46"/>
            </a:xfrm>
            <a:custGeom>
              <a:avLst/>
              <a:gdLst/>
              <a:ahLst/>
              <a:cxnLst>
                <a:cxn ang="0">
                  <a:pos x="0" y="0"/>
                </a:cxn>
                <a:cxn ang="0">
                  <a:pos x="18" y="0"/>
                </a:cxn>
                <a:cxn ang="0">
                  <a:pos x="30" y="2"/>
                </a:cxn>
                <a:cxn ang="0">
                  <a:pos x="40" y="7"/>
                </a:cxn>
                <a:cxn ang="0">
                  <a:pos x="45" y="13"/>
                </a:cxn>
                <a:cxn ang="0">
                  <a:pos x="46" y="22"/>
                </a:cxn>
                <a:cxn ang="0">
                  <a:pos x="43" y="34"/>
                </a:cxn>
                <a:cxn ang="0">
                  <a:pos x="34" y="40"/>
                </a:cxn>
                <a:cxn ang="0">
                  <a:pos x="19" y="43"/>
                </a:cxn>
                <a:cxn ang="0">
                  <a:pos x="0" y="43"/>
                </a:cxn>
                <a:cxn ang="0">
                  <a:pos x="0" y="0"/>
                </a:cxn>
                <a:cxn ang="0">
                  <a:pos x="6" y="38"/>
                </a:cxn>
                <a:cxn ang="0">
                  <a:pos x="19" y="38"/>
                </a:cxn>
                <a:cxn ang="0">
                  <a:pos x="26" y="37"/>
                </a:cxn>
                <a:cxn ang="0">
                  <a:pos x="30" y="37"/>
                </a:cxn>
                <a:cxn ang="0">
                  <a:pos x="34" y="34"/>
                </a:cxn>
                <a:cxn ang="0">
                  <a:pos x="35" y="32"/>
                </a:cxn>
                <a:cxn ang="0">
                  <a:pos x="37" y="29"/>
                </a:cxn>
                <a:cxn ang="0">
                  <a:pos x="38" y="26"/>
                </a:cxn>
                <a:cxn ang="0">
                  <a:pos x="38" y="22"/>
                </a:cxn>
                <a:cxn ang="0">
                  <a:pos x="38" y="16"/>
                </a:cxn>
                <a:cxn ang="0">
                  <a:pos x="37" y="13"/>
                </a:cxn>
                <a:cxn ang="0">
                  <a:pos x="34" y="10"/>
                </a:cxn>
                <a:cxn ang="0">
                  <a:pos x="30" y="8"/>
                </a:cxn>
                <a:cxn ang="0">
                  <a:pos x="24" y="7"/>
                </a:cxn>
                <a:cxn ang="0">
                  <a:pos x="18" y="5"/>
                </a:cxn>
                <a:cxn ang="0">
                  <a:pos x="6" y="5"/>
                </a:cxn>
                <a:cxn ang="0">
                  <a:pos x="6" y="38"/>
                </a:cxn>
              </a:cxnLst>
              <a:rect l="0" t="0" r="r" b="b"/>
              <a:pathLst>
                <a:path w="46" h="43">
                  <a:moveTo>
                    <a:pt x="0" y="0"/>
                  </a:moveTo>
                  <a:lnTo>
                    <a:pt x="18" y="0"/>
                  </a:lnTo>
                  <a:lnTo>
                    <a:pt x="30" y="2"/>
                  </a:lnTo>
                  <a:lnTo>
                    <a:pt x="40" y="7"/>
                  </a:lnTo>
                  <a:lnTo>
                    <a:pt x="45" y="13"/>
                  </a:lnTo>
                  <a:lnTo>
                    <a:pt x="46" y="22"/>
                  </a:lnTo>
                  <a:lnTo>
                    <a:pt x="43" y="34"/>
                  </a:lnTo>
                  <a:lnTo>
                    <a:pt x="34" y="40"/>
                  </a:lnTo>
                  <a:lnTo>
                    <a:pt x="19" y="43"/>
                  </a:lnTo>
                  <a:lnTo>
                    <a:pt x="0" y="43"/>
                  </a:lnTo>
                  <a:lnTo>
                    <a:pt x="0" y="0"/>
                  </a:lnTo>
                  <a:close/>
                  <a:moveTo>
                    <a:pt x="6" y="38"/>
                  </a:moveTo>
                  <a:lnTo>
                    <a:pt x="19" y="38"/>
                  </a:lnTo>
                  <a:lnTo>
                    <a:pt x="26" y="37"/>
                  </a:lnTo>
                  <a:lnTo>
                    <a:pt x="30" y="37"/>
                  </a:lnTo>
                  <a:lnTo>
                    <a:pt x="34" y="34"/>
                  </a:lnTo>
                  <a:lnTo>
                    <a:pt x="35" y="32"/>
                  </a:lnTo>
                  <a:lnTo>
                    <a:pt x="37" y="29"/>
                  </a:lnTo>
                  <a:lnTo>
                    <a:pt x="38" y="26"/>
                  </a:lnTo>
                  <a:lnTo>
                    <a:pt x="38" y="22"/>
                  </a:lnTo>
                  <a:lnTo>
                    <a:pt x="38" y="16"/>
                  </a:lnTo>
                  <a:lnTo>
                    <a:pt x="37" y="13"/>
                  </a:lnTo>
                  <a:lnTo>
                    <a:pt x="34" y="10"/>
                  </a:lnTo>
                  <a:lnTo>
                    <a:pt x="30" y="8"/>
                  </a:lnTo>
                  <a:lnTo>
                    <a:pt x="24" y="7"/>
                  </a:lnTo>
                  <a:lnTo>
                    <a:pt x="18" y="5"/>
                  </a:lnTo>
                  <a:lnTo>
                    <a:pt x="6" y="5"/>
                  </a:lnTo>
                  <a:lnTo>
                    <a:pt x="6" y="38"/>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3" name="Freeform 35"/>
            <p:cNvSpPr>
              <a:spLocks noEditPoints="1"/>
            </p:cNvSpPr>
            <p:nvPr/>
          </p:nvSpPr>
          <p:spPr bwMode="auto">
            <a:xfrm>
              <a:off x="2407" y="3986"/>
              <a:ext cx="62" cy="50"/>
            </a:xfrm>
            <a:custGeom>
              <a:avLst/>
              <a:gdLst/>
              <a:ahLst/>
              <a:cxnLst>
                <a:cxn ang="0">
                  <a:pos x="39" y="38"/>
                </a:cxn>
                <a:cxn ang="0">
                  <a:pos x="31" y="43"/>
                </a:cxn>
                <a:cxn ang="0">
                  <a:pos x="20" y="45"/>
                </a:cxn>
                <a:cxn ang="0">
                  <a:pos x="8" y="43"/>
                </a:cxn>
                <a:cxn ang="0">
                  <a:pos x="0" y="37"/>
                </a:cxn>
                <a:cxn ang="0">
                  <a:pos x="0" y="29"/>
                </a:cxn>
                <a:cxn ang="0">
                  <a:pos x="7" y="22"/>
                </a:cxn>
                <a:cxn ang="0">
                  <a:pos x="10" y="16"/>
                </a:cxn>
                <a:cxn ang="0">
                  <a:pos x="8" y="10"/>
                </a:cxn>
                <a:cxn ang="0">
                  <a:pos x="10" y="5"/>
                </a:cxn>
                <a:cxn ang="0">
                  <a:pos x="16" y="0"/>
                </a:cxn>
                <a:cxn ang="0">
                  <a:pos x="26" y="0"/>
                </a:cxn>
                <a:cxn ang="0">
                  <a:pos x="31" y="5"/>
                </a:cxn>
                <a:cxn ang="0">
                  <a:pos x="34" y="10"/>
                </a:cxn>
                <a:cxn ang="0">
                  <a:pos x="29" y="17"/>
                </a:cxn>
                <a:cxn ang="0">
                  <a:pos x="39" y="30"/>
                </a:cxn>
                <a:cxn ang="0">
                  <a:pos x="44" y="22"/>
                </a:cxn>
                <a:cxn ang="0">
                  <a:pos x="52" y="16"/>
                </a:cxn>
                <a:cxn ang="0">
                  <a:pos x="47" y="29"/>
                </a:cxn>
                <a:cxn ang="0">
                  <a:pos x="56" y="43"/>
                </a:cxn>
                <a:cxn ang="0">
                  <a:pos x="18" y="22"/>
                </a:cxn>
                <a:cxn ang="0">
                  <a:pos x="10" y="27"/>
                </a:cxn>
                <a:cxn ang="0">
                  <a:pos x="7" y="32"/>
                </a:cxn>
                <a:cxn ang="0">
                  <a:pos x="10" y="38"/>
                </a:cxn>
                <a:cxn ang="0">
                  <a:pos x="20" y="40"/>
                </a:cxn>
                <a:cxn ang="0">
                  <a:pos x="29" y="38"/>
                </a:cxn>
                <a:cxn ang="0">
                  <a:pos x="36" y="35"/>
                </a:cxn>
                <a:cxn ang="0">
                  <a:pos x="21" y="5"/>
                </a:cxn>
                <a:cxn ang="0">
                  <a:pos x="16" y="6"/>
                </a:cxn>
                <a:cxn ang="0">
                  <a:pos x="15" y="10"/>
                </a:cxn>
                <a:cxn ang="0">
                  <a:pos x="16" y="14"/>
                </a:cxn>
                <a:cxn ang="0">
                  <a:pos x="24" y="14"/>
                </a:cxn>
                <a:cxn ang="0">
                  <a:pos x="28" y="10"/>
                </a:cxn>
                <a:cxn ang="0">
                  <a:pos x="26" y="6"/>
                </a:cxn>
                <a:cxn ang="0">
                  <a:pos x="21" y="5"/>
                </a:cxn>
              </a:cxnLst>
              <a:rect l="0" t="0" r="r" b="b"/>
              <a:pathLst>
                <a:path w="56" h="45">
                  <a:moveTo>
                    <a:pt x="47" y="43"/>
                  </a:moveTo>
                  <a:lnTo>
                    <a:pt x="39" y="38"/>
                  </a:lnTo>
                  <a:lnTo>
                    <a:pt x="36" y="40"/>
                  </a:lnTo>
                  <a:lnTo>
                    <a:pt x="31" y="43"/>
                  </a:lnTo>
                  <a:lnTo>
                    <a:pt x="26" y="45"/>
                  </a:lnTo>
                  <a:lnTo>
                    <a:pt x="20" y="45"/>
                  </a:lnTo>
                  <a:lnTo>
                    <a:pt x="13" y="45"/>
                  </a:lnTo>
                  <a:lnTo>
                    <a:pt x="8" y="43"/>
                  </a:lnTo>
                  <a:lnTo>
                    <a:pt x="4" y="40"/>
                  </a:lnTo>
                  <a:lnTo>
                    <a:pt x="0" y="37"/>
                  </a:lnTo>
                  <a:lnTo>
                    <a:pt x="0" y="32"/>
                  </a:lnTo>
                  <a:lnTo>
                    <a:pt x="0" y="29"/>
                  </a:lnTo>
                  <a:lnTo>
                    <a:pt x="4" y="24"/>
                  </a:lnTo>
                  <a:lnTo>
                    <a:pt x="7" y="22"/>
                  </a:lnTo>
                  <a:lnTo>
                    <a:pt x="15" y="19"/>
                  </a:lnTo>
                  <a:lnTo>
                    <a:pt x="10" y="16"/>
                  </a:lnTo>
                  <a:lnTo>
                    <a:pt x="8" y="13"/>
                  </a:lnTo>
                  <a:lnTo>
                    <a:pt x="8" y="10"/>
                  </a:lnTo>
                  <a:lnTo>
                    <a:pt x="8" y="6"/>
                  </a:lnTo>
                  <a:lnTo>
                    <a:pt x="10" y="5"/>
                  </a:lnTo>
                  <a:lnTo>
                    <a:pt x="12" y="2"/>
                  </a:lnTo>
                  <a:lnTo>
                    <a:pt x="16" y="0"/>
                  </a:lnTo>
                  <a:lnTo>
                    <a:pt x="21" y="0"/>
                  </a:lnTo>
                  <a:lnTo>
                    <a:pt x="26" y="0"/>
                  </a:lnTo>
                  <a:lnTo>
                    <a:pt x="29" y="2"/>
                  </a:lnTo>
                  <a:lnTo>
                    <a:pt x="31" y="5"/>
                  </a:lnTo>
                  <a:lnTo>
                    <a:pt x="32" y="6"/>
                  </a:lnTo>
                  <a:lnTo>
                    <a:pt x="34" y="10"/>
                  </a:lnTo>
                  <a:lnTo>
                    <a:pt x="32" y="14"/>
                  </a:lnTo>
                  <a:lnTo>
                    <a:pt x="29" y="17"/>
                  </a:lnTo>
                  <a:lnTo>
                    <a:pt x="24" y="21"/>
                  </a:lnTo>
                  <a:lnTo>
                    <a:pt x="39" y="30"/>
                  </a:lnTo>
                  <a:lnTo>
                    <a:pt x="42" y="25"/>
                  </a:lnTo>
                  <a:lnTo>
                    <a:pt x="44" y="22"/>
                  </a:lnTo>
                  <a:lnTo>
                    <a:pt x="45" y="16"/>
                  </a:lnTo>
                  <a:lnTo>
                    <a:pt x="52" y="16"/>
                  </a:lnTo>
                  <a:lnTo>
                    <a:pt x="50" y="22"/>
                  </a:lnTo>
                  <a:lnTo>
                    <a:pt x="47" y="29"/>
                  </a:lnTo>
                  <a:lnTo>
                    <a:pt x="44" y="33"/>
                  </a:lnTo>
                  <a:lnTo>
                    <a:pt x="56" y="43"/>
                  </a:lnTo>
                  <a:lnTo>
                    <a:pt x="47" y="43"/>
                  </a:lnTo>
                  <a:close/>
                  <a:moveTo>
                    <a:pt x="18" y="22"/>
                  </a:moveTo>
                  <a:lnTo>
                    <a:pt x="13" y="24"/>
                  </a:lnTo>
                  <a:lnTo>
                    <a:pt x="10" y="27"/>
                  </a:lnTo>
                  <a:lnTo>
                    <a:pt x="8" y="29"/>
                  </a:lnTo>
                  <a:lnTo>
                    <a:pt x="7" y="32"/>
                  </a:lnTo>
                  <a:lnTo>
                    <a:pt x="8" y="35"/>
                  </a:lnTo>
                  <a:lnTo>
                    <a:pt x="10" y="38"/>
                  </a:lnTo>
                  <a:lnTo>
                    <a:pt x="15" y="40"/>
                  </a:lnTo>
                  <a:lnTo>
                    <a:pt x="20" y="40"/>
                  </a:lnTo>
                  <a:lnTo>
                    <a:pt x="24" y="40"/>
                  </a:lnTo>
                  <a:lnTo>
                    <a:pt x="29" y="38"/>
                  </a:lnTo>
                  <a:lnTo>
                    <a:pt x="32" y="37"/>
                  </a:lnTo>
                  <a:lnTo>
                    <a:pt x="36" y="35"/>
                  </a:lnTo>
                  <a:lnTo>
                    <a:pt x="18" y="22"/>
                  </a:lnTo>
                  <a:close/>
                  <a:moveTo>
                    <a:pt x="21" y="5"/>
                  </a:moveTo>
                  <a:lnTo>
                    <a:pt x="18" y="5"/>
                  </a:lnTo>
                  <a:lnTo>
                    <a:pt x="16" y="6"/>
                  </a:lnTo>
                  <a:lnTo>
                    <a:pt x="15" y="8"/>
                  </a:lnTo>
                  <a:lnTo>
                    <a:pt x="15" y="10"/>
                  </a:lnTo>
                  <a:lnTo>
                    <a:pt x="15" y="13"/>
                  </a:lnTo>
                  <a:lnTo>
                    <a:pt x="16" y="14"/>
                  </a:lnTo>
                  <a:lnTo>
                    <a:pt x="20" y="17"/>
                  </a:lnTo>
                  <a:lnTo>
                    <a:pt x="24" y="14"/>
                  </a:lnTo>
                  <a:lnTo>
                    <a:pt x="26" y="13"/>
                  </a:lnTo>
                  <a:lnTo>
                    <a:pt x="28" y="10"/>
                  </a:lnTo>
                  <a:lnTo>
                    <a:pt x="28" y="8"/>
                  </a:lnTo>
                  <a:lnTo>
                    <a:pt x="26" y="6"/>
                  </a:lnTo>
                  <a:lnTo>
                    <a:pt x="23" y="5"/>
                  </a:lnTo>
                  <a:lnTo>
                    <a:pt x="21" y="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4" name="Freeform 36"/>
            <p:cNvSpPr>
              <a:spLocks/>
            </p:cNvSpPr>
            <p:nvPr/>
          </p:nvSpPr>
          <p:spPr bwMode="auto">
            <a:xfrm>
              <a:off x="2499" y="3988"/>
              <a:ext cx="71" cy="46"/>
            </a:xfrm>
            <a:custGeom>
              <a:avLst/>
              <a:gdLst/>
              <a:ahLst/>
              <a:cxnLst>
                <a:cxn ang="0">
                  <a:pos x="8" y="4"/>
                </a:cxn>
                <a:cxn ang="0">
                  <a:pos x="8" y="4"/>
                </a:cxn>
                <a:cxn ang="0">
                  <a:pos x="8" y="41"/>
                </a:cxn>
                <a:cxn ang="0">
                  <a:pos x="0" y="41"/>
                </a:cxn>
                <a:cxn ang="0">
                  <a:pos x="0" y="0"/>
                </a:cxn>
                <a:cxn ang="0">
                  <a:pos x="11" y="0"/>
                </a:cxn>
                <a:cxn ang="0">
                  <a:pos x="32" y="36"/>
                </a:cxn>
                <a:cxn ang="0">
                  <a:pos x="53" y="0"/>
                </a:cxn>
                <a:cxn ang="0">
                  <a:pos x="64" y="0"/>
                </a:cxn>
                <a:cxn ang="0">
                  <a:pos x="64" y="41"/>
                </a:cxn>
                <a:cxn ang="0">
                  <a:pos x="56" y="41"/>
                </a:cxn>
                <a:cxn ang="0">
                  <a:pos x="56" y="4"/>
                </a:cxn>
                <a:cxn ang="0">
                  <a:pos x="56" y="4"/>
                </a:cxn>
                <a:cxn ang="0">
                  <a:pos x="35" y="41"/>
                </a:cxn>
                <a:cxn ang="0">
                  <a:pos x="29" y="41"/>
                </a:cxn>
                <a:cxn ang="0">
                  <a:pos x="8" y="4"/>
                </a:cxn>
              </a:cxnLst>
              <a:rect l="0" t="0" r="r" b="b"/>
              <a:pathLst>
                <a:path w="64" h="41">
                  <a:moveTo>
                    <a:pt x="8" y="4"/>
                  </a:moveTo>
                  <a:lnTo>
                    <a:pt x="8" y="4"/>
                  </a:lnTo>
                  <a:lnTo>
                    <a:pt x="8" y="41"/>
                  </a:lnTo>
                  <a:lnTo>
                    <a:pt x="0" y="41"/>
                  </a:lnTo>
                  <a:lnTo>
                    <a:pt x="0" y="0"/>
                  </a:lnTo>
                  <a:lnTo>
                    <a:pt x="11" y="0"/>
                  </a:lnTo>
                  <a:lnTo>
                    <a:pt x="32" y="36"/>
                  </a:lnTo>
                  <a:lnTo>
                    <a:pt x="53" y="0"/>
                  </a:lnTo>
                  <a:lnTo>
                    <a:pt x="64" y="0"/>
                  </a:lnTo>
                  <a:lnTo>
                    <a:pt x="64" y="41"/>
                  </a:lnTo>
                  <a:lnTo>
                    <a:pt x="56" y="41"/>
                  </a:lnTo>
                  <a:lnTo>
                    <a:pt x="56" y="4"/>
                  </a:lnTo>
                  <a:lnTo>
                    <a:pt x="56" y="4"/>
                  </a:lnTo>
                  <a:lnTo>
                    <a:pt x="35" y="41"/>
                  </a:lnTo>
                  <a:lnTo>
                    <a:pt x="29" y="41"/>
                  </a:lnTo>
                  <a:lnTo>
                    <a:pt x="8"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5" name="Freeform 37"/>
            <p:cNvSpPr>
              <a:spLocks noEditPoints="1"/>
            </p:cNvSpPr>
            <p:nvPr/>
          </p:nvSpPr>
          <p:spPr bwMode="auto">
            <a:xfrm>
              <a:off x="2574" y="3988"/>
              <a:ext cx="64" cy="46"/>
            </a:xfrm>
            <a:custGeom>
              <a:avLst/>
              <a:gdLst/>
              <a:ahLst/>
              <a:cxnLst>
                <a:cxn ang="0">
                  <a:pos x="43" y="30"/>
                </a:cxn>
                <a:cxn ang="0">
                  <a:pos x="14" y="30"/>
                </a:cxn>
                <a:cxn ang="0">
                  <a:pos x="8" y="41"/>
                </a:cxn>
                <a:cxn ang="0">
                  <a:pos x="0" y="41"/>
                </a:cxn>
                <a:cxn ang="0">
                  <a:pos x="24" y="0"/>
                </a:cxn>
                <a:cxn ang="0">
                  <a:pos x="32" y="0"/>
                </a:cxn>
                <a:cxn ang="0">
                  <a:pos x="57" y="41"/>
                </a:cxn>
                <a:cxn ang="0">
                  <a:pos x="49" y="41"/>
                </a:cxn>
                <a:cxn ang="0">
                  <a:pos x="43" y="30"/>
                </a:cxn>
                <a:cxn ang="0">
                  <a:pos x="40" y="25"/>
                </a:cxn>
                <a:cxn ang="0">
                  <a:pos x="29" y="4"/>
                </a:cxn>
                <a:cxn ang="0">
                  <a:pos x="17" y="25"/>
                </a:cxn>
                <a:cxn ang="0">
                  <a:pos x="40" y="25"/>
                </a:cxn>
              </a:cxnLst>
              <a:rect l="0" t="0" r="r" b="b"/>
              <a:pathLst>
                <a:path w="57" h="41">
                  <a:moveTo>
                    <a:pt x="43" y="30"/>
                  </a:moveTo>
                  <a:lnTo>
                    <a:pt x="14" y="30"/>
                  </a:lnTo>
                  <a:lnTo>
                    <a:pt x="8" y="41"/>
                  </a:lnTo>
                  <a:lnTo>
                    <a:pt x="0" y="41"/>
                  </a:lnTo>
                  <a:lnTo>
                    <a:pt x="24" y="0"/>
                  </a:lnTo>
                  <a:lnTo>
                    <a:pt x="32" y="0"/>
                  </a:lnTo>
                  <a:lnTo>
                    <a:pt x="57" y="41"/>
                  </a:lnTo>
                  <a:lnTo>
                    <a:pt x="49" y="41"/>
                  </a:lnTo>
                  <a:lnTo>
                    <a:pt x="43" y="30"/>
                  </a:lnTo>
                  <a:close/>
                  <a:moveTo>
                    <a:pt x="40" y="25"/>
                  </a:moveTo>
                  <a:lnTo>
                    <a:pt x="29" y="4"/>
                  </a:lnTo>
                  <a:lnTo>
                    <a:pt x="17"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6" name="Freeform 38"/>
            <p:cNvSpPr>
              <a:spLocks noEditPoints="1"/>
            </p:cNvSpPr>
            <p:nvPr/>
          </p:nvSpPr>
          <p:spPr bwMode="auto">
            <a:xfrm>
              <a:off x="2644" y="3988"/>
              <a:ext cx="44" cy="46"/>
            </a:xfrm>
            <a:custGeom>
              <a:avLst/>
              <a:gdLst/>
              <a:ahLst/>
              <a:cxnLst>
                <a:cxn ang="0">
                  <a:pos x="6" y="41"/>
                </a:cxn>
                <a:cxn ang="0">
                  <a:pos x="0" y="41"/>
                </a:cxn>
                <a:cxn ang="0">
                  <a:pos x="0" y="0"/>
                </a:cxn>
                <a:cxn ang="0">
                  <a:pos x="22" y="0"/>
                </a:cxn>
                <a:cxn ang="0">
                  <a:pos x="29" y="0"/>
                </a:cxn>
                <a:cxn ang="0">
                  <a:pos x="34" y="1"/>
                </a:cxn>
                <a:cxn ang="0">
                  <a:pos x="37" y="3"/>
                </a:cxn>
                <a:cxn ang="0">
                  <a:pos x="38"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6" y="22"/>
                </a:cxn>
                <a:cxn ang="0">
                  <a:pos x="6" y="41"/>
                </a:cxn>
                <a:cxn ang="0">
                  <a:pos x="6" y="17"/>
                </a:cxn>
                <a:cxn ang="0">
                  <a:pos x="22" y="17"/>
                </a:cxn>
                <a:cxn ang="0">
                  <a:pos x="27" y="17"/>
                </a:cxn>
                <a:cxn ang="0">
                  <a:pos x="30" y="17"/>
                </a:cxn>
                <a:cxn ang="0">
                  <a:pos x="32" y="14"/>
                </a:cxn>
                <a:cxn ang="0">
                  <a:pos x="34" y="11"/>
                </a:cxn>
                <a:cxn ang="0">
                  <a:pos x="34" y="8"/>
                </a:cxn>
                <a:cxn ang="0">
                  <a:pos x="30" y="6"/>
                </a:cxn>
                <a:cxn ang="0">
                  <a:pos x="27" y="4"/>
                </a:cxn>
                <a:cxn ang="0">
                  <a:pos x="22" y="4"/>
                </a:cxn>
                <a:cxn ang="0">
                  <a:pos x="6" y="4"/>
                </a:cxn>
                <a:cxn ang="0">
                  <a:pos x="6" y="17"/>
                </a:cxn>
              </a:cxnLst>
              <a:rect l="0" t="0" r="r" b="b"/>
              <a:pathLst>
                <a:path w="42" h="41">
                  <a:moveTo>
                    <a:pt x="6" y="41"/>
                  </a:moveTo>
                  <a:lnTo>
                    <a:pt x="0" y="41"/>
                  </a:lnTo>
                  <a:lnTo>
                    <a:pt x="0" y="0"/>
                  </a:lnTo>
                  <a:lnTo>
                    <a:pt x="22" y="0"/>
                  </a:lnTo>
                  <a:lnTo>
                    <a:pt x="29" y="0"/>
                  </a:lnTo>
                  <a:lnTo>
                    <a:pt x="34" y="1"/>
                  </a:lnTo>
                  <a:lnTo>
                    <a:pt x="37" y="3"/>
                  </a:lnTo>
                  <a:lnTo>
                    <a:pt x="38"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6" y="22"/>
                  </a:lnTo>
                  <a:lnTo>
                    <a:pt x="6" y="41"/>
                  </a:lnTo>
                  <a:close/>
                  <a:moveTo>
                    <a:pt x="6" y="17"/>
                  </a:moveTo>
                  <a:lnTo>
                    <a:pt x="22" y="17"/>
                  </a:lnTo>
                  <a:lnTo>
                    <a:pt x="27" y="17"/>
                  </a:lnTo>
                  <a:lnTo>
                    <a:pt x="30" y="17"/>
                  </a:lnTo>
                  <a:lnTo>
                    <a:pt x="32" y="14"/>
                  </a:lnTo>
                  <a:lnTo>
                    <a:pt x="34" y="11"/>
                  </a:lnTo>
                  <a:lnTo>
                    <a:pt x="34" y="8"/>
                  </a:lnTo>
                  <a:lnTo>
                    <a:pt x="30" y="6"/>
                  </a:lnTo>
                  <a:lnTo>
                    <a:pt x="27" y="4"/>
                  </a:lnTo>
                  <a:lnTo>
                    <a:pt x="22" y="4"/>
                  </a:lnTo>
                  <a:lnTo>
                    <a:pt x="6" y="4"/>
                  </a:lnTo>
                  <a:lnTo>
                    <a:pt x="6"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7" name="Freeform 39"/>
            <p:cNvSpPr>
              <a:spLocks noEditPoints="1"/>
            </p:cNvSpPr>
            <p:nvPr/>
          </p:nvSpPr>
          <p:spPr bwMode="auto">
            <a:xfrm>
              <a:off x="2699"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0" y="11"/>
                </a:cxn>
                <a:cxn ang="0">
                  <a:pos x="40" y="14"/>
                </a:cxn>
                <a:cxn ang="0">
                  <a:pos x="38" y="17"/>
                </a:cxn>
                <a:cxn ang="0">
                  <a:pos x="34" y="19"/>
                </a:cxn>
                <a:cxn ang="0">
                  <a:pos x="30" y="20"/>
                </a:cxn>
                <a:cxn ang="0">
                  <a:pos x="30" y="20"/>
                </a:cxn>
                <a:cxn ang="0">
                  <a:pos x="34" y="22"/>
                </a:cxn>
                <a:cxn ang="0">
                  <a:pos x="37" y="23"/>
                </a:cxn>
                <a:cxn ang="0">
                  <a:pos x="38" y="27"/>
                </a:cxn>
                <a:cxn ang="0">
                  <a:pos x="38" y="30"/>
                </a:cxn>
                <a:cxn ang="0">
                  <a:pos x="40" y="36"/>
                </a:cxn>
                <a:cxn ang="0">
                  <a:pos x="42" y="41"/>
                </a:cxn>
                <a:cxn ang="0">
                  <a:pos x="35" y="41"/>
                </a:cxn>
                <a:cxn ang="0">
                  <a:pos x="34" y="38"/>
                </a:cxn>
                <a:cxn ang="0">
                  <a:pos x="32" y="33"/>
                </a:cxn>
                <a:cxn ang="0">
                  <a:pos x="32" y="28"/>
                </a:cxn>
                <a:cxn ang="0">
                  <a:pos x="30" y="27"/>
                </a:cxn>
                <a:cxn ang="0">
                  <a:pos x="29" y="25"/>
                </a:cxn>
                <a:cxn ang="0">
                  <a:pos x="27" y="23"/>
                </a:cxn>
                <a:cxn ang="0">
                  <a:pos x="24" y="23"/>
                </a:cxn>
                <a:cxn ang="0">
                  <a:pos x="19" y="22"/>
                </a:cxn>
                <a:cxn ang="0">
                  <a:pos x="7" y="22"/>
                </a:cxn>
                <a:cxn ang="0">
                  <a:pos x="7" y="41"/>
                </a:cxn>
                <a:cxn ang="0">
                  <a:pos x="7" y="17"/>
                </a:cxn>
                <a:cxn ang="0">
                  <a:pos x="23" y="17"/>
                </a:cxn>
                <a:cxn ang="0">
                  <a:pos x="27" y="17"/>
                </a:cxn>
                <a:cxn ang="0">
                  <a:pos x="30" y="17"/>
                </a:cxn>
                <a:cxn ang="0">
                  <a:pos x="32" y="14"/>
                </a:cxn>
                <a:cxn ang="0">
                  <a:pos x="34" y="11"/>
                </a:cxn>
                <a:cxn ang="0">
                  <a:pos x="34" y="8"/>
                </a:cxn>
                <a:cxn ang="0">
                  <a:pos x="30" y="6"/>
                </a:cxn>
                <a:cxn ang="0">
                  <a:pos x="27"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0" y="11"/>
                  </a:lnTo>
                  <a:lnTo>
                    <a:pt x="40" y="14"/>
                  </a:lnTo>
                  <a:lnTo>
                    <a:pt x="38" y="17"/>
                  </a:lnTo>
                  <a:lnTo>
                    <a:pt x="34" y="19"/>
                  </a:lnTo>
                  <a:lnTo>
                    <a:pt x="30" y="20"/>
                  </a:lnTo>
                  <a:lnTo>
                    <a:pt x="30" y="20"/>
                  </a:lnTo>
                  <a:lnTo>
                    <a:pt x="34" y="22"/>
                  </a:lnTo>
                  <a:lnTo>
                    <a:pt x="37" y="23"/>
                  </a:lnTo>
                  <a:lnTo>
                    <a:pt x="38" y="27"/>
                  </a:lnTo>
                  <a:lnTo>
                    <a:pt x="38" y="30"/>
                  </a:lnTo>
                  <a:lnTo>
                    <a:pt x="40" y="36"/>
                  </a:lnTo>
                  <a:lnTo>
                    <a:pt x="42" y="41"/>
                  </a:lnTo>
                  <a:lnTo>
                    <a:pt x="35" y="41"/>
                  </a:lnTo>
                  <a:lnTo>
                    <a:pt x="34" y="38"/>
                  </a:lnTo>
                  <a:lnTo>
                    <a:pt x="32" y="33"/>
                  </a:lnTo>
                  <a:lnTo>
                    <a:pt x="32" y="28"/>
                  </a:lnTo>
                  <a:lnTo>
                    <a:pt x="30" y="27"/>
                  </a:lnTo>
                  <a:lnTo>
                    <a:pt x="29" y="25"/>
                  </a:lnTo>
                  <a:lnTo>
                    <a:pt x="27" y="23"/>
                  </a:lnTo>
                  <a:lnTo>
                    <a:pt x="24" y="23"/>
                  </a:lnTo>
                  <a:lnTo>
                    <a:pt x="19" y="22"/>
                  </a:lnTo>
                  <a:lnTo>
                    <a:pt x="7" y="22"/>
                  </a:lnTo>
                  <a:lnTo>
                    <a:pt x="7" y="41"/>
                  </a:lnTo>
                  <a:close/>
                  <a:moveTo>
                    <a:pt x="7" y="17"/>
                  </a:moveTo>
                  <a:lnTo>
                    <a:pt x="23" y="17"/>
                  </a:lnTo>
                  <a:lnTo>
                    <a:pt x="27" y="17"/>
                  </a:lnTo>
                  <a:lnTo>
                    <a:pt x="30" y="17"/>
                  </a:lnTo>
                  <a:lnTo>
                    <a:pt x="32" y="14"/>
                  </a:lnTo>
                  <a:lnTo>
                    <a:pt x="34" y="11"/>
                  </a:lnTo>
                  <a:lnTo>
                    <a:pt x="34" y="8"/>
                  </a:lnTo>
                  <a:lnTo>
                    <a:pt x="30" y="6"/>
                  </a:lnTo>
                  <a:lnTo>
                    <a:pt x="27"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8" name="Freeform 40"/>
            <p:cNvSpPr>
              <a:spLocks noEditPoints="1"/>
            </p:cNvSpPr>
            <p:nvPr/>
          </p:nvSpPr>
          <p:spPr bwMode="auto">
            <a:xfrm>
              <a:off x="2754" y="3986"/>
              <a:ext cx="57" cy="50"/>
            </a:xfrm>
            <a:custGeom>
              <a:avLst/>
              <a:gdLst/>
              <a:ahLst/>
              <a:cxnLst>
                <a:cxn ang="0">
                  <a:pos x="27" y="0"/>
                </a:cxn>
                <a:cxn ang="0">
                  <a:pos x="38" y="2"/>
                </a:cxn>
                <a:cxn ang="0">
                  <a:pos x="46" y="8"/>
                </a:cxn>
                <a:cxn ang="0">
                  <a:pos x="51" y="14"/>
                </a:cxn>
                <a:cxn ang="0">
                  <a:pos x="52" y="22"/>
                </a:cxn>
                <a:cxn ang="0">
                  <a:pos x="51" y="30"/>
                </a:cxn>
                <a:cxn ang="0">
                  <a:pos x="46" y="37"/>
                </a:cxn>
                <a:cxn ang="0">
                  <a:pos x="38" y="43"/>
                </a:cxn>
                <a:cxn ang="0">
                  <a:pos x="27" y="45"/>
                </a:cxn>
                <a:cxn ang="0">
                  <a:pos x="14" y="43"/>
                </a:cxn>
                <a:cxn ang="0">
                  <a:pos x="6" y="37"/>
                </a:cxn>
                <a:cxn ang="0">
                  <a:pos x="1" y="30"/>
                </a:cxn>
                <a:cxn ang="0">
                  <a:pos x="0" y="22"/>
                </a:cxn>
                <a:cxn ang="0">
                  <a:pos x="1" y="14"/>
                </a:cxn>
                <a:cxn ang="0">
                  <a:pos x="6" y="8"/>
                </a:cxn>
                <a:cxn ang="0">
                  <a:pos x="14" y="2"/>
                </a:cxn>
                <a:cxn ang="0">
                  <a:pos x="27" y="0"/>
                </a:cxn>
                <a:cxn ang="0">
                  <a:pos x="27" y="40"/>
                </a:cxn>
                <a:cxn ang="0">
                  <a:pos x="33" y="38"/>
                </a:cxn>
                <a:cxn ang="0">
                  <a:pos x="38" y="37"/>
                </a:cxn>
                <a:cxn ang="0">
                  <a:pos x="41" y="33"/>
                </a:cxn>
                <a:cxn ang="0">
                  <a:pos x="44" y="29"/>
                </a:cxn>
                <a:cxn ang="0">
                  <a:pos x="46" y="22"/>
                </a:cxn>
                <a:cxn ang="0">
                  <a:pos x="44" y="16"/>
                </a:cxn>
                <a:cxn ang="0">
                  <a:pos x="41" y="11"/>
                </a:cxn>
                <a:cxn ang="0">
                  <a:pos x="38" y="8"/>
                </a:cxn>
                <a:cxn ang="0">
                  <a:pos x="33" y="6"/>
                </a:cxn>
                <a:cxn ang="0">
                  <a:pos x="27" y="5"/>
                </a:cxn>
                <a:cxn ang="0">
                  <a:pos x="20" y="6"/>
                </a:cxn>
                <a:cxn ang="0">
                  <a:pos x="14" y="8"/>
                </a:cxn>
                <a:cxn ang="0">
                  <a:pos x="11" y="11"/>
                </a:cxn>
                <a:cxn ang="0">
                  <a:pos x="8" y="16"/>
                </a:cxn>
                <a:cxn ang="0">
                  <a:pos x="8" y="22"/>
                </a:cxn>
                <a:cxn ang="0">
                  <a:pos x="8" y="29"/>
                </a:cxn>
                <a:cxn ang="0">
                  <a:pos x="11" y="33"/>
                </a:cxn>
                <a:cxn ang="0">
                  <a:pos x="14" y="37"/>
                </a:cxn>
                <a:cxn ang="0">
                  <a:pos x="20" y="38"/>
                </a:cxn>
                <a:cxn ang="0">
                  <a:pos x="27" y="40"/>
                </a:cxn>
              </a:cxnLst>
              <a:rect l="0" t="0" r="r" b="b"/>
              <a:pathLst>
                <a:path w="52" h="45">
                  <a:moveTo>
                    <a:pt x="27" y="0"/>
                  </a:moveTo>
                  <a:lnTo>
                    <a:pt x="38" y="2"/>
                  </a:lnTo>
                  <a:lnTo>
                    <a:pt x="46" y="8"/>
                  </a:lnTo>
                  <a:lnTo>
                    <a:pt x="51" y="14"/>
                  </a:lnTo>
                  <a:lnTo>
                    <a:pt x="52" y="22"/>
                  </a:lnTo>
                  <a:lnTo>
                    <a:pt x="51" y="30"/>
                  </a:lnTo>
                  <a:lnTo>
                    <a:pt x="46" y="37"/>
                  </a:lnTo>
                  <a:lnTo>
                    <a:pt x="38" y="43"/>
                  </a:lnTo>
                  <a:lnTo>
                    <a:pt x="27" y="45"/>
                  </a:lnTo>
                  <a:lnTo>
                    <a:pt x="14" y="43"/>
                  </a:lnTo>
                  <a:lnTo>
                    <a:pt x="6" y="37"/>
                  </a:lnTo>
                  <a:lnTo>
                    <a:pt x="1" y="30"/>
                  </a:lnTo>
                  <a:lnTo>
                    <a:pt x="0" y="22"/>
                  </a:lnTo>
                  <a:lnTo>
                    <a:pt x="1" y="14"/>
                  </a:lnTo>
                  <a:lnTo>
                    <a:pt x="6" y="8"/>
                  </a:lnTo>
                  <a:lnTo>
                    <a:pt x="14" y="2"/>
                  </a:lnTo>
                  <a:lnTo>
                    <a:pt x="27" y="0"/>
                  </a:lnTo>
                  <a:close/>
                  <a:moveTo>
                    <a:pt x="27" y="40"/>
                  </a:moveTo>
                  <a:lnTo>
                    <a:pt x="33" y="38"/>
                  </a:lnTo>
                  <a:lnTo>
                    <a:pt x="38" y="37"/>
                  </a:lnTo>
                  <a:lnTo>
                    <a:pt x="41" y="33"/>
                  </a:lnTo>
                  <a:lnTo>
                    <a:pt x="44" y="29"/>
                  </a:lnTo>
                  <a:lnTo>
                    <a:pt x="46" y="22"/>
                  </a:lnTo>
                  <a:lnTo>
                    <a:pt x="44" y="16"/>
                  </a:lnTo>
                  <a:lnTo>
                    <a:pt x="41" y="11"/>
                  </a:lnTo>
                  <a:lnTo>
                    <a:pt x="38" y="8"/>
                  </a:lnTo>
                  <a:lnTo>
                    <a:pt x="33" y="6"/>
                  </a:lnTo>
                  <a:lnTo>
                    <a:pt x="27" y="5"/>
                  </a:lnTo>
                  <a:lnTo>
                    <a:pt x="20" y="6"/>
                  </a:lnTo>
                  <a:lnTo>
                    <a:pt x="14" y="8"/>
                  </a:lnTo>
                  <a:lnTo>
                    <a:pt x="11" y="11"/>
                  </a:lnTo>
                  <a:lnTo>
                    <a:pt x="8" y="16"/>
                  </a:lnTo>
                  <a:lnTo>
                    <a:pt x="8" y="22"/>
                  </a:lnTo>
                  <a:lnTo>
                    <a:pt x="8" y="29"/>
                  </a:lnTo>
                  <a:lnTo>
                    <a:pt x="11" y="33"/>
                  </a:lnTo>
                  <a:lnTo>
                    <a:pt x="14" y="37"/>
                  </a:lnTo>
                  <a:lnTo>
                    <a:pt x="20" y="38"/>
                  </a:lnTo>
                  <a:lnTo>
                    <a:pt x="27" y="4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39" name="Freeform 41"/>
            <p:cNvSpPr>
              <a:spLocks/>
            </p:cNvSpPr>
            <p:nvPr/>
          </p:nvSpPr>
          <p:spPr bwMode="auto">
            <a:xfrm>
              <a:off x="2818" y="3988"/>
              <a:ext cx="88" cy="46"/>
            </a:xfrm>
            <a:custGeom>
              <a:avLst/>
              <a:gdLst/>
              <a:ahLst/>
              <a:cxnLst>
                <a:cxn ang="0">
                  <a:pos x="72" y="0"/>
                </a:cxn>
                <a:cxn ang="0">
                  <a:pos x="80" y="0"/>
                </a:cxn>
                <a:cxn ang="0">
                  <a:pos x="62" y="41"/>
                </a:cxn>
                <a:cxn ang="0">
                  <a:pos x="54" y="41"/>
                </a:cxn>
                <a:cxn ang="0">
                  <a:pos x="40" y="4"/>
                </a:cxn>
                <a:cxn ang="0">
                  <a:pos x="40" y="4"/>
                </a:cxn>
                <a:cxn ang="0">
                  <a:pos x="26" y="41"/>
                </a:cxn>
                <a:cxn ang="0">
                  <a:pos x="16" y="41"/>
                </a:cxn>
                <a:cxn ang="0">
                  <a:pos x="0" y="0"/>
                </a:cxn>
                <a:cxn ang="0">
                  <a:pos x="7" y="0"/>
                </a:cxn>
                <a:cxn ang="0">
                  <a:pos x="21" y="36"/>
                </a:cxn>
                <a:cxn ang="0">
                  <a:pos x="21" y="36"/>
                </a:cxn>
                <a:cxn ang="0">
                  <a:pos x="35" y="0"/>
                </a:cxn>
                <a:cxn ang="0">
                  <a:pos x="43" y="0"/>
                </a:cxn>
                <a:cxn ang="0">
                  <a:pos x="58" y="36"/>
                </a:cxn>
                <a:cxn ang="0">
                  <a:pos x="59" y="36"/>
                </a:cxn>
                <a:cxn ang="0">
                  <a:pos x="72" y="0"/>
                </a:cxn>
              </a:cxnLst>
              <a:rect l="0" t="0" r="r" b="b"/>
              <a:pathLst>
                <a:path w="80" h="41">
                  <a:moveTo>
                    <a:pt x="72" y="0"/>
                  </a:moveTo>
                  <a:lnTo>
                    <a:pt x="80" y="0"/>
                  </a:lnTo>
                  <a:lnTo>
                    <a:pt x="62" y="41"/>
                  </a:lnTo>
                  <a:lnTo>
                    <a:pt x="54" y="41"/>
                  </a:lnTo>
                  <a:lnTo>
                    <a:pt x="40" y="4"/>
                  </a:lnTo>
                  <a:lnTo>
                    <a:pt x="40" y="4"/>
                  </a:lnTo>
                  <a:lnTo>
                    <a:pt x="26" y="41"/>
                  </a:lnTo>
                  <a:lnTo>
                    <a:pt x="16" y="41"/>
                  </a:lnTo>
                  <a:lnTo>
                    <a:pt x="0" y="0"/>
                  </a:lnTo>
                  <a:lnTo>
                    <a:pt x="7" y="0"/>
                  </a:lnTo>
                  <a:lnTo>
                    <a:pt x="21" y="36"/>
                  </a:lnTo>
                  <a:lnTo>
                    <a:pt x="21" y="36"/>
                  </a:lnTo>
                  <a:lnTo>
                    <a:pt x="35" y="0"/>
                  </a:lnTo>
                  <a:lnTo>
                    <a:pt x="43" y="0"/>
                  </a:lnTo>
                  <a:lnTo>
                    <a:pt x="58" y="36"/>
                  </a:lnTo>
                  <a:lnTo>
                    <a:pt x="59" y="36"/>
                  </a:lnTo>
                  <a:lnTo>
                    <a:pt x="72"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0" name="Freeform 42"/>
            <p:cNvSpPr>
              <a:spLocks/>
            </p:cNvSpPr>
            <p:nvPr/>
          </p:nvSpPr>
          <p:spPr bwMode="auto">
            <a:xfrm>
              <a:off x="2930" y="3988"/>
              <a:ext cx="50" cy="46"/>
            </a:xfrm>
            <a:custGeom>
              <a:avLst/>
              <a:gdLst/>
              <a:ahLst/>
              <a:cxnLst>
                <a:cxn ang="0">
                  <a:pos x="20" y="4"/>
                </a:cxn>
                <a:cxn ang="0">
                  <a:pos x="0" y="4"/>
                </a:cxn>
                <a:cxn ang="0">
                  <a:pos x="0" y="0"/>
                </a:cxn>
                <a:cxn ang="0">
                  <a:pos x="47" y="0"/>
                </a:cxn>
                <a:cxn ang="0">
                  <a:pos x="47" y="4"/>
                </a:cxn>
                <a:cxn ang="0">
                  <a:pos x="26" y="4"/>
                </a:cxn>
                <a:cxn ang="0">
                  <a:pos x="26" y="41"/>
                </a:cxn>
                <a:cxn ang="0">
                  <a:pos x="20" y="41"/>
                </a:cxn>
                <a:cxn ang="0">
                  <a:pos x="20" y="4"/>
                </a:cxn>
              </a:cxnLst>
              <a:rect l="0" t="0" r="r" b="b"/>
              <a:pathLst>
                <a:path w="47" h="41">
                  <a:moveTo>
                    <a:pt x="20" y="4"/>
                  </a:moveTo>
                  <a:lnTo>
                    <a:pt x="0" y="4"/>
                  </a:lnTo>
                  <a:lnTo>
                    <a:pt x="0" y="0"/>
                  </a:lnTo>
                  <a:lnTo>
                    <a:pt x="47" y="0"/>
                  </a:lnTo>
                  <a:lnTo>
                    <a:pt x="47" y="4"/>
                  </a:lnTo>
                  <a:lnTo>
                    <a:pt x="26" y="4"/>
                  </a:lnTo>
                  <a:lnTo>
                    <a:pt x="26" y="41"/>
                  </a:lnTo>
                  <a:lnTo>
                    <a:pt x="20" y="41"/>
                  </a:lnTo>
                  <a:lnTo>
                    <a:pt x="20"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1" name="Freeform 43"/>
            <p:cNvSpPr>
              <a:spLocks noEditPoints="1"/>
            </p:cNvSpPr>
            <p:nvPr/>
          </p:nvSpPr>
          <p:spPr bwMode="auto">
            <a:xfrm>
              <a:off x="2985" y="3988"/>
              <a:ext cx="46" cy="46"/>
            </a:xfrm>
            <a:custGeom>
              <a:avLst/>
              <a:gdLst/>
              <a:ahLst/>
              <a:cxnLst>
                <a:cxn ang="0">
                  <a:pos x="7" y="41"/>
                </a:cxn>
                <a:cxn ang="0">
                  <a:pos x="0" y="41"/>
                </a:cxn>
                <a:cxn ang="0">
                  <a:pos x="0" y="0"/>
                </a:cxn>
                <a:cxn ang="0">
                  <a:pos x="23" y="0"/>
                </a:cxn>
                <a:cxn ang="0">
                  <a:pos x="29" y="0"/>
                </a:cxn>
                <a:cxn ang="0">
                  <a:pos x="34" y="1"/>
                </a:cxn>
                <a:cxn ang="0">
                  <a:pos x="37" y="3"/>
                </a:cxn>
                <a:cxn ang="0">
                  <a:pos x="40" y="4"/>
                </a:cxn>
                <a:cxn ang="0">
                  <a:pos x="40" y="8"/>
                </a:cxn>
                <a:cxn ang="0">
                  <a:pos x="42" y="11"/>
                </a:cxn>
                <a:cxn ang="0">
                  <a:pos x="40" y="14"/>
                </a:cxn>
                <a:cxn ang="0">
                  <a:pos x="39" y="17"/>
                </a:cxn>
                <a:cxn ang="0">
                  <a:pos x="36" y="19"/>
                </a:cxn>
                <a:cxn ang="0">
                  <a:pos x="31" y="20"/>
                </a:cxn>
                <a:cxn ang="0">
                  <a:pos x="31" y="20"/>
                </a:cxn>
                <a:cxn ang="0">
                  <a:pos x="34" y="22"/>
                </a:cxn>
                <a:cxn ang="0">
                  <a:pos x="37" y="23"/>
                </a:cxn>
                <a:cxn ang="0">
                  <a:pos x="39" y="27"/>
                </a:cxn>
                <a:cxn ang="0">
                  <a:pos x="40" y="30"/>
                </a:cxn>
                <a:cxn ang="0">
                  <a:pos x="40" y="36"/>
                </a:cxn>
                <a:cxn ang="0">
                  <a:pos x="42" y="41"/>
                </a:cxn>
                <a:cxn ang="0">
                  <a:pos x="36" y="41"/>
                </a:cxn>
                <a:cxn ang="0">
                  <a:pos x="34" y="38"/>
                </a:cxn>
                <a:cxn ang="0">
                  <a:pos x="32" y="33"/>
                </a:cxn>
                <a:cxn ang="0">
                  <a:pos x="32" y="28"/>
                </a:cxn>
                <a:cxn ang="0">
                  <a:pos x="31" y="27"/>
                </a:cxn>
                <a:cxn ang="0">
                  <a:pos x="31" y="25"/>
                </a:cxn>
                <a:cxn ang="0">
                  <a:pos x="28" y="23"/>
                </a:cxn>
                <a:cxn ang="0">
                  <a:pos x="24" y="23"/>
                </a:cxn>
                <a:cxn ang="0">
                  <a:pos x="20" y="22"/>
                </a:cxn>
                <a:cxn ang="0">
                  <a:pos x="7" y="22"/>
                </a:cxn>
                <a:cxn ang="0">
                  <a:pos x="7" y="41"/>
                </a:cxn>
                <a:cxn ang="0">
                  <a:pos x="7" y="17"/>
                </a:cxn>
                <a:cxn ang="0">
                  <a:pos x="23" y="17"/>
                </a:cxn>
                <a:cxn ang="0">
                  <a:pos x="28" y="17"/>
                </a:cxn>
                <a:cxn ang="0">
                  <a:pos x="31" y="17"/>
                </a:cxn>
                <a:cxn ang="0">
                  <a:pos x="34" y="14"/>
                </a:cxn>
                <a:cxn ang="0">
                  <a:pos x="34" y="11"/>
                </a:cxn>
                <a:cxn ang="0">
                  <a:pos x="34" y="8"/>
                </a:cxn>
                <a:cxn ang="0">
                  <a:pos x="31" y="6"/>
                </a:cxn>
                <a:cxn ang="0">
                  <a:pos x="28" y="4"/>
                </a:cxn>
                <a:cxn ang="0">
                  <a:pos x="23" y="4"/>
                </a:cxn>
                <a:cxn ang="0">
                  <a:pos x="7" y="4"/>
                </a:cxn>
                <a:cxn ang="0">
                  <a:pos x="7" y="17"/>
                </a:cxn>
              </a:cxnLst>
              <a:rect l="0" t="0" r="r" b="b"/>
              <a:pathLst>
                <a:path w="42" h="41">
                  <a:moveTo>
                    <a:pt x="7" y="41"/>
                  </a:moveTo>
                  <a:lnTo>
                    <a:pt x="0" y="41"/>
                  </a:lnTo>
                  <a:lnTo>
                    <a:pt x="0" y="0"/>
                  </a:lnTo>
                  <a:lnTo>
                    <a:pt x="23" y="0"/>
                  </a:lnTo>
                  <a:lnTo>
                    <a:pt x="29" y="0"/>
                  </a:lnTo>
                  <a:lnTo>
                    <a:pt x="34" y="1"/>
                  </a:lnTo>
                  <a:lnTo>
                    <a:pt x="37" y="3"/>
                  </a:lnTo>
                  <a:lnTo>
                    <a:pt x="40" y="4"/>
                  </a:lnTo>
                  <a:lnTo>
                    <a:pt x="40" y="8"/>
                  </a:lnTo>
                  <a:lnTo>
                    <a:pt x="42" y="11"/>
                  </a:lnTo>
                  <a:lnTo>
                    <a:pt x="40" y="14"/>
                  </a:lnTo>
                  <a:lnTo>
                    <a:pt x="39" y="17"/>
                  </a:lnTo>
                  <a:lnTo>
                    <a:pt x="36" y="19"/>
                  </a:lnTo>
                  <a:lnTo>
                    <a:pt x="31" y="20"/>
                  </a:lnTo>
                  <a:lnTo>
                    <a:pt x="31" y="20"/>
                  </a:lnTo>
                  <a:lnTo>
                    <a:pt x="34" y="22"/>
                  </a:lnTo>
                  <a:lnTo>
                    <a:pt x="37" y="23"/>
                  </a:lnTo>
                  <a:lnTo>
                    <a:pt x="39" y="27"/>
                  </a:lnTo>
                  <a:lnTo>
                    <a:pt x="40" y="30"/>
                  </a:lnTo>
                  <a:lnTo>
                    <a:pt x="40" y="36"/>
                  </a:lnTo>
                  <a:lnTo>
                    <a:pt x="42" y="41"/>
                  </a:lnTo>
                  <a:lnTo>
                    <a:pt x="36" y="41"/>
                  </a:lnTo>
                  <a:lnTo>
                    <a:pt x="34" y="38"/>
                  </a:lnTo>
                  <a:lnTo>
                    <a:pt x="32" y="33"/>
                  </a:lnTo>
                  <a:lnTo>
                    <a:pt x="32" y="28"/>
                  </a:lnTo>
                  <a:lnTo>
                    <a:pt x="31" y="27"/>
                  </a:lnTo>
                  <a:lnTo>
                    <a:pt x="31" y="25"/>
                  </a:lnTo>
                  <a:lnTo>
                    <a:pt x="28" y="23"/>
                  </a:lnTo>
                  <a:lnTo>
                    <a:pt x="24" y="23"/>
                  </a:lnTo>
                  <a:lnTo>
                    <a:pt x="20" y="22"/>
                  </a:lnTo>
                  <a:lnTo>
                    <a:pt x="7" y="22"/>
                  </a:lnTo>
                  <a:lnTo>
                    <a:pt x="7" y="41"/>
                  </a:lnTo>
                  <a:close/>
                  <a:moveTo>
                    <a:pt x="7" y="17"/>
                  </a:moveTo>
                  <a:lnTo>
                    <a:pt x="23" y="17"/>
                  </a:lnTo>
                  <a:lnTo>
                    <a:pt x="28" y="17"/>
                  </a:lnTo>
                  <a:lnTo>
                    <a:pt x="31" y="17"/>
                  </a:lnTo>
                  <a:lnTo>
                    <a:pt x="34" y="14"/>
                  </a:lnTo>
                  <a:lnTo>
                    <a:pt x="34" y="11"/>
                  </a:lnTo>
                  <a:lnTo>
                    <a:pt x="34" y="8"/>
                  </a:lnTo>
                  <a:lnTo>
                    <a:pt x="31" y="6"/>
                  </a:lnTo>
                  <a:lnTo>
                    <a:pt x="28" y="4"/>
                  </a:lnTo>
                  <a:lnTo>
                    <a:pt x="23" y="4"/>
                  </a:lnTo>
                  <a:lnTo>
                    <a:pt x="7" y="4"/>
                  </a:lnTo>
                  <a:lnTo>
                    <a:pt x="7"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2" name="Freeform 44"/>
            <p:cNvSpPr>
              <a:spLocks noEditPoints="1"/>
            </p:cNvSpPr>
            <p:nvPr/>
          </p:nvSpPr>
          <p:spPr bwMode="auto">
            <a:xfrm>
              <a:off x="3035" y="3988"/>
              <a:ext cx="62" cy="46"/>
            </a:xfrm>
            <a:custGeom>
              <a:avLst/>
              <a:gdLst/>
              <a:ahLst/>
              <a:cxnLst>
                <a:cxn ang="0">
                  <a:pos x="41" y="30"/>
                </a:cxn>
                <a:cxn ang="0">
                  <a:pos x="13" y="30"/>
                </a:cxn>
                <a:cxn ang="0">
                  <a:pos x="6" y="41"/>
                </a:cxn>
                <a:cxn ang="0">
                  <a:pos x="0" y="41"/>
                </a:cxn>
                <a:cxn ang="0">
                  <a:pos x="24" y="0"/>
                </a:cxn>
                <a:cxn ang="0">
                  <a:pos x="32" y="0"/>
                </a:cxn>
                <a:cxn ang="0">
                  <a:pos x="56" y="41"/>
                </a:cxn>
                <a:cxn ang="0">
                  <a:pos x="48" y="41"/>
                </a:cxn>
                <a:cxn ang="0">
                  <a:pos x="41" y="30"/>
                </a:cxn>
                <a:cxn ang="0">
                  <a:pos x="38" y="25"/>
                </a:cxn>
                <a:cxn ang="0">
                  <a:pos x="27" y="4"/>
                </a:cxn>
                <a:cxn ang="0">
                  <a:pos x="16" y="25"/>
                </a:cxn>
                <a:cxn ang="0">
                  <a:pos x="38" y="25"/>
                </a:cxn>
              </a:cxnLst>
              <a:rect l="0" t="0" r="r" b="b"/>
              <a:pathLst>
                <a:path w="56" h="41">
                  <a:moveTo>
                    <a:pt x="41" y="30"/>
                  </a:moveTo>
                  <a:lnTo>
                    <a:pt x="13" y="30"/>
                  </a:lnTo>
                  <a:lnTo>
                    <a:pt x="6" y="41"/>
                  </a:lnTo>
                  <a:lnTo>
                    <a:pt x="0" y="41"/>
                  </a:lnTo>
                  <a:lnTo>
                    <a:pt x="24" y="0"/>
                  </a:lnTo>
                  <a:lnTo>
                    <a:pt x="32" y="0"/>
                  </a:lnTo>
                  <a:lnTo>
                    <a:pt x="56" y="41"/>
                  </a:lnTo>
                  <a:lnTo>
                    <a:pt x="48" y="41"/>
                  </a:lnTo>
                  <a:lnTo>
                    <a:pt x="41" y="30"/>
                  </a:lnTo>
                  <a:close/>
                  <a:moveTo>
                    <a:pt x="38" y="25"/>
                  </a:moveTo>
                  <a:lnTo>
                    <a:pt x="27" y="4"/>
                  </a:lnTo>
                  <a:lnTo>
                    <a:pt x="16" y="25"/>
                  </a:lnTo>
                  <a:lnTo>
                    <a:pt x="38"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3" name="Freeform 45"/>
            <p:cNvSpPr>
              <a:spLocks/>
            </p:cNvSpPr>
            <p:nvPr/>
          </p:nvSpPr>
          <p:spPr bwMode="auto">
            <a:xfrm>
              <a:off x="3103" y="3988"/>
              <a:ext cx="48" cy="46"/>
            </a:xfrm>
            <a:custGeom>
              <a:avLst/>
              <a:gdLst/>
              <a:ahLst/>
              <a:cxnLst>
                <a:cxn ang="0">
                  <a:pos x="38" y="0"/>
                </a:cxn>
                <a:cxn ang="0">
                  <a:pos x="44" y="0"/>
                </a:cxn>
                <a:cxn ang="0">
                  <a:pos x="44" y="41"/>
                </a:cxn>
                <a:cxn ang="0">
                  <a:pos x="35" y="41"/>
                </a:cxn>
                <a:cxn ang="0">
                  <a:pos x="7" y="6"/>
                </a:cxn>
                <a:cxn ang="0">
                  <a:pos x="6" y="6"/>
                </a:cxn>
                <a:cxn ang="0">
                  <a:pos x="6" y="41"/>
                </a:cxn>
                <a:cxn ang="0">
                  <a:pos x="0" y="41"/>
                </a:cxn>
                <a:cxn ang="0">
                  <a:pos x="0" y="0"/>
                </a:cxn>
                <a:cxn ang="0">
                  <a:pos x="9" y="0"/>
                </a:cxn>
                <a:cxn ang="0">
                  <a:pos x="38" y="35"/>
                </a:cxn>
                <a:cxn ang="0">
                  <a:pos x="38" y="35"/>
                </a:cxn>
                <a:cxn ang="0">
                  <a:pos x="38" y="0"/>
                </a:cxn>
              </a:cxnLst>
              <a:rect l="0" t="0" r="r" b="b"/>
              <a:pathLst>
                <a:path w="44" h="41">
                  <a:moveTo>
                    <a:pt x="38" y="0"/>
                  </a:moveTo>
                  <a:lnTo>
                    <a:pt x="44" y="0"/>
                  </a:lnTo>
                  <a:lnTo>
                    <a:pt x="44" y="41"/>
                  </a:lnTo>
                  <a:lnTo>
                    <a:pt x="35" y="41"/>
                  </a:lnTo>
                  <a:lnTo>
                    <a:pt x="7" y="6"/>
                  </a:lnTo>
                  <a:lnTo>
                    <a:pt x="6" y="6"/>
                  </a:lnTo>
                  <a:lnTo>
                    <a:pt x="6" y="41"/>
                  </a:lnTo>
                  <a:lnTo>
                    <a:pt x="0" y="41"/>
                  </a:lnTo>
                  <a:lnTo>
                    <a:pt x="0" y="0"/>
                  </a:lnTo>
                  <a:lnTo>
                    <a:pt x="9"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4" name="Freeform 46"/>
            <p:cNvSpPr>
              <a:spLocks/>
            </p:cNvSpPr>
            <p:nvPr/>
          </p:nvSpPr>
          <p:spPr bwMode="auto">
            <a:xfrm>
              <a:off x="3162" y="3986"/>
              <a:ext cx="49" cy="50"/>
            </a:xfrm>
            <a:custGeom>
              <a:avLst/>
              <a:gdLst/>
              <a:ahLst/>
              <a:cxnLst>
                <a:cxn ang="0">
                  <a:pos x="35" y="13"/>
                </a:cxn>
                <a:cxn ang="0">
                  <a:pos x="33" y="10"/>
                </a:cxn>
                <a:cxn ang="0">
                  <a:pos x="32" y="8"/>
                </a:cxn>
                <a:cxn ang="0">
                  <a:pos x="29" y="6"/>
                </a:cxn>
                <a:cxn ang="0">
                  <a:pos x="25" y="5"/>
                </a:cxn>
                <a:cxn ang="0">
                  <a:pos x="21" y="5"/>
                </a:cxn>
                <a:cxn ang="0">
                  <a:pos x="16" y="5"/>
                </a:cxn>
                <a:cxn ang="0">
                  <a:pos x="11" y="6"/>
                </a:cxn>
                <a:cxn ang="0">
                  <a:pos x="9" y="10"/>
                </a:cxn>
                <a:cxn ang="0">
                  <a:pos x="8" y="13"/>
                </a:cxn>
                <a:cxn ang="0">
                  <a:pos x="8" y="14"/>
                </a:cxn>
                <a:cxn ang="0">
                  <a:pos x="9" y="16"/>
                </a:cxn>
                <a:cxn ang="0">
                  <a:pos x="11" y="17"/>
                </a:cxn>
                <a:cxn ang="0">
                  <a:pos x="16" y="17"/>
                </a:cxn>
                <a:cxn ang="0">
                  <a:pos x="33" y="21"/>
                </a:cxn>
                <a:cxn ang="0">
                  <a:pos x="38" y="22"/>
                </a:cxn>
                <a:cxn ang="0">
                  <a:pos x="41" y="24"/>
                </a:cxn>
                <a:cxn ang="0">
                  <a:pos x="43" y="27"/>
                </a:cxn>
                <a:cxn ang="0">
                  <a:pos x="45" y="30"/>
                </a:cxn>
                <a:cxn ang="0">
                  <a:pos x="43" y="35"/>
                </a:cxn>
                <a:cxn ang="0">
                  <a:pos x="40" y="40"/>
                </a:cxn>
                <a:cxn ang="0">
                  <a:pos x="35" y="41"/>
                </a:cxn>
                <a:cxn ang="0">
                  <a:pos x="29" y="45"/>
                </a:cxn>
                <a:cxn ang="0">
                  <a:pos x="22" y="45"/>
                </a:cxn>
                <a:cxn ang="0">
                  <a:pos x="14" y="45"/>
                </a:cxn>
                <a:cxn ang="0">
                  <a:pos x="8" y="43"/>
                </a:cxn>
                <a:cxn ang="0">
                  <a:pos x="5" y="40"/>
                </a:cxn>
                <a:cxn ang="0">
                  <a:pos x="1" y="35"/>
                </a:cxn>
                <a:cxn ang="0">
                  <a:pos x="0" y="30"/>
                </a:cxn>
                <a:cxn ang="0">
                  <a:pos x="6" y="30"/>
                </a:cxn>
                <a:cxn ang="0">
                  <a:pos x="8" y="35"/>
                </a:cxn>
                <a:cxn ang="0">
                  <a:pos x="11" y="37"/>
                </a:cxn>
                <a:cxn ang="0">
                  <a:pos x="16" y="40"/>
                </a:cxn>
                <a:cxn ang="0">
                  <a:pos x="22" y="40"/>
                </a:cxn>
                <a:cxn ang="0">
                  <a:pos x="29" y="40"/>
                </a:cxn>
                <a:cxn ang="0">
                  <a:pos x="33" y="37"/>
                </a:cxn>
                <a:cxn ang="0">
                  <a:pos x="37" y="35"/>
                </a:cxn>
                <a:cxn ang="0">
                  <a:pos x="37" y="32"/>
                </a:cxn>
                <a:cxn ang="0">
                  <a:pos x="35" y="27"/>
                </a:cxn>
                <a:cxn ang="0">
                  <a:pos x="27" y="25"/>
                </a:cxn>
                <a:cxn ang="0">
                  <a:pos x="19" y="24"/>
                </a:cxn>
                <a:cxn ang="0">
                  <a:pos x="11" y="22"/>
                </a:cxn>
                <a:cxn ang="0">
                  <a:pos x="5" y="19"/>
                </a:cxn>
                <a:cxn ang="0">
                  <a:pos x="1" y="13"/>
                </a:cxn>
                <a:cxn ang="0">
                  <a:pos x="1" y="8"/>
                </a:cxn>
                <a:cxn ang="0">
                  <a:pos x="5" y="5"/>
                </a:cxn>
                <a:cxn ang="0">
                  <a:pos x="9" y="3"/>
                </a:cxn>
                <a:cxn ang="0">
                  <a:pos x="14" y="2"/>
                </a:cxn>
                <a:cxn ang="0">
                  <a:pos x="22" y="0"/>
                </a:cxn>
                <a:cxn ang="0">
                  <a:pos x="27" y="0"/>
                </a:cxn>
                <a:cxn ang="0">
                  <a:pos x="32" y="2"/>
                </a:cxn>
                <a:cxn ang="0">
                  <a:pos x="35" y="3"/>
                </a:cxn>
                <a:cxn ang="0">
                  <a:pos x="38" y="5"/>
                </a:cxn>
                <a:cxn ang="0">
                  <a:pos x="41" y="8"/>
                </a:cxn>
                <a:cxn ang="0">
                  <a:pos x="43" y="13"/>
                </a:cxn>
                <a:cxn ang="0">
                  <a:pos x="35" y="13"/>
                </a:cxn>
              </a:cxnLst>
              <a:rect l="0" t="0" r="r" b="b"/>
              <a:pathLst>
                <a:path w="45" h="45">
                  <a:moveTo>
                    <a:pt x="35" y="13"/>
                  </a:moveTo>
                  <a:lnTo>
                    <a:pt x="33" y="10"/>
                  </a:lnTo>
                  <a:lnTo>
                    <a:pt x="32" y="8"/>
                  </a:lnTo>
                  <a:lnTo>
                    <a:pt x="29" y="6"/>
                  </a:lnTo>
                  <a:lnTo>
                    <a:pt x="25" y="5"/>
                  </a:lnTo>
                  <a:lnTo>
                    <a:pt x="21" y="5"/>
                  </a:lnTo>
                  <a:lnTo>
                    <a:pt x="16" y="5"/>
                  </a:lnTo>
                  <a:lnTo>
                    <a:pt x="11" y="6"/>
                  </a:lnTo>
                  <a:lnTo>
                    <a:pt x="9" y="10"/>
                  </a:lnTo>
                  <a:lnTo>
                    <a:pt x="8" y="13"/>
                  </a:lnTo>
                  <a:lnTo>
                    <a:pt x="8" y="14"/>
                  </a:lnTo>
                  <a:lnTo>
                    <a:pt x="9" y="16"/>
                  </a:lnTo>
                  <a:lnTo>
                    <a:pt x="11" y="17"/>
                  </a:lnTo>
                  <a:lnTo>
                    <a:pt x="16" y="17"/>
                  </a:lnTo>
                  <a:lnTo>
                    <a:pt x="33" y="21"/>
                  </a:lnTo>
                  <a:lnTo>
                    <a:pt x="38" y="22"/>
                  </a:lnTo>
                  <a:lnTo>
                    <a:pt x="41" y="24"/>
                  </a:lnTo>
                  <a:lnTo>
                    <a:pt x="43" y="27"/>
                  </a:lnTo>
                  <a:lnTo>
                    <a:pt x="45" y="30"/>
                  </a:lnTo>
                  <a:lnTo>
                    <a:pt x="43" y="35"/>
                  </a:lnTo>
                  <a:lnTo>
                    <a:pt x="40" y="40"/>
                  </a:lnTo>
                  <a:lnTo>
                    <a:pt x="35" y="41"/>
                  </a:lnTo>
                  <a:lnTo>
                    <a:pt x="29" y="45"/>
                  </a:lnTo>
                  <a:lnTo>
                    <a:pt x="22" y="45"/>
                  </a:lnTo>
                  <a:lnTo>
                    <a:pt x="14" y="45"/>
                  </a:lnTo>
                  <a:lnTo>
                    <a:pt x="8" y="43"/>
                  </a:lnTo>
                  <a:lnTo>
                    <a:pt x="5" y="40"/>
                  </a:lnTo>
                  <a:lnTo>
                    <a:pt x="1" y="35"/>
                  </a:lnTo>
                  <a:lnTo>
                    <a:pt x="0" y="30"/>
                  </a:lnTo>
                  <a:lnTo>
                    <a:pt x="6" y="30"/>
                  </a:lnTo>
                  <a:lnTo>
                    <a:pt x="8" y="35"/>
                  </a:lnTo>
                  <a:lnTo>
                    <a:pt x="11" y="37"/>
                  </a:lnTo>
                  <a:lnTo>
                    <a:pt x="16" y="40"/>
                  </a:lnTo>
                  <a:lnTo>
                    <a:pt x="22" y="40"/>
                  </a:lnTo>
                  <a:lnTo>
                    <a:pt x="29" y="40"/>
                  </a:lnTo>
                  <a:lnTo>
                    <a:pt x="33" y="37"/>
                  </a:lnTo>
                  <a:lnTo>
                    <a:pt x="37" y="35"/>
                  </a:lnTo>
                  <a:lnTo>
                    <a:pt x="37" y="32"/>
                  </a:lnTo>
                  <a:lnTo>
                    <a:pt x="35" y="27"/>
                  </a:lnTo>
                  <a:lnTo>
                    <a:pt x="27" y="25"/>
                  </a:lnTo>
                  <a:lnTo>
                    <a:pt x="19" y="24"/>
                  </a:lnTo>
                  <a:lnTo>
                    <a:pt x="11" y="22"/>
                  </a:lnTo>
                  <a:lnTo>
                    <a:pt x="5" y="19"/>
                  </a:lnTo>
                  <a:lnTo>
                    <a:pt x="1" y="13"/>
                  </a:lnTo>
                  <a:lnTo>
                    <a:pt x="1" y="8"/>
                  </a:lnTo>
                  <a:lnTo>
                    <a:pt x="5" y="5"/>
                  </a:lnTo>
                  <a:lnTo>
                    <a:pt x="9" y="3"/>
                  </a:lnTo>
                  <a:lnTo>
                    <a:pt x="14" y="2"/>
                  </a:lnTo>
                  <a:lnTo>
                    <a:pt x="22" y="0"/>
                  </a:lnTo>
                  <a:lnTo>
                    <a:pt x="27" y="0"/>
                  </a:lnTo>
                  <a:lnTo>
                    <a:pt x="32" y="2"/>
                  </a:lnTo>
                  <a:lnTo>
                    <a:pt x="35" y="3"/>
                  </a:lnTo>
                  <a:lnTo>
                    <a:pt x="38" y="5"/>
                  </a:lnTo>
                  <a:lnTo>
                    <a:pt x="41" y="8"/>
                  </a:lnTo>
                  <a:lnTo>
                    <a:pt x="43" y="13"/>
                  </a:lnTo>
                  <a:lnTo>
                    <a:pt x="35"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5" name="Freeform 47"/>
            <p:cNvSpPr>
              <a:spLocks noEditPoints="1"/>
            </p:cNvSpPr>
            <p:nvPr/>
          </p:nvSpPr>
          <p:spPr bwMode="auto">
            <a:xfrm>
              <a:off x="3222" y="3988"/>
              <a:ext cx="44" cy="46"/>
            </a:xfrm>
            <a:custGeom>
              <a:avLst/>
              <a:gdLst/>
              <a:ahLst/>
              <a:cxnLst>
                <a:cxn ang="0">
                  <a:pos x="0" y="0"/>
                </a:cxn>
                <a:cxn ang="0">
                  <a:pos x="22" y="0"/>
                </a:cxn>
                <a:cxn ang="0">
                  <a:pos x="29" y="0"/>
                </a:cxn>
                <a:cxn ang="0">
                  <a:pos x="35" y="1"/>
                </a:cxn>
                <a:cxn ang="0">
                  <a:pos x="38" y="3"/>
                </a:cxn>
                <a:cxn ang="0">
                  <a:pos x="40" y="6"/>
                </a:cxn>
                <a:cxn ang="0">
                  <a:pos x="40" y="11"/>
                </a:cxn>
                <a:cxn ang="0">
                  <a:pos x="40" y="15"/>
                </a:cxn>
                <a:cxn ang="0">
                  <a:pos x="38" y="19"/>
                </a:cxn>
                <a:cxn ang="0">
                  <a:pos x="35" y="20"/>
                </a:cxn>
                <a:cxn ang="0">
                  <a:pos x="30" y="22"/>
                </a:cxn>
                <a:cxn ang="0">
                  <a:pos x="24" y="23"/>
                </a:cxn>
                <a:cxn ang="0">
                  <a:pos x="6" y="23"/>
                </a:cxn>
                <a:cxn ang="0">
                  <a:pos x="6" y="41"/>
                </a:cxn>
                <a:cxn ang="0">
                  <a:pos x="0" y="41"/>
                </a:cxn>
                <a:cxn ang="0">
                  <a:pos x="0" y="0"/>
                </a:cxn>
                <a:cxn ang="0">
                  <a:pos x="22" y="19"/>
                </a:cxn>
                <a:cxn ang="0">
                  <a:pos x="27" y="17"/>
                </a:cxn>
                <a:cxn ang="0">
                  <a:pos x="30" y="15"/>
                </a:cxn>
                <a:cxn ang="0">
                  <a:pos x="34" y="14"/>
                </a:cxn>
                <a:cxn ang="0">
                  <a:pos x="34" y="11"/>
                </a:cxn>
                <a:cxn ang="0">
                  <a:pos x="34" y="8"/>
                </a:cxn>
                <a:cxn ang="0">
                  <a:pos x="30" y="6"/>
                </a:cxn>
                <a:cxn ang="0">
                  <a:pos x="27" y="4"/>
                </a:cxn>
                <a:cxn ang="0">
                  <a:pos x="22" y="4"/>
                </a:cxn>
                <a:cxn ang="0">
                  <a:pos x="6" y="4"/>
                </a:cxn>
                <a:cxn ang="0">
                  <a:pos x="6" y="19"/>
                </a:cxn>
                <a:cxn ang="0">
                  <a:pos x="22" y="19"/>
                </a:cxn>
              </a:cxnLst>
              <a:rect l="0" t="0" r="r" b="b"/>
              <a:pathLst>
                <a:path w="40" h="41">
                  <a:moveTo>
                    <a:pt x="0" y="0"/>
                  </a:moveTo>
                  <a:lnTo>
                    <a:pt x="22" y="0"/>
                  </a:lnTo>
                  <a:lnTo>
                    <a:pt x="29" y="0"/>
                  </a:lnTo>
                  <a:lnTo>
                    <a:pt x="35" y="1"/>
                  </a:lnTo>
                  <a:lnTo>
                    <a:pt x="38" y="3"/>
                  </a:lnTo>
                  <a:lnTo>
                    <a:pt x="40" y="6"/>
                  </a:lnTo>
                  <a:lnTo>
                    <a:pt x="40" y="11"/>
                  </a:lnTo>
                  <a:lnTo>
                    <a:pt x="40" y="15"/>
                  </a:lnTo>
                  <a:lnTo>
                    <a:pt x="38" y="19"/>
                  </a:lnTo>
                  <a:lnTo>
                    <a:pt x="35" y="20"/>
                  </a:lnTo>
                  <a:lnTo>
                    <a:pt x="30" y="22"/>
                  </a:lnTo>
                  <a:lnTo>
                    <a:pt x="24" y="23"/>
                  </a:lnTo>
                  <a:lnTo>
                    <a:pt x="6" y="23"/>
                  </a:lnTo>
                  <a:lnTo>
                    <a:pt x="6" y="41"/>
                  </a:lnTo>
                  <a:lnTo>
                    <a:pt x="0" y="41"/>
                  </a:lnTo>
                  <a:lnTo>
                    <a:pt x="0" y="0"/>
                  </a:lnTo>
                  <a:close/>
                  <a:moveTo>
                    <a:pt x="22" y="19"/>
                  </a:moveTo>
                  <a:lnTo>
                    <a:pt x="27" y="17"/>
                  </a:lnTo>
                  <a:lnTo>
                    <a:pt x="30" y="15"/>
                  </a:lnTo>
                  <a:lnTo>
                    <a:pt x="34" y="14"/>
                  </a:lnTo>
                  <a:lnTo>
                    <a:pt x="34" y="11"/>
                  </a:lnTo>
                  <a:lnTo>
                    <a:pt x="34" y="8"/>
                  </a:lnTo>
                  <a:lnTo>
                    <a:pt x="30" y="6"/>
                  </a:lnTo>
                  <a:lnTo>
                    <a:pt x="27" y="4"/>
                  </a:lnTo>
                  <a:lnTo>
                    <a:pt x="22" y="4"/>
                  </a:lnTo>
                  <a:lnTo>
                    <a:pt x="6" y="4"/>
                  </a:lnTo>
                  <a:lnTo>
                    <a:pt x="6" y="19"/>
                  </a:lnTo>
                  <a:lnTo>
                    <a:pt x="22" y="19"/>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6" name="Freeform 48"/>
            <p:cNvSpPr>
              <a:spLocks/>
            </p:cNvSpPr>
            <p:nvPr/>
          </p:nvSpPr>
          <p:spPr bwMode="auto">
            <a:xfrm>
              <a:off x="3279" y="3988"/>
              <a:ext cx="35" cy="46"/>
            </a:xfrm>
            <a:custGeom>
              <a:avLst/>
              <a:gdLst/>
              <a:ahLst/>
              <a:cxnLst>
                <a:cxn ang="0">
                  <a:pos x="0" y="0"/>
                </a:cxn>
                <a:cxn ang="0">
                  <a:pos x="7" y="0"/>
                </a:cxn>
                <a:cxn ang="0">
                  <a:pos x="7" y="36"/>
                </a:cxn>
                <a:cxn ang="0">
                  <a:pos x="34" y="36"/>
                </a:cxn>
                <a:cxn ang="0">
                  <a:pos x="34" y="41"/>
                </a:cxn>
                <a:cxn ang="0">
                  <a:pos x="0" y="41"/>
                </a:cxn>
                <a:cxn ang="0">
                  <a:pos x="0" y="0"/>
                </a:cxn>
              </a:cxnLst>
              <a:rect l="0" t="0" r="r" b="b"/>
              <a:pathLst>
                <a:path w="34" h="41">
                  <a:moveTo>
                    <a:pt x="0" y="0"/>
                  </a:moveTo>
                  <a:lnTo>
                    <a:pt x="7" y="0"/>
                  </a:lnTo>
                  <a:lnTo>
                    <a:pt x="7" y="36"/>
                  </a:lnTo>
                  <a:lnTo>
                    <a:pt x="34" y="36"/>
                  </a:lnTo>
                  <a:lnTo>
                    <a:pt x="34"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7" name="Freeform 49"/>
            <p:cNvSpPr>
              <a:spLocks noEditPoints="1"/>
            </p:cNvSpPr>
            <p:nvPr/>
          </p:nvSpPr>
          <p:spPr bwMode="auto">
            <a:xfrm>
              <a:off x="3316" y="3988"/>
              <a:ext cx="62" cy="46"/>
            </a:xfrm>
            <a:custGeom>
              <a:avLst/>
              <a:gdLst/>
              <a:ahLst/>
              <a:cxnLst>
                <a:cxn ang="0">
                  <a:pos x="42" y="30"/>
                </a:cxn>
                <a:cxn ang="0">
                  <a:pos x="13" y="30"/>
                </a:cxn>
                <a:cxn ang="0">
                  <a:pos x="8" y="41"/>
                </a:cxn>
                <a:cxn ang="0">
                  <a:pos x="0" y="41"/>
                </a:cxn>
                <a:cxn ang="0">
                  <a:pos x="24" y="0"/>
                </a:cxn>
                <a:cxn ang="0">
                  <a:pos x="32" y="0"/>
                </a:cxn>
                <a:cxn ang="0">
                  <a:pos x="56" y="41"/>
                </a:cxn>
                <a:cxn ang="0">
                  <a:pos x="48" y="41"/>
                </a:cxn>
                <a:cxn ang="0">
                  <a:pos x="42" y="30"/>
                </a:cxn>
                <a:cxn ang="0">
                  <a:pos x="40" y="25"/>
                </a:cxn>
                <a:cxn ang="0">
                  <a:pos x="28" y="4"/>
                </a:cxn>
                <a:cxn ang="0">
                  <a:pos x="16" y="25"/>
                </a:cxn>
                <a:cxn ang="0">
                  <a:pos x="40" y="25"/>
                </a:cxn>
              </a:cxnLst>
              <a:rect l="0" t="0" r="r" b="b"/>
              <a:pathLst>
                <a:path w="56" h="41">
                  <a:moveTo>
                    <a:pt x="42" y="30"/>
                  </a:moveTo>
                  <a:lnTo>
                    <a:pt x="13" y="30"/>
                  </a:lnTo>
                  <a:lnTo>
                    <a:pt x="8" y="41"/>
                  </a:lnTo>
                  <a:lnTo>
                    <a:pt x="0" y="41"/>
                  </a:lnTo>
                  <a:lnTo>
                    <a:pt x="24" y="0"/>
                  </a:lnTo>
                  <a:lnTo>
                    <a:pt x="32" y="0"/>
                  </a:lnTo>
                  <a:lnTo>
                    <a:pt x="56" y="41"/>
                  </a:lnTo>
                  <a:lnTo>
                    <a:pt x="48" y="41"/>
                  </a:lnTo>
                  <a:lnTo>
                    <a:pt x="42"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8" name="Freeform 50"/>
            <p:cNvSpPr>
              <a:spLocks/>
            </p:cNvSpPr>
            <p:nvPr/>
          </p:nvSpPr>
          <p:spPr bwMode="auto">
            <a:xfrm>
              <a:off x="3384" y="3988"/>
              <a:ext cx="49" cy="46"/>
            </a:xfrm>
            <a:custGeom>
              <a:avLst/>
              <a:gdLst/>
              <a:ahLst/>
              <a:cxnLst>
                <a:cxn ang="0">
                  <a:pos x="38" y="0"/>
                </a:cxn>
                <a:cxn ang="0">
                  <a:pos x="45" y="0"/>
                </a:cxn>
                <a:cxn ang="0">
                  <a:pos x="45" y="41"/>
                </a:cxn>
                <a:cxn ang="0">
                  <a:pos x="37" y="41"/>
                </a:cxn>
                <a:cxn ang="0">
                  <a:pos x="8" y="6"/>
                </a:cxn>
                <a:cxn ang="0">
                  <a:pos x="8" y="6"/>
                </a:cxn>
                <a:cxn ang="0">
                  <a:pos x="8" y="41"/>
                </a:cxn>
                <a:cxn ang="0">
                  <a:pos x="0" y="41"/>
                </a:cxn>
                <a:cxn ang="0">
                  <a:pos x="0" y="0"/>
                </a:cxn>
                <a:cxn ang="0">
                  <a:pos x="10" y="0"/>
                </a:cxn>
                <a:cxn ang="0">
                  <a:pos x="38" y="35"/>
                </a:cxn>
                <a:cxn ang="0">
                  <a:pos x="38" y="35"/>
                </a:cxn>
                <a:cxn ang="0">
                  <a:pos x="38" y="0"/>
                </a:cxn>
              </a:cxnLst>
              <a:rect l="0" t="0" r="r" b="b"/>
              <a:pathLst>
                <a:path w="45" h="41">
                  <a:moveTo>
                    <a:pt x="38" y="0"/>
                  </a:moveTo>
                  <a:lnTo>
                    <a:pt x="45" y="0"/>
                  </a:lnTo>
                  <a:lnTo>
                    <a:pt x="45" y="41"/>
                  </a:lnTo>
                  <a:lnTo>
                    <a:pt x="37" y="41"/>
                  </a:lnTo>
                  <a:lnTo>
                    <a:pt x="8" y="6"/>
                  </a:lnTo>
                  <a:lnTo>
                    <a:pt x="8" y="6"/>
                  </a:lnTo>
                  <a:lnTo>
                    <a:pt x="8" y="41"/>
                  </a:lnTo>
                  <a:lnTo>
                    <a:pt x="0" y="41"/>
                  </a:lnTo>
                  <a:lnTo>
                    <a:pt x="0" y="0"/>
                  </a:lnTo>
                  <a:lnTo>
                    <a:pt x="10" y="0"/>
                  </a:lnTo>
                  <a:lnTo>
                    <a:pt x="38" y="35"/>
                  </a:lnTo>
                  <a:lnTo>
                    <a:pt x="38" y="35"/>
                  </a:lnTo>
                  <a:lnTo>
                    <a:pt x="38"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49" name="Freeform 51"/>
            <p:cNvSpPr>
              <a:spLocks/>
            </p:cNvSpPr>
            <p:nvPr/>
          </p:nvSpPr>
          <p:spPr bwMode="auto">
            <a:xfrm>
              <a:off x="3439" y="3988"/>
              <a:ext cx="51" cy="46"/>
            </a:xfrm>
            <a:custGeom>
              <a:avLst/>
              <a:gdLst/>
              <a:ahLst/>
              <a:cxnLst>
                <a:cxn ang="0">
                  <a:pos x="19" y="4"/>
                </a:cxn>
                <a:cxn ang="0">
                  <a:pos x="0" y="4"/>
                </a:cxn>
                <a:cxn ang="0">
                  <a:pos x="0" y="0"/>
                </a:cxn>
                <a:cxn ang="0">
                  <a:pos x="46" y="0"/>
                </a:cxn>
                <a:cxn ang="0">
                  <a:pos x="46" y="4"/>
                </a:cxn>
                <a:cxn ang="0">
                  <a:pos x="27" y="4"/>
                </a:cxn>
                <a:cxn ang="0">
                  <a:pos x="27" y="41"/>
                </a:cxn>
                <a:cxn ang="0">
                  <a:pos x="19" y="41"/>
                </a:cxn>
                <a:cxn ang="0">
                  <a:pos x="19" y="4"/>
                </a:cxn>
              </a:cxnLst>
              <a:rect l="0" t="0" r="r" b="b"/>
              <a:pathLst>
                <a:path w="46" h="41">
                  <a:moveTo>
                    <a:pt x="19" y="4"/>
                  </a:moveTo>
                  <a:lnTo>
                    <a:pt x="0" y="4"/>
                  </a:lnTo>
                  <a:lnTo>
                    <a:pt x="0" y="0"/>
                  </a:lnTo>
                  <a:lnTo>
                    <a:pt x="46" y="0"/>
                  </a:lnTo>
                  <a:lnTo>
                    <a:pt x="46" y="4"/>
                  </a:lnTo>
                  <a:lnTo>
                    <a:pt x="27" y="4"/>
                  </a:lnTo>
                  <a:lnTo>
                    <a:pt x="27" y="41"/>
                  </a:lnTo>
                  <a:lnTo>
                    <a:pt x="19" y="41"/>
                  </a:lnTo>
                  <a:lnTo>
                    <a:pt x="19" y="4"/>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0" name="Freeform 52"/>
            <p:cNvSpPr>
              <a:spLocks noEditPoints="1"/>
            </p:cNvSpPr>
            <p:nvPr/>
          </p:nvSpPr>
          <p:spPr bwMode="auto">
            <a:xfrm>
              <a:off x="3520" y="3988"/>
              <a:ext cx="46" cy="46"/>
            </a:xfrm>
            <a:custGeom>
              <a:avLst/>
              <a:gdLst/>
              <a:ahLst/>
              <a:cxnLst>
                <a:cxn ang="0">
                  <a:pos x="8" y="41"/>
                </a:cxn>
                <a:cxn ang="0">
                  <a:pos x="0" y="41"/>
                </a:cxn>
                <a:cxn ang="0">
                  <a:pos x="0" y="0"/>
                </a:cxn>
                <a:cxn ang="0">
                  <a:pos x="24" y="0"/>
                </a:cxn>
                <a:cxn ang="0">
                  <a:pos x="30" y="0"/>
                </a:cxn>
                <a:cxn ang="0">
                  <a:pos x="35" y="1"/>
                </a:cxn>
                <a:cxn ang="0">
                  <a:pos x="38" y="3"/>
                </a:cxn>
                <a:cxn ang="0">
                  <a:pos x="40" y="4"/>
                </a:cxn>
                <a:cxn ang="0">
                  <a:pos x="41" y="8"/>
                </a:cxn>
                <a:cxn ang="0">
                  <a:pos x="41" y="11"/>
                </a:cxn>
                <a:cxn ang="0">
                  <a:pos x="40" y="14"/>
                </a:cxn>
                <a:cxn ang="0">
                  <a:pos x="38" y="17"/>
                </a:cxn>
                <a:cxn ang="0">
                  <a:pos x="35" y="19"/>
                </a:cxn>
                <a:cxn ang="0">
                  <a:pos x="30" y="20"/>
                </a:cxn>
                <a:cxn ang="0">
                  <a:pos x="30" y="20"/>
                </a:cxn>
                <a:cxn ang="0">
                  <a:pos x="35" y="22"/>
                </a:cxn>
                <a:cxn ang="0">
                  <a:pos x="36" y="23"/>
                </a:cxn>
                <a:cxn ang="0">
                  <a:pos x="38" y="27"/>
                </a:cxn>
                <a:cxn ang="0">
                  <a:pos x="40" y="30"/>
                </a:cxn>
                <a:cxn ang="0">
                  <a:pos x="41" y="36"/>
                </a:cxn>
                <a:cxn ang="0">
                  <a:pos x="43" y="41"/>
                </a:cxn>
                <a:cxn ang="0">
                  <a:pos x="35" y="41"/>
                </a:cxn>
                <a:cxn ang="0">
                  <a:pos x="33" y="38"/>
                </a:cxn>
                <a:cxn ang="0">
                  <a:pos x="33" y="33"/>
                </a:cxn>
                <a:cxn ang="0">
                  <a:pos x="32" y="28"/>
                </a:cxn>
                <a:cxn ang="0">
                  <a:pos x="32" y="27"/>
                </a:cxn>
                <a:cxn ang="0">
                  <a:pos x="30" y="25"/>
                </a:cxn>
                <a:cxn ang="0">
                  <a:pos x="28" y="23"/>
                </a:cxn>
                <a:cxn ang="0">
                  <a:pos x="25" y="23"/>
                </a:cxn>
                <a:cxn ang="0">
                  <a:pos x="20" y="22"/>
                </a:cxn>
                <a:cxn ang="0">
                  <a:pos x="8" y="22"/>
                </a:cxn>
                <a:cxn ang="0">
                  <a:pos x="8" y="41"/>
                </a:cxn>
                <a:cxn ang="0">
                  <a:pos x="8" y="17"/>
                </a:cxn>
                <a:cxn ang="0">
                  <a:pos x="22" y="17"/>
                </a:cxn>
                <a:cxn ang="0">
                  <a:pos x="27" y="17"/>
                </a:cxn>
                <a:cxn ang="0">
                  <a:pos x="30" y="17"/>
                </a:cxn>
                <a:cxn ang="0">
                  <a:pos x="33" y="14"/>
                </a:cxn>
                <a:cxn ang="0">
                  <a:pos x="33" y="11"/>
                </a:cxn>
                <a:cxn ang="0">
                  <a:pos x="33" y="8"/>
                </a:cxn>
                <a:cxn ang="0">
                  <a:pos x="32" y="6"/>
                </a:cxn>
                <a:cxn ang="0">
                  <a:pos x="28" y="4"/>
                </a:cxn>
                <a:cxn ang="0">
                  <a:pos x="22" y="4"/>
                </a:cxn>
                <a:cxn ang="0">
                  <a:pos x="8" y="4"/>
                </a:cxn>
                <a:cxn ang="0">
                  <a:pos x="8" y="17"/>
                </a:cxn>
              </a:cxnLst>
              <a:rect l="0" t="0" r="r" b="b"/>
              <a:pathLst>
                <a:path w="43" h="41">
                  <a:moveTo>
                    <a:pt x="8" y="41"/>
                  </a:moveTo>
                  <a:lnTo>
                    <a:pt x="0" y="41"/>
                  </a:lnTo>
                  <a:lnTo>
                    <a:pt x="0" y="0"/>
                  </a:lnTo>
                  <a:lnTo>
                    <a:pt x="24" y="0"/>
                  </a:lnTo>
                  <a:lnTo>
                    <a:pt x="30" y="0"/>
                  </a:lnTo>
                  <a:lnTo>
                    <a:pt x="35" y="1"/>
                  </a:lnTo>
                  <a:lnTo>
                    <a:pt x="38" y="3"/>
                  </a:lnTo>
                  <a:lnTo>
                    <a:pt x="40" y="4"/>
                  </a:lnTo>
                  <a:lnTo>
                    <a:pt x="41" y="8"/>
                  </a:lnTo>
                  <a:lnTo>
                    <a:pt x="41" y="11"/>
                  </a:lnTo>
                  <a:lnTo>
                    <a:pt x="40" y="14"/>
                  </a:lnTo>
                  <a:lnTo>
                    <a:pt x="38" y="17"/>
                  </a:lnTo>
                  <a:lnTo>
                    <a:pt x="35" y="19"/>
                  </a:lnTo>
                  <a:lnTo>
                    <a:pt x="30" y="20"/>
                  </a:lnTo>
                  <a:lnTo>
                    <a:pt x="30" y="20"/>
                  </a:lnTo>
                  <a:lnTo>
                    <a:pt x="35" y="22"/>
                  </a:lnTo>
                  <a:lnTo>
                    <a:pt x="36" y="23"/>
                  </a:lnTo>
                  <a:lnTo>
                    <a:pt x="38" y="27"/>
                  </a:lnTo>
                  <a:lnTo>
                    <a:pt x="40" y="30"/>
                  </a:lnTo>
                  <a:lnTo>
                    <a:pt x="41" y="36"/>
                  </a:lnTo>
                  <a:lnTo>
                    <a:pt x="43" y="41"/>
                  </a:lnTo>
                  <a:lnTo>
                    <a:pt x="35" y="41"/>
                  </a:lnTo>
                  <a:lnTo>
                    <a:pt x="33" y="38"/>
                  </a:lnTo>
                  <a:lnTo>
                    <a:pt x="33" y="33"/>
                  </a:lnTo>
                  <a:lnTo>
                    <a:pt x="32" y="28"/>
                  </a:lnTo>
                  <a:lnTo>
                    <a:pt x="32" y="27"/>
                  </a:lnTo>
                  <a:lnTo>
                    <a:pt x="30" y="25"/>
                  </a:lnTo>
                  <a:lnTo>
                    <a:pt x="28" y="23"/>
                  </a:lnTo>
                  <a:lnTo>
                    <a:pt x="25" y="23"/>
                  </a:lnTo>
                  <a:lnTo>
                    <a:pt x="20" y="22"/>
                  </a:lnTo>
                  <a:lnTo>
                    <a:pt x="8" y="22"/>
                  </a:lnTo>
                  <a:lnTo>
                    <a:pt x="8" y="41"/>
                  </a:lnTo>
                  <a:close/>
                  <a:moveTo>
                    <a:pt x="8" y="17"/>
                  </a:moveTo>
                  <a:lnTo>
                    <a:pt x="22" y="17"/>
                  </a:lnTo>
                  <a:lnTo>
                    <a:pt x="27" y="17"/>
                  </a:lnTo>
                  <a:lnTo>
                    <a:pt x="30" y="17"/>
                  </a:lnTo>
                  <a:lnTo>
                    <a:pt x="33" y="14"/>
                  </a:lnTo>
                  <a:lnTo>
                    <a:pt x="33" y="11"/>
                  </a:lnTo>
                  <a:lnTo>
                    <a:pt x="33" y="8"/>
                  </a:lnTo>
                  <a:lnTo>
                    <a:pt x="32" y="6"/>
                  </a:lnTo>
                  <a:lnTo>
                    <a:pt x="28" y="4"/>
                  </a:lnTo>
                  <a:lnTo>
                    <a:pt x="22"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1" name="Freeform 53"/>
            <p:cNvSpPr>
              <a:spLocks/>
            </p:cNvSpPr>
            <p:nvPr/>
          </p:nvSpPr>
          <p:spPr bwMode="auto">
            <a:xfrm>
              <a:off x="3577" y="3988"/>
              <a:ext cx="40" cy="46"/>
            </a:xfrm>
            <a:custGeom>
              <a:avLst/>
              <a:gdLst/>
              <a:ahLst/>
              <a:cxnLst>
                <a:cxn ang="0">
                  <a:pos x="0" y="0"/>
                </a:cxn>
                <a:cxn ang="0">
                  <a:pos x="35" y="0"/>
                </a:cxn>
                <a:cxn ang="0">
                  <a:pos x="35" y="4"/>
                </a:cxn>
                <a:cxn ang="0">
                  <a:pos x="7" y="4"/>
                </a:cxn>
                <a:cxn ang="0">
                  <a:pos x="7" y="17"/>
                </a:cxn>
                <a:cxn ang="0">
                  <a:pos x="34" y="17"/>
                </a:cxn>
                <a:cxn ang="0">
                  <a:pos x="34" y="22"/>
                </a:cxn>
                <a:cxn ang="0">
                  <a:pos x="7" y="22"/>
                </a:cxn>
                <a:cxn ang="0">
                  <a:pos x="7" y="36"/>
                </a:cxn>
                <a:cxn ang="0">
                  <a:pos x="35" y="36"/>
                </a:cxn>
                <a:cxn ang="0">
                  <a:pos x="35" y="41"/>
                </a:cxn>
                <a:cxn ang="0">
                  <a:pos x="0" y="41"/>
                </a:cxn>
                <a:cxn ang="0">
                  <a:pos x="0" y="0"/>
                </a:cxn>
              </a:cxnLst>
              <a:rect l="0" t="0" r="r" b="b"/>
              <a:pathLst>
                <a:path w="35" h="41">
                  <a:moveTo>
                    <a:pt x="0" y="0"/>
                  </a:moveTo>
                  <a:lnTo>
                    <a:pt x="35" y="0"/>
                  </a:lnTo>
                  <a:lnTo>
                    <a:pt x="35" y="4"/>
                  </a:lnTo>
                  <a:lnTo>
                    <a:pt x="7" y="4"/>
                  </a:lnTo>
                  <a:lnTo>
                    <a:pt x="7" y="17"/>
                  </a:lnTo>
                  <a:lnTo>
                    <a:pt x="34" y="17"/>
                  </a:lnTo>
                  <a:lnTo>
                    <a:pt x="34" y="22"/>
                  </a:lnTo>
                  <a:lnTo>
                    <a:pt x="7" y="22"/>
                  </a:lnTo>
                  <a:lnTo>
                    <a:pt x="7"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2" name="Freeform 54"/>
            <p:cNvSpPr>
              <a:spLocks/>
            </p:cNvSpPr>
            <p:nvPr/>
          </p:nvSpPr>
          <p:spPr bwMode="auto">
            <a:xfrm>
              <a:off x="3626" y="3986"/>
              <a:ext cx="48" cy="50"/>
            </a:xfrm>
            <a:custGeom>
              <a:avLst/>
              <a:gdLst/>
              <a:ahLst/>
              <a:cxnLst>
                <a:cxn ang="0">
                  <a:pos x="36" y="13"/>
                </a:cxn>
                <a:cxn ang="0">
                  <a:pos x="36" y="10"/>
                </a:cxn>
                <a:cxn ang="0">
                  <a:pos x="32" y="8"/>
                </a:cxn>
                <a:cxn ang="0">
                  <a:pos x="29" y="6"/>
                </a:cxn>
                <a:cxn ang="0">
                  <a:pos x="26" y="5"/>
                </a:cxn>
                <a:cxn ang="0">
                  <a:pos x="21" y="5"/>
                </a:cxn>
                <a:cxn ang="0">
                  <a:pos x="16" y="5"/>
                </a:cxn>
                <a:cxn ang="0">
                  <a:pos x="13" y="6"/>
                </a:cxn>
                <a:cxn ang="0">
                  <a:pos x="10" y="10"/>
                </a:cxn>
                <a:cxn ang="0">
                  <a:pos x="8" y="13"/>
                </a:cxn>
                <a:cxn ang="0">
                  <a:pos x="10" y="14"/>
                </a:cxn>
                <a:cxn ang="0">
                  <a:pos x="10" y="16"/>
                </a:cxn>
                <a:cxn ang="0">
                  <a:pos x="13" y="17"/>
                </a:cxn>
                <a:cxn ang="0">
                  <a:pos x="16" y="17"/>
                </a:cxn>
                <a:cxn ang="0">
                  <a:pos x="34" y="21"/>
                </a:cxn>
                <a:cxn ang="0">
                  <a:pos x="39" y="22"/>
                </a:cxn>
                <a:cxn ang="0">
                  <a:pos x="42" y="24"/>
                </a:cxn>
                <a:cxn ang="0">
                  <a:pos x="44" y="27"/>
                </a:cxn>
                <a:cxn ang="0">
                  <a:pos x="45" y="30"/>
                </a:cxn>
                <a:cxn ang="0">
                  <a:pos x="44" y="35"/>
                </a:cxn>
                <a:cxn ang="0">
                  <a:pos x="40" y="40"/>
                </a:cxn>
                <a:cxn ang="0">
                  <a:pos x="36" y="41"/>
                </a:cxn>
                <a:cxn ang="0">
                  <a:pos x="31" y="45"/>
                </a:cxn>
                <a:cxn ang="0">
                  <a:pos x="23" y="45"/>
                </a:cxn>
                <a:cxn ang="0">
                  <a:pos x="15" y="45"/>
                </a:cxn>
                <a:cxn ang="0">
                  <a:pos x="10" y="43"/>
                </a:cxn>
                <a:cxn ang="0">
                  <a:pos x="5" y="40"/>
                </a:cxn>
                <a:cxn ang="0">
                  <a:pos x="2" y="35"/>
                </a:cxn>
                <a:cxn ang="0">
                  <a:pos x="0" y="30"/>
                </a:cxn>
                <a:cxn ang="0">
                  <a:pos x="8" y="30"/>
                </a:cxn>
                <a:cxn ang="0">
                  <a:pos x="8" y="35"/>
                </a:cxn>
                <a:cxn ang="0">
                  <a:pos x="12" y="37"/>
                </a:cxn>
                <a:cxn ang="0">
                  <a:pos x="16" y="40"/>
                </a:cxn>
                <a:cxn ang="0">
                  <a:pos x="23" y="40"/>
                </a:cxn>
                <a:cxn ang="0">
                  <a:pos x="29" y="40"/>
                </a:cxn>
                <a:cxn ang="0">
                  <a:pos x="34" y="37"/>
                </a:cxn>
                <a:cxn ang="0">
                  <a:pos x="37" y="35"/>
                </a:cxn>
                <a:cxn ang="0">
                  <a:pos x="39" y="32"/>
                </a:cxn>
                <a:cxn ang="0">
                  <a:pos x="36" y="27"/>
                </a:cxn>
                <a:cxn ang="0">
                  <a:pos x="29" y="25"/>
                </a:cxn>
                <a:cxn ang="0">
                  <a:pos x="20" y="24"/>
                </a:cxn>
                <a:cxn ang="0">
                  <a:pos x="12" y="22"/>
                </a:cxn>
                <a:cxn ang="0">
                  <a:pos x="5" y="19"/>
                </a:cxn>
                <a:cxn ang="0">
                  <a:pos x="2" y="13"/>
                </a:cxn>
                <a:cxn ang="0">
                  <a:pos x="4" y="8"/>
                </a:cxn>
                <a:cxn ang="0">
                  <a:pos x="5" y="5"/>
                </a:cxn>
                <a:cxn ang="0">
                  <a:pos x="10" y="3"/>
                </a:cxn>
                <a:cxn ang="0">
                  <a:pos x="15" y="2"/>
                </a:cxn>
                <a:cxn ang="0">
                  <a:pos x="23" y="0"/>
                </a:cxn>
                <a:cxn ang="0">
                  <a:pos x="28" y="0"/>
                </a:cxn>
                <a:cxn ang="0">
                  <a:pos x="32" y="2"/>
                </a:cxn>
                <a:cxn ang="0">
                  <a:pos x="36" y="3"/>
                </a:cxn>
                <a:cxn ang="0">
                  <a:pos x="40" y="5"/>
                </a:cxn>
                <a:cxn ang="0">
                  <a:pos x="42" y="8"/>
                </a:cxn>
                <a:cxn ang="0">
                  <a:pos x="44" y="13"/>
                </a:cxn>
                <a:cxn ang="0">
                  <a:pos x="36" y="13"/>
                </a:cxn>
              </a:cxnLst>
              <a:rect l="0" t="0" r="r" b="b"/>
              <a:pathLst>
                <a:path w="45" h="45">
                  <a:moveTo>
                    <a:pt x="36" y="13"/>
                  </a:moveTo>
                  <a:lnTo>
                    <a:pt x="36" y="10"/>
                  </a:lnTo>
                  <a:lnTo>
                    <a:pt x="32" y="8"/>
                  </a:lnTo>
                  <a:lnTo>
                    <a:pt x="29" y="6"/>
                  </a:lnTo>
                  <a:lnTo>
                    <a:pt x="26" y="5"/>
                  </a:lnTo>
                  <a:lnTo>
                    <a:pt x="21" y="5"/>
                  </a:lnTo>
                  <a:lnTo>
                    <a:pt x="16" y="5"/>
                  </a:lnTo>
                  <a:lnTo>
                    <a:pt x="13" y="6"/>
                  </a:lnTo>
                  <a:lnTo>
                    <a:pt x="10" y="10"/>
                  </a:lnTo>
                  <a:lnTo>
                    <a:pt x="8" y="13"/>
                  </a:lnTo>
                  <a:lnTo>
                    <a:pt x="10" y="14"/>
                  </a:lnTo>
                  <a:lnTo>
                    <a:pt x="10" y="16"/>
                  </a:lnTo>
                  <a:lnTo>
                    <a:pt x="13" y="17"/>
                  </a:lnTo>
                  <a:lnTo>
                    <a:pt x="16" y="17"/>
                  </a:lnTo>
                  <a:lnTo>
                    <a:pt x="34" y="21"/>
                  </a:lnTo>
                  <a:lnTo>
                    <a:pt x="39" y="22"/>
                  </a:lnTo>
                  <a:lnTo>
                    <a:pt x="42" y="24"/>
                  </a:lnTo>
                  <a:lnTo>
                    <a:pt x="44" y="27"/>
                  </a:lnTo>
                  <a:lnTo>
                    <a:pt x="45" y="30"/>
                  </a:lnTo>
                  <a:lnTo>
                    <a:pt x="44" y="35"/>
                  </a:lnTo>
                  <a:lnTo>
                    <a:pt x="40" y="40"/>
                  </a:lnTo>
                  <a:lnTo>
                    <a:pt x="36" y="41"/>
                  </a:lnTo>
                  <a:lnTo>
                    <a:pt x="31" y="45"/>
                  </a:lnTo>
                  <a:lnTo>
                    <a:pt x="23" y="45"/>
                  </a:lnTo>
                  <a:lnTo>
                    <a:pt x="15" y="45"/>
                  </a:lnTo>
                  <a:lnTo>
                    <a:pt x="10" y="43"/>
                  </a:lnTo>
                  <a:lnTo>
                    <a:pt x="5" y="40"/>
                  </a:lnTo>
                  <a:lnTo>
                    <a:pt x="2" y="35"/>
                  </a:lnTo>
                  <a:lnTo>
                    <a:pt x="0" y="30"/>
                  </a:lnTo>
                  <a:lnTo>
                    <a:pt x="8" y="30"/>
                  </a:lnTo>
                  <a:lnTo>
                    <a:pt x="8" y="35"/>
                  </a:lnTo>
                  <a:lnTo>
                    <a:pt x="12" y="37"/>
                  </a:lnTo>
                  <a:lnTo>
                    <a:pt x="16" y="40"/>
                  </a:lnTo>
                  <a:lnTo>
                    <a:pt x="23" y="40"/>
                  </a:lnTo>
                  <a:lnTo>
                    <a:pt x="29" y="40"/>
                  </a:lnTo>
                  <a:lnTo>
                    <a:pt x="34" y="37"/>
                  </a:lnTo>
                  <a:lnTo>
                    <a:pt x="37" y="35"/>
                  </a:lnTo>
                  <a:lnTo>
                    <a:pt x="39" y="32"/>
                  </a:lnTo>
                  <a:lnTo>
                    <a:pt x="36" y="27"/>
                  </a:lnTo>
                  <a:lnTo>
                    <a:pt x="29" y="25"/>
                  </a:lnTo>
                  <a:lnTo>
                    <a:pt x="20" y="24"/>
                  </a:lnTo>
                  <a:lnTo>
                    <a:pt x="12" y="22"/>
                  </a:lnTo>
                  <a:lnTo>
                    <a:pt x="5" y="19"/>
                  </a:lnTo>
                  <a:lnTo>
                    <a:pt x="2" y="13"/>
                  </a:lnTo>
                  <a:lnTo>
                    <a:pt x="4" y="8"/>
                  </a:lnTo>
                  <a:lnTo>
                    <a:pt x="5" y="5"/>
                  </a:lnTo>
                  <a:lnTo>
                    <a:pt x="10" y="3"/>
                  </a:lnTo>
                  <a:lnTo>
                    <a:pt x="15" y="2"/>
                  </a:lnTo>
                  <a:lnTo>
                    <a:pt x="23" y="0"/>
                  </a:lnTo>
                  <a:lnTo>
                    <a:pt x="28" y="0"/>
                  </a:lnTo>
                  <a:lnTo>
                    <a:pt x="32" y="2"/>
                  </a:lnTo>
                  <a:lnTo>
                    <a:pt x="36" y="3"/>
                  </a:lnTo>
                  <a:lnTo>
                    <a:pt x="40" y="5"/>
                  </a:lnTo>
                  <a:lnTo>
                    <a:pt x="42" y="8"/>
                  </a:lnTo>
                  <a:lnTo>
                    <a:pt x="44" y="13"/>
                  </a:lnTo>
                  <a:lnTo>
                    <a:pt x="36" y="13"/>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3" name="Freeform 55"/>
            <p:cNvSpPr>
              <a:spLocks/>
            </p:cNvSpPr>
            <p:nvPr/>
          </p:nvSpPr>
          <p:spPr bwMode="auto">
            <a:xfrm>
              <a:off x="3685" y="3988"/>
              <a:ext cx="37" cy="46"/>
            </a:xfrm>
            <a:custGeom>
              <a:avLst/>
              <a:gdLst/>
              <a:ahLst/>
              <a:cxnLst>
                <a:cxn ang="0">
                  <a:pos x="0" y="0"/>
                </a:cxn>
                <a:cxn ang="0">
                  <a:pos x="35" y="0"/>
                </a:cxn>
                <a:cxn ang="0">
                  <a:pos x="35" y="4"/>
                </a:cxn>
                <a:cxn ang="0">
                  <a:pos x="6" y="4"/>
                </a:cxn>
                <a:cxn ang="0">
                  <a:pos x="6" y="17"/>
                </a:cxn>
                <a:cxn ang="0">
                  <a:pos x="33" y="17"/>
                </a:cxn>
                <a:cxn ang="0">
                  <a:pos x="33" y="22"/>
                </a:cxn>
                <a:cxn ang="0">
                  <a:pos x="6" y="22"/>
                </a:cxn>
                <a:cxn ang="0">
                  <a:pos x="6" y="36"/>
                </a:cxn>
                <a:cxn ang="0">
                  <a:pos x="35" y="36"/>
                </a:cxn>
                <a:cxn ang="0">
                  <a:pos x="35" y="41"/>
                </a:cxn>
                <a:cxn ang="0">
                  <a:pos x="0" y="41"/>
                </a:cxn>
                <a:cxn ang="0">
                  <a:pos x="0" y="0"/>
                </a:cxn>
              </a:cxnLst>
              <a:rect l="0" t="0" r="r" b="b"/>
              <a:pathLst>
                <a:path w="35" h="41">
                  <a:moveTo>
                    <a:pt x="0" y="0"/>
                  </a:moveTo>
                  <a:lnTo>
                    <a:pt x="35" y="0"/>
                  </a:lnTo>
                  <a:lnTo>
                    <a:pt x="35" y="4"/>
                  </a:lnTo>
                  <a:lnTo>
                    <a:pt x="6" y="4"/>
                  </a:lnTo>
                  <a:lnTo>
                    <a:pt x="6" y="17"/>
                  </a:lnTo>
                  <a:lnTo>
                    <a:pt x="33" y="17"/>
                  </a:lnTo>
                  <a:lnTo>
                    <a:pt x="33" y="22"/>
                  </a:lnTo>
                  <a:lnTo>
                    <a:pt x="6" y="22"/>
                  </a:lnTo>
                  <a:lnTo>
                    <a:pt x="6" y="36"/>
                  </a:lnTo>
                  <a:lnTo>
                    <a:pt x="35" y="36"/>
                  </a:lnTo>
                  <a:lnTo>
                    <a:pt x="35" y="41"/>
                  </a:lnTo>
                  <a:lnTo>
                    <a:pt x="0" y="41"/>
                  </a:lnTo>
                  <a:lnTo>
                    <a:pt x="0" y="0"/>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4" name="Freeform 56"/>
            <p:cNvSpPr>
              <a:spLocks noEditPoints="1"/>
            </p:cNvSpPr>
            <p:nvPr/>
          </p:nvSpPr>
          <p:spPr bwMode="auto">
            <a:xfrm>
              <a:off x="3729" y="3988"/>
              <a:ext cx="61" cy="46"/>
            </a:xfrm>
            <a:custGeom>
              <a:avLst/>
              <a:gdLst/>
              <a:ahLst/>
              <a:cxnLst>
                <a:cxn ang="0">
                  <a:pos x="41" y="30"/>
                </a:cxn>
                <a:cxn ang="0">
                  <a:pos x="12" y="30"/>
                </a:cxn>
                <a:cxn ang="0">
                  <a:pos x="8" y="41"/>
                </a:cxn>
                <a:cxn ang="0">
                  <a:pos x="0" y="41"/>
                </a:cxn>
                <a:cxn ang="0">
                  <a:pos x="24" y="0"/>
                </a:cxn>
                <a:cxn ang="0">
                  <a:pos x="32" y="0"/>
                </a:cxn>
                <a:cxn ang="0">
                  <a:pos x="56" y="41"/>
                </a:cxn>
                <a:cxn ang="0">
                  <a:pos x="48" y="41"/>
                </a:cxn>
                <a:cxn ang="0">
                  <a:pos x="41" y="30"/>
                </a:cxn>
                <a:cxn ang="0">
                  <a:pos x="40" y="25"/>
                </a:cxn>
                <a:cxn ang="0">
                  <a:pos x="28" y="4"/>
                </a:cxn>
                <a:cxn ang="0">
                  <a:pos x="16" y="25"/>
                </a:cxn>
                <a:cxn ang="0">
                  <a:pos x="40" y="25"/>
                </a:cxn>
              </a:cxnLst>
              <a:rect l="0" t="0" r="r" b="b"/>
              <a:pathLst>
                <a:path w="56" h="41">
                  <a:moveTo>
                    <a:pt x="41" y="30"/>
                  </a:moveTo>
                  <a:lnTo>
                    <a:pt x="12" y="30"/>
                  </a:lnTo>
                  <a:lnTo>
                    <a:pt x="8" y="41"/>
                  </a:lnTo>
                  <a:lnTo>
                    <a:pt x="0" y="41"/>
                  </a:lnTo>
                  <a:lnTo>
                    <a:pt x="24" y="0"/>
                  </a:lnTo>
                  <a:lnTo>
                    <a:pt x="32" y="0"/>
                  </a:lnTo>
                  <a:lnTo>
                    <a:pt x="56" y="41"/>
                  </a:lnTo>
                  <a:lnTo>
                    <a:pt x="48" y="41"/>
                  </a:lnTo>
                  <a:lnTo>
                    <a:pt x="41" y="30"/>
                  </a:lnTo>
                  <a:close/>
                  <a:moveTo>
                    <a:pt x="40" y="25"/>
                  </a:moveTo>
                  <a:lnTo>
                    <a:pt x="28" y="4"/>
                  </a:lnTo>
                  <a:lnTo>
                    <a:pt x="16" y="25"/>
                  </a:lnTo>
                  <a:lnTo>
                    <a:pt x="40" y="25"/>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5" name="Freeform 57"/>
            <p:cNvSpPr>
              <a:spLocks noEditPoints="1"/>
            </p:cNvSpPr>
            <p:nvPr/>
          </p:nvSpPr>
          <p:spPr bwMode="auto">
            <a:xfrm>
              <a:off x="3795" y="3988"/>
              <a:ext cx="48" cy="46"/>
            </a:xfrm>
            <a:custGeom>
              <a:avLst/>
              <a:gdLst/>
              <a:ahLst/>
              <a:cxnLst>
                <a:cxn ang="0">
                  <a:pos x="8" y="41"/>
                </a:cxn>
                <a:cxn ang="0">
                  <a:pos x="0" y="41"/>
                </a:cxn>
                <a:cxn ang="0">
                  <a:pos x="0" y="0"/>
                </a:cxn>
                <a:cxn ang="0">
                  <a:pos x="24" y="0"/>
                </a:cxn>
                <a:cxn ang="0">
                  <a:pos x="31" y="0"/>
                </a:cxn>
                <a:cxn ang="0">
                  <a:pos x="36" y="1"/>
                </a:cxn>
                <a:cxn ang="0">
                  <a:pos x="39" y="3"/>
                </a:cxn>
                <a:cxn ang="0">
                  <a:pos x="40" y="4"/>
                </a:cxn>
                <a:cxn ang="0">
                  <a:pos x="42" y="8"/>
                </a:cxn>
                <a:cxn ang="0">
                  <a:pos x="42" y="11"/>
                </a:cxn>
                <a:cxn ang="0">
                  <a:pos x="40" y="14"/>
                </a:cxn>
                <a:cxn ang="0">
                  <a:pos x="39" y="17"/>
                </a:cxn>
                <a:cxn ang="0">
                  <a:pos x="36" y="19"/>
                </a:cxn>
                <a:cxn ang="0">
                  <a:pos x="31" y="20"/>
                </a:cxn>
                <a:cxn ang="0">
                  <a:pos x="31" y="20"/>
                </a:cxn>
                <a:cxn ang="0">
                  <a:pos x="36" y="22"/>
                </a:cxn>
                <a:cxn ang="0">
                  <a:pos x="37" y="23"/>
                </a:cxn>
                <a:cxn ang="0">
                  <a:pos x="39" y="27"/>
                </a:cxn>
                <a:cxn ang="0">
                  <a:pos x="40" y="30"/>
                </a:cxn>
                <a:cxn ang="0">
                  <a:pos x="42" y="36"/>
                </a:cxn>
                <a:cxn ang="0">
                  <a:pos x="44" y="41"/>
                </a:cxn>
                <a:cxn ang="0">
                  <a:pos x="36" y="41"/>
                </a:cxn>
                <a:cxn ang="0">
                  <a:pos x="34" y="38"/>
                </a:cxn>
                <a:cxn ang="0">
                  <a:pos x="34" y="33"/>
                </a:cxn>
                <a:cxn ang="0">
                  <a:pos x="32" y="28"/>
                </a:cxn>
                <a:cxn ang="0">
                  <a:pos x="32" y="27"/>
                </a:cxn>
                <a:cxn ang="0">
                  <a:pos x="31" y="25"/>
                </a:cxn>
                <a:cxn ang="0">
                  <a:pos x="29" y="23"/>
                </a:cxn>
                <a:cxn ang="0">
                  <a:pos x="26" y="23"/>
                </a:cxn>
                <a:cxn ang="0">
                  <a:pos x="21" y="22"/>
                </a:cxn>
                <a:cxn ang="0">
                  <a:pos x="8" y="22"/>
                </a:cxn>
                <a:cxn ang="0">
                  <a:pos x="8" y="41"/>
                </a:cxn>
                <a:cxn ang="0">
                  <a:pos x="8" y="17"/>
                </a:cxn>
                <a:cxn ang="0">
                  <a:pos x="23" y="17"/>
                </a:cxn>
                <a:cxn ang="0">
                  <a:pos x="28" y="17"/>
                </a:cxn>
                <a:cxn ang="0">
                  <a:pos x="32" y="17"/>
                </a:cxn>
                <a:cxn ang="0">
                  <a:pos x="34" y="14"/>
                </a:cxn>
                <a:cxn ang="0">
                  <a:pos x="34" y="11"/>
                </a:cxn>
                <a:cxn ang="0">
                  <a:pos x="34" y="8"/>
                </a:cxn>
                <a:cxn ang="0">
                  <a:pos x="32" y="6"/>
                </a:cxn>
                <a:cxn ang="0">
                  <a:pos x="29" y="4"/>
                </a:cxn>
                <a:cxn ang="0">
                  <a:pos x="23" y="4"/>
                </a:cxn>
                <a:cxn ang="0">
                  <a:pos x="8" y="4"/>
                </a:cxn>
                <a:cxn ang="0">
                  <a:pos x="8" y="17"/>
                </a:cxn>
              </a:cxnLst>
              <a:rect l="0" t="0" r="r" b="b"/>
              <a:pathLst>
                <a:path w="44" h="41">
                  <a:moveTo>
                    <a:pt x="8" y="41"/>
                  </a:moveTo>
                  <a:lnTo>
                    <a:pt x="0" y="41"/>
                  </a:lnTo>
                  <a:lnTo>
                    <a:pt x="0" y="0"/>
                  </a:lnTo>
                  <a:lnTo>
                    <a:pt x="24" y="0"/>
                  </a:lnTo>
                  <a:lnTo>
                    <a:pt x="31" y="0"/>
                  </a:lnTo>
                  <a:lnTo>
                    <a:pt x="36" y="1"/>
                  </a:lnTo>
                  <a:lnTo>
                    <a:pt x="39" y="3"/>
                  </a:lnTo>
                  <a:lnTo>
                    <a:pt x="40" y="4"/>
                  </a:lnTo>
                  <a:lnTo>
                    <a:pt x="42" y="8"/>
                  </a:lnTo>
                  <a:lnTo>
                    <a:pt x="42" y="11"/>
                  </a:lnTo>
                  <a:lnTo>
                    <a:pt x="40" y="14"/>
                  </a:lnTo>
                  <a:lnTo>
                    <a:pt x="39" y="17"/>
                  </a:lnTo>
                  <a:lnTo>
                    <a:pt x="36" y="19"/>
                  </a:lnTo>
                  <a:lnTo>
                    <a:pt x="31" y="20"/>
                  </a:lnTo>
                  <a:lnTo>
                    <a:pt x="31" y="20"/>
                  </a:lnTo>
                  <a:lnTo>
                    <a:pt x="36" y="22"/>
                  </a:lnTo>
                  <a:lnTo>
                    <a:pt x="37" y="23"/>
                  </a:lnTo>
                  <a:lnTo>
                    <a:pt x="39" y="27"/>
                  </a:lnTo>
                  <a:lnTo>
                    <a:pt x="40" y="30"/>
                  </a:lnTo>
                  <a:lnTo>
                    <a:pt x="42" y="36"/>
                  </a:lnTo>
                  <a:lnTo>
                    <a:pt x="44" y="41"/>
                  </a:lnTo>
                  <a:lnTo>
                    <a:pt x="36" y="41"/>
                  </a:lnTo>
                  <a:lnTo>
                    <a:pt x="34" y="38"/>
                  </a:lnTo>
                  <a:lnTo>
                    <a:pt x="34" y="33"/>
                  </a:lnTo>
                  <a:lnTo>
                    <a:pt x="32" y="28"/>
                  </a:lnTo>
                  <a:lnTo>
                    <a:pt x="32" y="27"/>
                  </a:lnTo>
                  <a:lnTo>
                    <a:pt x="31" y="25"/>
                  </a:lnTo>
                  <a:lnTo>
                    <a:pt x="29" y="23"/>
                  </a:lnTo>
                  <a:lnTo>
                    <a:pt x="26" y="23"/>
                  </a:lnTo>
                  <a:lnTo>
                    <a:pt x="21" y="22"/>
                  </a:lnTo>
                  <a:lnTo>
                    <a:pt x="8" y="22"/>
                  </a:lnTo>
                  <a:lnTo>
                    <a:pt x="8" y="41"/>
                  </a:lnTo>
                  <a:close/>
                  <a:moveTo>
                    <a:pt x="8" y="17"/>
                  </a:moveTo>
                  <a:lnTo>
                    <a:pt x="23" y="17"/>
                  </a:lnTo>
                  <a:lnTo>
                    <a:pt x="28" y="17"/>
                  </a:lnTo>
                  <a:lnTo>
                    <a:pt x="32" y="17"/>
                  </a:lnTo>
                  <a:lnTo>
                    <a:pt x="34" y="14"/>
                  </a:lnTo>
                  <a:lnTo>
                    <a:pt x="34" y="11"/>
                  </a:lnTo>
                  <a:lnTo>
                    <a:pt x="34" y="8"/>
                  </a:lnTo>
                  <a:lnTo>
                    <a:pt x="32" y="6"/>
                  </a:lnTo>
                  <a:lnTo>
                    <a:pt x="29" y="4"/>
                  </a:lnTo>
                  <a:lnTo>
                    <a:pt x="23" y="4"/>
                  </a:lnTo>
                  <a:lnTo>
                    <a:pt x="8" y="4"/>
                  </a:lnTo>
                  <a:lnTo>
                    <a:pt x="8" y="17"/>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6" name="Freeform 58"/>
            <p:cNvSpPr>
              <a:spLocks/>
            </p:cNvSpPr>
            <p:nvPr/>
          </p:nvSpPr>
          <p:spPr bwMode="auto">
            <a:xfrm>
              <a:off x="3852" y="3986"/>
              <a:ext cx="53" cy="50"/>
            </a:xfrm>
            <a:custGeom>
              <a:avLst/>
              <a:gdLst/>
              <a:ahLst/>
              <a:cxnLst>
                <a:cxn ang="0">
                  <a:pos x="48" y="32"/>
                </a:cxn>
                <a:cxn ang="0">
                  <a:pos x="47" y="35"/>
                </a:cxn>
                <a:cxn ang="0">
                  <a:pos x="44" y="40"/>
                </a:cxn>
                <a:cxn ang="0">
                  <a:pos x="40" y="41"/>
                </a:cxn>
                <a:cxn ang="0">
                  <a:pos x="36" y="43"/>
                </a:cxn>
                <a:cxn ang="0">
                  <a:pos x="31" y="45"/>
                </a:cxn>
                <a:cxn ang="0">
                  <a:pos x="26" y="45"/>
                </a:cxn>
                <a:cxn ang="0">
                  <a:pos x="20" y="45"/>
                </a:cxn>
                <a:cxn ang="0">
                  <a:pos x="13" y="41"/>
                </a:cxn>
                <a:cxn ang="0">
                  <a:pos x="8" y="40"/>
                </a:cxn>
                <a:cxn ang="0">
                  <a:pos x="5" y="37"/>
                </a:cxn>
                <a:cxn ang="0">
                  <a:pos x="4" y="32"/>
                </a:cxn>
                <a:cxn ang="0">
                  <a:pos x="2" y="27"/>
                </a:cxn>
                <a:cxn ang="0">
                  <a:pos x="0" y="22"/>
                </a:cxn>
                <a:cxn ang="0">
                  <a:pos x="2" y="14"/>
                </a:cxn>
                <a:cxn ang="0">
                  <a:pos x="7" y="8"/>
                </a:cxn>
                <a:cxn ang="0">
                  <a:pos x="15" y="2"/>
                </a:cxn>
                <a:cxn ang="0">
                  <a:pos x="28" y="0"/>
                </a:cxn>
                <a:cxn ang="0">
                  <a:pos x="34" y="2"/>
                </a:cxn>
                <a:cxn ang="0">
                  <a:pos x="39" y="3"/>
                </a:cxn>
                <a:cxn ang="0">
                  <a:pos x="44" y="5"/>
                </a:cxn>
                <a:cxn ang="0">
                  <a:pos x="47" y="8"/>
                </a:cxn>
                <a:cxn ang="0">
                  <a:pos x="47" y="13"/>
                </a:cxn>
                <a:cxn ang="0">
                  <a:pos x="40" y="13"/>
                </a:cxn>
                <a:cxn ang="0">
                  <a:pos x="39" y="10"/>
                </a:cxn>
                <a:cxn ang="0">
                  <a:pos x="36" y="6"/>
                </a:cxn>
                <a:cxn ang="0">
                  <a:pos x="31" y="5"/>
                </a:cxn>
                <a:cxn ang="0">
                  <a:pos x="28" y="5"/>
                </a:cxn>
                <a:cxn ang="0">
                  <a:pos x="21" y="5"/>
                </a:cxn>
                <a:cxn ang="0">
                  <a:pos x="18" y="6"/>
                </a:cxn>
                <a:cxn ang="0">
                  <a:pos x="13" y="10"/>
                </a:cxn>
                <a:cxn ang="0">
                  <a:pos x="10" y="13"/>
                </a:cxn>
                <a:cxn ang="0">
                  <a:pos x="8" y="17"/>
                </a:cxn>
                <a:cxn ang="0">
                  <a:pos x="8" y="22"/>
                </a:cxn>
                <a:cxn ang="0">
                  <a:pos x="8" y="27"/>
                </a:cxn>
                <a:cxn ang="0">
                  <a:pos x="10" y="32"/>
                </a:cxn>
                <a:cxn ang="0">
                  <a:pos x="13" y="35"/>
                </a:cxn>
                <a:cxn ang="0">
                  <a:pos x="18" y="38"/>
                </a:cxn>
                <a:cxn ang="0">
                  <a:pos x="21" y="40"/>
                </a:cxn>
                <a:cxn ang="0">
                  <a:pos x="28" y="40"/>
                </a:cxn>
                <a:cxn ang="0">
                  <a:pos x="31" y="40"/>
                </a:cxn>
                <a:cxn ang="0">
                  <a:pos x="36" y="38"/>
                </a:cxn>
                <a:cxn ang="0">
                  <a:pos x="39" y="35"/>
                </a:cxn>
                <a:cxn ang="0">
                  <a:pos x="40" y="32"/>
                </a:cxn>
                <a:cxn ang="0">
                  <a:pos x="48" y="32"/>
                </a:cxn>
              </a:cxnLst>
              <a:rect l="0" t="0" r="r" b="b"/>
              <a:pathLst>
                <a:path w="48" h="45">
                  <a:moveTo>
                    <a:pt x="48" y="32"/>
                  </a:moveTo>
                  <a:lnTo>
                    <a:pt x="47" y="35"/>
                  </a:lnTo>
                  <a:lnTo>
                    <a:pt x="44" y="40"/>
                  </a:lnTo>
                  <a:lnTo>
                    <a:pt x="40" y="41"/>
                  </a:lnTo>
                  <a:lnTo>
                    <a:pt x="36" y="43"/>
                  </a:lnTo>
                  <a:lnTo>
                    <a:pt x="31" y="45"/>
                  </a:lnTo>
                  <a:lnTo>
                    <a:pt x="26" y="45"/>
                  </a:lnTo>
                  <a:lnTo>
                    <a:pt x="20" y="45"/>
                  </a:lnTo>
                  <a:lnTo>
                    <a:pt x="13" y="41"/>
                  </a:lnTo>
                  <a:lnTo>
                    <a:pt x="8" y="40"/>
                  </a:lnTo>
                  <a:lnTo>
                    <a:pt x="5" y="37"/>
                  </a:lnTo>
                  <a:lnTo>
                    <a:pt x="4" y="32"/>
                  </a:lnTo>
                  <a:lnTo>
                    <a:pt x="2" y="27"/>
                  </a:lnTo>
                  <a:lnTo>
                    <a:pt x="0" y="22"/>
                  </a:lnTo>
                  <a:lnTo>
                    <a:pt x="2" y="14"/>
                  </a:lnTo>
                  <a:lnTo>
                    <a:pt x="7" y="8"/>
                  </a:lnTo>
                  <a:lnTo>
                    <a:pt x="15" y="2"/>
                  </a:lnTo>
                  <a:lnTo>
                    <a:pt x="28" y="0"/>
                  </a:lnTo>
                  <a:lnTo>
                    <a:pt x="34" y="2"/>
                  </a:lnTo>
                  <a:lnTo>
                    <a:pt x="39" y="3"/>
                  </a:lnTo>
                  <a:lnTo>
                    <a:pt x="44" y="5"/>
                  </a:lnTo>
                  <a:lnTo>
                    <a:pt x="47" y="8"/>
                  </a:lnTo>
                  <a:lnTo>
                    <a:pt x="47" y="13"/>
                  </a:lnTo>
                  <a:lnTo>
                    <a:pt x="40" y="13"/>
                  </a:lnTo>
                  <a:lnTo>
                    <a:pt x="39" y="10"/>
                  </a:lnTo>
                  <a:lnTo>
                    <a:pt x="36" y="6"/>
                  </a:lnTo>
                  <a:lnTo>
                    <a:pt x="31" y="5"/>
                  </a:lnTo>
                  <a:lnTo>
                    <a:pt x="28" y="5"/>
                  </a:lnTo>
                  <a:lnTo>
                    <a:pt x="21" y="5"/>
                  </a:lnTo>
                  <a:lnTo>
                    <a:pt x="18" y="6"/>
                  </a:lnTo>
                  <a:lnTo>
                    <a:pt x="13" y="10"/>
                  </a:lnTo>
                  <a:lnTo>
                    <a:pt x="10" y="13"/>
                  </a:lnTo>
                  <a:lnTo>
                    <a:pt x="8" y="17"/>
                  </a:lnTo>
                  <a:lnTo>
                    <a:pt x="8" y="22"/>
                  </a:lnTo>
                  <a:lnTo>
                    <a:pt x="8" y="27"/>
                  </a:lnTo>
                  <a:lnTo>
                    <a:pt x="10" y="32"/>
                  </a:lnTo>
                  <a:lnTo>
                    <a:pt x="13" y="35"/>
                  </a:lnTo>
                  <a:lnTo>
                    <a:pt x="18" y="38"/>
                  </a:lnTo>
                  <a:lnTo>
                    <a:pt x="21" y="40"/>
                  </a:lnTo>
                  <a:lnTo>
                    <a:pt x="28" y="40"/>
                  </a:lnTo>
                  <a:lnTo>
                    <a:pt x="31" y="40"/>
                  </a:lnTo>
                  <a:lnTo>
                    <a:pt x="36" y="38"/>
                  </a:lnTo>
                  <a:lnTo>
                    <a:pt x="39" y="35"/>
                  </a:lnTo>
                  <a:lnTo>
                    <a:pt x="40" y="32"/>
                  </a:lnTo>
                  <a:lnTo>
                    <a:pt x="48" y="3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7" name="Freeform 59"/>
            <p:cNvSpPr>
              <a:spLocks/>
            </p:cNvSpPr>
            <p:nvPr/>
          </p:nvSpPr>
          <p:spPr bwMode="auto">
            <a:xfrm>
              <a:off x="3913" y="3988"/>
              <a:ext cx="49" cy="46"/>
            </a:xfrm>
            <a:custGeom>
              <a:avLst/>
              <a:gdLst/>
              <a:ahLst/>
              <a:cxnLst>
                <a:cxn ang="0">
                  <a:pos x="37" y="22"/>
                </a:cxn>
                <a:cxn ang="0">
                  <a:pos x="6" y="22"/>
                </a:cxn>
                <a:cxn ang="0">
                  <a:pos x="6" y="41"/>
                </a:cxn>
                <a:cxn ang="0">
                  <a:pos x="0" y="41"/>
                </a:cxn>
                <a:cxn ang="0">
                  <a:pos x="0" y="0"/>
                </a:cxn>
                <a:cxn ang="0">
                  <a:pos x="6" y="0"/>
                </a:cxn>
                <a:cxn ang="0">
                  <a:pos x="6" y="17"/>
                </a:cxn>
                <a:cxn ang="0">
                  <a:pos x="37" y="17"/>
                </a:cxn>
                <a:cxn ang="0">
                  <a:pos x="37" y="0"/>
                </a:cxn>
                <a:cxn ang="0">
                  <a:pos x="43" y="0"/>
                </a:cxn>
                <a:cxn ang="0">
                  <a:pos x="43" y="41"/>
                </a:cxn>
                <a:cxn ang="0">
                  <a:pos x="37" y="41"/>
                </a:cxn>
                <a:cxn ang="0">
                  <a:pos x="37" y="22"/>
                </a:cxn>
              </a:cxnLst>
              <a:rect l="0" t="0" r="r" b="b"/>
              <a:pathLst>
                <a:path w="43" h="41">
                  <a:moveTo>
                    <a:pt x="37" y="22"/>
                  </a:moveTo>
                  <a:lnTo>
                    <a:pt x="6" y="22"/>
                  </a:lnTo>
                  <a:lnTo>
                    <a:pt x="6" y="41"/>
                  </a:lnTo>
                  <a:lnTo>
                    <a:pt x="0" y="41"/>
                  </a:lnTo>
                  <a:lnTo>
                    <a:pt x="0" y="0"/>
                  </a:lnTo>
                  <a:lnTo>
                    <a:pt x="6" y="0"/>
                  </a:lnTo>
                  <a:lnTo>
                    <a:pt x="6" y="17"/>
                  </a:lnTo>
                  <a:lnTo>
                    <a:pt x="37" y="17"/>
                  </a:lnTo>
                  <a:lnTo>
                    <a:pt x="37" y="0"/>
                  </a:lnTo>
                  <a:lnTo>
                    <a:pt x="43" y="0"/>
                  </a:lnTo>
                  <a:lnTo>
                    <a:pt x="43" y="41"/>
                  </a:lnTo>
                  <a:lnTo>
                    <a:pt x="37" y="41"/>
                  </a:lnTo>
                  <a:lnTo>
                    <a:pt x="37" y="22"/>
                  </a:lnTo>
                  <a:close/>
                </a:path>
              </a:pathLst>
            </a:custGeom>
            <a:solidFill>
              <a:schemeClr val="bg2"/>
            </a:solidFill>
            <a:ln w="0">
              <a:solidFill>
                <a:schemeClr val="bg2"/>
              </a:solidFill>
              <a:prstDash val="solid"/>
              <a:round/>
              <a:headEnd/>
              <a:tailEnd/>
            </a:ln>
          </p:spPr>
          <p:txBody>
            <a:bodyPr/>
            <a:lstStyle/>
            <a:p>
              <a:pPr>
                <a:defRPr/>
              </a:pPr>
              <a:endParaRPr lang="en-US"/>
            </a:p>
          </p:txBody>
        </p:sp>
        <p:sp>
          <p:nvSpPr>
            <p:cNvPr id="58" name="Freeform 60"/>
            <p:cNvSpPr>
              <a:spLocks/>
            </p:cNvSpPr>
            <p:nvPr/>
          </p:nvSpPr>
          <p:spPr bwMode="auto">
            <a:xfrm>
              <a:off x="982" y="3856"/>
              <a:ext cx="206" cy="200"/>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59" name="Freeform 61"/>
            <p:cNvSpPr>
              <a:spLocks/>
            </p:cNvSpPr>
            <p:nvPr/>
          </p:nvSpPr>
          <p:spPr bwMode="auto">
            <a:xfrm>
              <a:off x="1219" y="3865"/>
              <a:ext cx="106" cy="187"/>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0" name="Freeform 62"/>
            <p:cNvSpPr>
              <a:spLocks noEditPoints="1"/>
            </p:cNvSpPr>
            <p:nvPr/>
          </p:nvSpPr>
          <p:spPr bwMode="auto">
            <a:xfrm>
              <a:off x="1353" y="3863"/>
              <a:ext cx="193" cy="189"/>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1" name="Freeform 63"/>
            <p:cNvSpPr>
              <a:spLocks/>
            </p:cNvSpPr>
            <p:nvPr/>
          </p:nvSpPr>
          <p:spPr bwMode="auto">
            <a:xfrm>
              <a:off x="1559" y="3865"/>
              <a:ext cx="301" cy="187"/>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2" name="Freeform 64"/>
            <p:cNvSpPr>
              <a:spLocks/>
            </p:cNvSpPr>
            <p:nvPr/>
          </p:nvSpPr>
          <p:spPr bwMode="auto">
            <a:xfrm>
              <a:off x="1869" y="3859"/>
              <a:ext cx="193" cy="193"/>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3" name="Freeform 65"/>
            <p:cNvSpPr>
              <a:spLocks noEditPoints="1"/>
            </p:cNvSpPr>
            <p:nvPr/>
          </p:nvSpPr>
          <p:spPr bwMode="auto">
            <a:xfrm>
              <a:off x="2075" y="3863"/>
              <a:ext cx="200" cy="193"/>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4" name="Freeform 66"/>
            <p:cNvSpPr>
              <a:spLocks/>
            </p:cNvSpPr>
            <p:nvPr/>
          </p:nvSpPr>
          <p:spPr bwMode="auto">
            <a:xfrm>
              <a:off x="2240" y="3841"/>
              <a:ext cx="24" cy="33"/>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5" name="Freeform 67"/>
            <p:cNvSpPr>
              <a:spLocks/>
            </p:cNvSpPr>
            <p:nvPr/>
          </p:nvSpPr>
          <p:spPr bwMode="auto">
            <a:xfrm>
              <a:off x="2269" y="3841"/>
              <a:ext cx="35" cy="33"/>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66" name="Freeform 68"/>
            <p:cNvSpPr>
              <a:spLocks/>
            </p:cNvSpPr>
            <p:nvPr/>
          </p:nvSpPr>
          <p:spPr bwMode="auto">
            <a:xfrm>
              <a:off x="321" y="3650"/>
              <a:ext cx="604" cy="604"/>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67" name="Freeform 69"/>
            <p:cNvSpPr>
              <a:spLocks/>
            </p:cNvSpPr>
            <p:nvPr/>
          </p:nvSpPr>
          <p:spPr bwMode="auto">
            <a:xfrm>
              <a:off x="780" y="3812"/>
              <a:ext cx="3241" cy="29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68" name="Freeform 70"/>
            <p:cNvSpPr>
              <a:spLocks/>
            </p:cNvSpPr>
            <p:nvPr/>
          </p:nvSpPr>
          <p:spPr bwMode="auto">
            <a:xfrm>
              <a:off x="321" y="3821"/>
              <a:ext cx="474" cy="435"/>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331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smtClean="0"/>
              <a:t>Click to edit Master subtitle style</a:t>
            </a:r>
            <a:endParaRPr lang="en-US"/>
          </a:p>
        </p:txBody>
      </p:sp>
      <p:sp>
        <p:nvSpPr>
          <p:cNvPr id="69"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0"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spcBef>
                <a:spcPct val="0"/>
              </a:spcBef>
              <a:defRPr sz="1400">
                <a:solidFill>
                  <a:schemeClr val="hlink"/>
                </a:solidFill>
                <a:latin typeface="Times New Roman" pitchFamily="18" charset="0"/>
              </a:defRPr>
            </a:lvl1pPr>
          </a:lstStyle>
          <a:p>
            <a:pPr>
              <a:defRPr/>
            </a:pPr>
            <a:r>
              <a:rPr lang="en-US" smtClean="0"/>
              <a:t>New Slide </a:t>
            </a:r>
            <a:fld id="{A138EBF1-3380-4139-9317-5C2CDC144A71}" type="slidenum">
              <a:rPr lang="en-US" smtClean="0"/>
              <a:pPr>
                <a:defRPr/>
              </a:pPr>
              <a:t>‹#›</a:t>
            </a:fld>
            <a:endParaRPr lang="en-US"/>
          </a:p>
        </p:txBody>
      </p:sp>
      <p:sp>
        <p:nvSpPr>
          <p:cNvPr id="72" name="Rectangle 71"/>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73"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C4118469-7A75-452E-AF7D-6FBB9AAD401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D048DF4D-60E9-4291-9A5C-BA8B3EC835A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2209800"/>
            <a:ext cx="32591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209800"/>
            <a:ext cx="32607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18E354B9-DA0C-45EA-8582-BC7F9439E1F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300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smtClean="0"/>
              <a:t>SUM05_</a:t>
            </a:r>
            <a:fld id="{FA39EAA3-7536-4BCC-91C8-5DF6901E086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3119BF-F394-40B4-ABE0-549AEC63EF68}" type="datetimeFigureOut">
              <a:rPr lang="en-US" smtClean="0"/>
              <a:pPr>
                <a:defRPr/>
              </a:pPr>
              <a:t>2/22/2013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D74EB5-A463-485E-BA4D-2F4FB42C5452}"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smtClean="0"/>
              <a:t>SUM05_</a:t>
            </a:r>
            <a:fld id="{4CBCD205-ED61-4E47-B82C-C786496E085A}"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5B77A24-BEA7-4227-9B6B-E23827ABF1B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smtClean="0"/>
              <a:t>SUM05_</a:t>
            </a:r>
            <a:fld id="{E7DA83F8-F714-449D-B67F-717A5C575BD6}"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6A5CFC01-BD2A-41DA-BABB-86C1DAD4D56C}"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457200"/>
            <a:ext cx="5894387"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smtClean="0"/>
              <a:t>SUM05_</a:t>
            </a:r>
            <a:fld id="{ACBD5A74-3807-4D3A-A1DA-BBABCDC467F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a:lvl1pPr>
          </a:lstStyle>
          <a:p>
            <a:r>
              <a:rPr lang="en-US" smtClean="0"/>
              <a:t>Click to edit Master title style</a:t>
            </a:r>
            <a:endParaRPr lang="en-US"/>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AC245D1-1AAF-4A57-93E4-07BFDD4FE3A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680F6C-3A9D-4F08-903F-36F1927C2C03}"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F4100C3-7DB3-43EE-93D2-9FDC639103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defRPr sz="2400">
                <a:solidFill>
                  <a:schemeClr val="accent1"/>
                </a:solidFill>
              </a:defRPr>
            </a:lvl1pPr>
            <a:lvl2pPr>
              <a:defRPr lang="en-US" sz="2000" dirty="0" smtClean="0">
                <a:solidFill>
                  <a:schemeClr val="tx1"/>
                </a:solidFill>
                <a:latin typeface="Arial" charset="0"/>
                <a:ea typeface="ＭＳ Ｐゴシック" charset="-128"/>
                <a:cs typeface="Arial"/>
              </a:defRPr>
            </a:lvl2pPr>
            <a:lvl3pPr>
              <a:defRPr sz="2000"/>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4911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DCD20C8-0072-48AA-AC54-F11EDE647CE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F0349EF-EF17-4D9C-A302-27DCEA67E8A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8E6DD52-7AA6-4ED4-BDEA-99CE5D81148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ECA16A0-87AE-4633-9FFF-46A683FA058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5053FAD-7EB7-452E-95AE-EEFF37B40A7D}"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31D4B9F-19CB-4492-AE6F-EEFEC0155066}"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B0544EE-0F66-4D03-BC29-4FDDFEBF73E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860ED65-8943-4F6C-921D-6058B21CEFD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6182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57200"/>
            <a:ext cx="201453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457200"/>
            <a:ext cx="5892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r>
              <a:rPr lang="en-US" smtClean="0"/>
              <a:t>New Slide </a:t>
            </a:r>
            <a:fld id="{A138EBF1-3380-4139-9317-5C2CDC144A71}" type="slidenum">
              <a:rPr lang="en-US" smtClean="0"/>
              <a:pPr>
                <a:defRPr/>
              </a:pPr>
              <a:t>‹#›</a:t>
            </a:fld>
            <a:endParaRPr lang="en-US"/>
          </a:p>
        </p:txBody>
      </p:sp>
      <p:sp>
        <p:nvSpPr>
          <p:cNvPr id="6" name="Rectangle 5"/>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pic>
        <p:nvPicPr>
          <p:cNvPr id="7" name="Picture 7" descr="MedscapeWebMD_SpecMaster_new_RGB_headera.png"/>
          <p:cNvPicPr>
            <a:picLocks noChangeAspect="1"/>
          </p:cNvPicPr>
          <p:nvPr userDrawn="1"/>
        </p:nvPicPr>
        <p:blipFill>
          <a:blip r:embed="rId2" cstate="print"/>
          <a:srcRect b="41893"/>
          <a:stretch>
            <a:fillRect/>
          </a:stretch>
        </p:blipFill>
        <p:spPr bwMode="auto">
          <a:xfrm>
            <a:off x="-44450" y="-21516"/>
            <a:ext cx="9231313" cy="251301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870" y="98324"/>
            <a:ext cx="8525330" cy="868362"/>
          </a:xfrm>
        </p:spPr>
        <p:txBody>
          <a:bodyPr/>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1"/>
                </a:solidFill>
              </a:defRPr>
            </a:lvl1pPr>
            <a:lvl2pPr>
              <a:defRPr lang="en-US" sz="2000" dirty="0" smtClean="0">
                <a:solidFill>
                  <a:schemeClr val="tx1"/>
                </a:solidFill>
                <a:latin typeface="Arial" charset="0"/>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7536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r>
              <a:rPr lang="en-US" smtClean="0"/>
              <a:t>SUM05_</a:t>
            </a:r>
            <a:fld id="{C4118469-7A75-452E-AF7D-6FBB9AAD401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r>
              <a:rPr lang="en-US" smtClean="0"/>
              <a:t>SUM05_</a:t>
            </a:r>
            <a:fld id="{D048DF4D-60E9-4291-9A5C-BA8B3EC835A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r>
              <a:rPr lang="en-US" smtClean="0"/>
              <a:t>SUM05_</a:t>
            </a:r>
            <a:fld id="{18E354B9-DA0C-45EA-8582-BC7F9439E1F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r>
              <a:rPr lang="en-US" smtClean="0"/>
              <a:t>SUM05_</a:t>
            </a:r>
            <a:fld id="{FA39EAA3-7536-4BCC-91C8-5DF6901E0867}"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AED74EB5-A463-485E-BA4D-2F4FB42C5452}" type="slidenum">
              <a:rPr lang="en-US" smtClean="0"/>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r>
              <a:rPr lang="en-US" smtClean="0"/>
              <a:t>SUM05_</a:t>
            </a:r>
            <a:fld id="{4CBCD205-ED61-4E47-B82C-C786496E085A}"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r>
              <a:rPr lang="en-US" smtClean="0"/>
              <a:t>SUM05_</a:t>
            </a:r>
            <a:fld id="{E5B77A24-BEA7-4227-9B6B-E23827ABF1B3}"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r>
              <a:rPr lang="en-US" smtClean="0"/>
              <a:t>SUM05_</a:t>
            </a:r>
            <a:fld id="{E7DA83F8-F714-449D-B67F-717A5C575BD6}"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r>
              <a:rPr lang="en-US" smtClean="0"/>
              <a:t>SUM05_</a:t>
            </a:r>
            <a:fld id="{6A5CFC01-BD2A-41DA-BABB-86C1DAD4D56C}"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r>
              <a:rPr lang="en-US" smtClean="0"/>
              <a:t>SUM05_</a:t>
            </a:r>
            <a:fld id="{ACBD5A74-3807-4D3A-A1DA-BBABCDC467F8}" type="slidenum">
              <a:rPr lang="en-US" sz="1400" smtClean="0">
                <a:latin typeface="Times New Roman" pitchFamily="18" charset="0"/>
              </a:rPr>
              <a:pPr>
                <a:defRPr/>
              </a:pPr>
              <a:t>‹#›</a:t>
            </a:fld>
            <a:r>
              <a:rPr lang="en-US" sz="1400" smtClean="0">
                <a:latin typeface="Times New Roman" pitchFamily="18" charset="0"/>
              </a:rPr>
              <a:t>.</a:t>
            </a:r>
            <a:r>
              <a:rPr lang="en-US" smtClean="0"/>
              <a:t>ppt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60338"/>
            <a:ext cx="2095500" cy="5965825"/>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4800" y="160338"/>
            <a:ext cx="6134100" cy="5965825"/>
          </a:xfrm>
        </p:spPr>
        <p:txBody>
          <a:bodyPr vert="eaVert"/>
          <a:lstStyle>
            <a:lvl1pPr>
              <a:defRPr>
                <a:solidFill>
                  <a:schemeClr val="accent1"/>
                </a:solidFill>
              </a:defRPr>
            </a:lvl1pPr>
            <a:lvl2pPr>
              <a:defRPr lang="en-US" sz="2000" dirty="0" smtClean="0">
                <a:solidFill>
                  <a:schemeClr val="tx1"/>
                </a:solidFill>
                <a:latin typeface="Arial" charset="0"/>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0713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625AD1D7-1A40-4BB6-A5DC-CC766C7C95C6}" type="slidenum">
              <a:rPr lang="de-DE"/>
              <a:pPr/>
              <a:t>‹#›</a:t>
            </a:fld>
            <a:endParaRPr lang="de-D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4163EE7A-2B28-43F7-9F8B-A03E51E8F6AF}" type="slidenum">
              <a:rPr lang="de-DE"/>
              <a:pPr/>
              <a:t>‹#›</a:t>
            </a:fld>
            <a:endParaRPr lang="de-D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8DB04A05-1304-4750-91EC-BBF822CD451E}" type="slidenum">
              <a:rPr lang="de-DE"/>
              <a:pPr/>
              <a:t>‹#›</a:t>
            </a:fld>
            <a:endParaRPr lang="de-D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6BC955E8-4BF8-41BE-9EDF-55B4D48DC183}" type="slidenum">
              <a:rPr lang="de-DE"/>
              <a:pPr/>
              <a:t>‹#›</a:t>
            </a:fld>
            <a:endParaRPr lang="de-D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de-DE"/>
          </a:p>
        </p:txBody>
      </p:sp>
      <p:sp>
        <p:nvSpPr>
          <p:cNvPr id="8" name="Slide Number Placeholder 7"/>
          <p:cNvSpPr>
            <a:spLocks noGrp="1"/>
          </p:cNvSpPr>
          <p:nvPr>
            <p:ph type="sldNum" sz="quarter" idx="11"/>
          </p:nvPr>
        </p:nvSpPr>
        <p:spPr/>
        <p:txBody>
          <a:bodyPr/>
          <a:lstStyle>
            <a:lvl1pPr>
              <a:defRPr/>
            </a:lvl1pPr>
          </a:lstStyle>
          <a:p>
            <a:fld id="{A322D5CC-02C3-4A97-8D57-D2399A677ED3}" type="slidenum">
              <a:rPr lang="de-DE"/>
              <a:pPr/>
              <a:t>‹#›</a:t>
            </a:fld>
            <a:endParaRPr lang="de-D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de-DE"/>
          </a:p>
        </p:txBody>
      </p:sp>
      <p:sp>
        <p:nvSpPr>
          <p:cNvPr id="4" name="Slide Number Placeholder 3"/>
          <p:cNvSpPr>
            <a:spLocks noGrp="1"/>
          </p:cNvSpPr>
          <p:nvPr>
            <p:ph type="sldNum" sz="quarter" idx="11"/>
          </p:nvPr>
        </p:nvSpPr>
        <p:spPr/>
        <p:txBody>
          <a:bodyPr/>
          <a:lstStyle>
            <a:lvl1pPr>
              <a:defRPr/>
            </a:lvl1pPr>
          </a:lstStyle>
          <a:p>
            <a:fld id="{023B4AD2-2A35-4E9C-867A-C4D8E88C0E68}" type="slidenum">
              <a:rPr lang="de-DE"/>
              <a:pPr/>
              <a:t>‹#›</a:t>
            </a:fld>
            <a:endParaRPr lang="de-D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de-DE"/>
          </a:p>
        </p:txBody>
      </p:sp>
      <p:sp>
        <p:nvSpPr>
          <p:cNvPr id="3" name="Slide Number Placeholder 2"/>
          <p:cNvSpPr>
            <a:spLocks noGrp="1"/>
          </p:cNvSpPr>
          <p:nvPr>
            <p:ph type="sldNum" sz="quarter" idx="11"/>
          </p:nvPr>
        </p:nvSpPr>
        <p:spPr/>
        <p:txBody>
          <a:bodyPr/>
          <a:lstStyle>
            <a:lvl1pPr>
              <a:defRPr/>
            </a:lvl1pPr>
          </a:lstStyle>
          <a:p>
            <a:fld id="{95DE5202-EF4A-43B7-AA0F-0045AA620FB3}" type="slidenum">
              <a:rPr lang="de-DE"/>
              <a:pPr/>
              <a:t>‹#›</a:t>
            </a:fld>
            <a:endParaRPr lang="de-D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9D2440E5-0308-40D2-AE8D-E77412CEE698}" type="slidenum">
              <a:rPr lang="de-DE"/>
              <a:pPr/>
              <a:t>‹#›</a:t>
            </a:fld>
            <a:endParaRPr lang="de-D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de-DE"/>
          </a:p>
        </p:txBody>
      </p:sp>
      <p:sp>
        <p:nvSpPr>
          <p:cNvPr id="6" name="Slide Number Placeholder 5"/>
          <p:cNvSpPr>
            <a:spLocks noGrp="1"/>
          </p:cNvSpPr>
          <p:nvPr>
            <p:ph type="sldNum" sz="quarter" idx="11"/>
          </p:nvPr>
        </p:nvSpPr>
        <p:spPr/>
        <p:txBody>
          <a:bodyPr/>
          <a:lstStyle>
            <a:lvl1pPr>
              <a:defRPr/>
            </a:lvl1pPr>
          </a:lstStyle>
          <a:p>
            <a:fld id="{DDE72608-4591-4395-9492-EE948DFBCB71}" type="slidenum">
              <a:rPr lang="de-DE"/>
              <a:pPr/>
              <a:t>‹#›</a:t>
            </a:fld>
            <a:endParaRPr lang="de-D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de-DE"/>
          </a:p>
        </p:txBody>
      </p:sp>
      <p:sp>
        <p:nvSpPr>
          <p:cNvPr id="5" name="Slide Number Placeholder 4"/>
          <p:cNvSpPr>
            <a:spLocks noGrp="1"/>
          </p:cNvSpPr>
          <p:nvPr>
            <p:ph type="sldNum" sz="quarter" idx="11"/>
          </p:nvPr>
        </p:nvSpPr>
        <p:spPr/>
        <p:txBody>
          <a:bodyPr/>
          <a:lstStyle>
            <a:lvl1pPr>
              <a:defRPr/>
            </a:lvl1pPr>
          </a:lstStyle>
          <a:p>
            <a:fld id="{7A6A4DFF-4E01-4C34-85FA-324A8711AD78}"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2.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4.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4.pn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2.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4.pn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2.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image" Target="../media/image4.png"/><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image" Target="../media/image5.png"/><Relationship Id="rId5" Type="http://schemas.openxmlformats.org/officeDocument/2006/relationships/slideLayout" Target="../slideLayouts/slideLayout270.xml"/><Relationship Id="rId10" Type="http://schemas.openxmlformats.org/officeDocument/2006/relationships/theme" Target="../theme/theme2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theme" Target="../theme/theme27.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28.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image" Target="../media/image2.png"/><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29.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5" Type="http://schemas.openxmlformats.org/officeDocument/2006/relationships/image" Target="../media/image4.png"/><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2.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30.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1.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4.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5" Type="http://schemas.openxmlformats.org/officeDocument/2006/relationships/slideLayout" Target="../slideLayouts/slideLayout351.xml"/><Relationship Id="rId10" Type="http://schemas.openxmlformats.org/officeDocument/2006/relationships/image" Target="../media/image5.png"/><Relationship Id="rId4" Type="http://schemas.openxmlformats.org/officeDocument/2006/relationships/slideLayout" Target="../slideLayouts/slideLayout350.xml"/><Relationship Id="rId9"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2.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3.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6.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theme" Target="../theme/theme35.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image" Target="../media/image2.png"/><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theme" Target="../theme/theme36.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5" Type="http://schemas.openxmlformats.org/officeDocument/2006/relationships/image" Target="../media/image4.png"/><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image" Target="../media/image3.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8.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12" Type="http://schemas.openxmlformats.org/officeDocument/2006/relationships/theme" Target="../theme/theme37.xml"/><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11" Type="http://schemas.openxmlformats.org/officeDocument/2006/relationships/slideLayout" Target="../slideLayouts/slideLayout411.xml"/><Relationship Id="rId5" Type="http://schemas.openxmlformats.org/officeDocument/2006/relationships/slideLayout" Target="../slideLayouts/slideLayout405.xml"/><Relationship Id="rId10" Type="http://schemas.openxmlformats.org/officeDocument/2006/relationships/slideLayout" Target="../slideLayouts/slideLayout410.xml"/><Relationship Id="rId4" Type="http://schemas.openxmlformats.org/officeDocument/2006/relationships/slideLayout" Target="../slideLayouts/slideLayout404.xml"/><Relationship Id="rId9" Type="http://schemas.openxmlformats.org/officeDocument/2006/relationships/slideLayout" Target="../slideLayouts/slideLayout409.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9.xml"/><Relationship Id="rId13" Type="http://schemas.openxmlformats.org/officeDocument/2006/relationships/image" Target="../media/image2.png"/><Relationship Id="rId3" Type="http://schemas.openxmlformats.org/officeDocument/2006/relationships/slideLayout" Target="../slideLayouts/slideLayout414.xml"/><Relationship Id="rId7" Type="http://schemas.openxmlformats.org/officeDocument/2006/relationships/slideLayout" Target="../slideLayouts/slideLayout418.xml"/><Relationship Id="rId12" Type="http://schemas.openxmlformats.org/officeDocument/2006/relationships/theme" Target="../theme/theme38.xml"/><Relationship Id="rId2" Type="http://schemas.openxmlformats.org/officeDocument/2006/relationships/slideLayout" Target="../slideLayouts/slideLayout413.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5" Type="http://schemas.openxmlformats.org/officeDocument/2006/relationships/image" Target="../media/image4.png"/><Relationship Id="rId10" Type="http://schemas.openxmlformats.org/officeDocument/2006/relationships/slideLayout" Target="../slideLayouts/slideLayout421.xml"/><Relationship Id="rId4" Type="http://schemas.openxmlformats.org/officeDocument/2006/relationships/slideLayout" Target="../slideLayouts/slideLayout415.xml"/><Relationship Id="rId9" Type="http://schemas.openxmlformats.org/officeDocument/2006/relationships/slideLayout" Target="../slideLayouts/slideLayout420.xml"/><Relationship Id="rId14" Type="http://schemas.openxmlformats.org/officeDocument/2006/relationships/image" Target="../media/image3.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0.xml"/><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theme" Target="../theme/theme39.xml"/><Relationship Id="rId2" Type="http://schemas.openxmlformats.org/officeDocument/2006/relationships/slideLayout" Target="../slideLayouts/slideLayout424.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0" Type="http://schemas.openxmlformats.org/officeDocument/2006/relationships/slideLayout" Target="../slideLayouts/slideLayout432.xml"/><Relationship Id="rId4" Type="http://schemas.openxmlformats.org/officeDocument/2006/relationships/slideLayout" Target="../slideLayouts/slideLayout426.xml"/><Relationship Id="rId9" Type="http://schemas.openxmlformats.org/officeDocument/2006/relationships/slideLayout" Target="../slideLayouts/slideLayout4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1.xml"/><Relationship Id="rId3" Type="http://schemas.openxmlformats.org/officeDocument/2006/relationships/slideLayout" Target="../slideLayouts/slideLayout436.xml"/><Relationship Id="rId7" Type="http://schemas.openxmlformats.org/officeDocument/2006/relationships/slideLayout" Target="../slideLayouts/slideLayout440.xml"/><Relationship Id="rId12" Type="http://schemas.openxmlformats.org/officeDocument/2006/relationships/theme" Target="../theme/theme40.xml"/><Relationship Id="rId2" Type="http://schemas.openxmlformats.org/officeDocument/2006/relationships/slideLayout" Target="../slideLayouts/slideLayout435.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5" Type="http://schemas.openxmlformats.org/officeDocument/2006/relationships/slideLayout" Target="../slideLayouts/slideLayout438.xml"/><Relationship Id="rId10" Type="http://schemas.openxmlformats.org/officeDocument/2006/relationships/slideLayout" Target="../slideLayouts/slideLayout443.xml"/><Relationship Id="rId4" Type="http://schemas.openxmlformats.org/officeDocument/2006/relationships/slideLayout" Target="../slideLayouts/slideLayout437.xml"/><Relationship Id="rId9" Type="http://schemas.openxmlformats.org/officeDocument/2006/relationships/slideLayout" Target="../slideLayouts/slideLayout44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2.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theme" Target="../theme/theme41.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image" Target="../media/image2.png"/><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theme" Target="../theme/theme42.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5" Type="http://schemas.openxmlformats.org/officeDocument/2006/relationships/image" Target="../media/image4.png"/><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3.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4.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theme" Target="../theme/theme43.xml"/><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image" Target="../media/image2.png"/><Relationship Id="rId3" Type="http://schemas.openxmlformats.org/officeDocument/2006/relationships/slideLayout" Target="../slideLayouts/slideLayout480.xml"/><Relationship Id="rId7" Type="http://schemas.openxmlformats.org/officeDocument/2006/relationships/slideLayout" Target="../slideLayouts/slideLayout484.xml"/><Relationship Id="rId12" Type="http://schemas.openxmlformats.org/officeDocument/2006/relationships/theme" Target="../theme/theme44.xml"/><Relationship Id="rId2" Type="http://schemas.openxmlformats.org/officeDocument/2006/relationships/slideLayout" Target="../slideLayouts/slideLayout479.xml"/><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image" Target="../media/image4.png"/><Relationship Id="rId10" Type="http://schemas.openxmlformats.org/officeDocument/2006/relationships/slideLayout" Target="../slideLayouts/slideLayout487.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image" Target="../media/image3.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6.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theme" Target="../theme/theme45.xml"/><Relationship Id="rId2" Type="http://schemas.openxmlformats.org/officeDocument/2006/relationships/slideLayout" Target="../slideLayouts/slideLayout490.xml"/><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0" Type="http://schemas.openxmlformats.org/officeDocument/2006/relationships/slideLayout" Target="../slideLayouts/slideLayout498.xml"/><Relationship Id="rId4" Type="http://schemas.openxmlformats.org/officeDocument/2006/relationships/slideLayout" Target="../slideLayouts/slideLayout492.xml"/><Relationship Id="rId9" Type="http://schemas.openxmlformats.org/officeDocument/2006/relationships/slideLayout" Target="../slideLayouts/slideLayout4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13870" y="98324"/>
            <a:ext cx="8686800" cy="868362"/>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313870" y="1470025"/>
            <a:ext cx="842373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p:txBody>
      </p:sp>
      <p:sp>
        <p:nvSpPr>
          <p:cNvPr id="6" name="Rectangle 5"/>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5" name="Rectangle 4"/>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extLst>
      <p:ext uri="{BB962C8B-B14F-4D97-AF65-F5344CB8AC3E}">
        <p14:creationId xmlns:p14="http://schemas.microsoft.com/office/powerpoint/2010/main" val="512646716"/>
      </p:ext>
    </p:extLst>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7" r:id="rId11"/>
    <p:sldLayoutId id="2147486221"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accent1"/>
          </a:solidFill>
          <a:latin typeface="Arial"/>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p:titleStyle>
    <p:body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Arial" charset="0"/>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Arial" charset="0"/>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29804"/>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Format des Titel-Masters zu bearbeiten.</a:t>
            </a:r>
          </a:p>
        </p:txBody>
      </p:sp>
      <p:sp>
        <p:nvSpPr>
          <p:cNvPr id="1683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8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spcBef>
                <a:spcPct val="0"/>
              </a:spcBef>
              <a:defRPr sz="1400" b="0">
                <a:effectLst/>
                <a:latin typeface="+mn-lt"/>
              </a:defRPr>
            </a:lvl1pPr>
          </a:lstStyle>
          <a:p>
            <a:endParaRPr lang="de-DE"/>
          </a:p>
        </p:txBody>
      </p:sp>
      <p:sp>
        <p:nvSpPr>
          <p:cNvPr id="168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spcBef>
                <a:spcPct val="0"/>
              </a:spcBef>
              <a:defRPr sz="1400" b="0">
                <a:effectLst/>
                <a:latin typeface="+mn-lt"/>
              </a:defRPr>
            </a:lvl1pPr>
          </a:lstStyle>
          <a:p>
            <a:fld id="{D01549F7-823A-4EE0-9BDD-74D2A9C97DB5}"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5687" r:id="rId1"/>
    <p:sldLayoutId id="2147485688" r:id="rId2"/>
    <p:sldLayoutId id="2147485689" r:id="rId3"/>
    <p:sldLayoutId id="2147485690" r:id="rId4"/>
    <p:sldLayoutId id="2147485691" r:id="rId5"/>
    <p:sldLayoutId id="2147485692" r:id="rId6"/>
    <p:sldLayoutId id="2147485693" r:id="rId7"/>
    <p:sldLayoutId id="2147485694" r:id="rId8"/>
    <p:sldLayoutId id="2147485695" r:id="rId9"/>
    <p:sldLayoutId id="2147485696" r:id="rId10"/>
    <p:sldLayoutId id="2147485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29804"/>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694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Format des Titel-Masters zu bearbeiten.</a:t>
            </a:r>
          </a:p>
        </p:txBody>
      </p:sp>
      <p:sp>
        <p:nvSpPr>
          <p:cNvPr id="1694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9472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spcBef>
                <a:spcPct val="0"/>
              </a:spcBef>
              <a:defRPr sz="1400" b="0">
                <a:effectLst/>
                <a:latin typeface="+mn-lt"/>
              </a:defRPr>
            </a:lvl1pPr>
          </a:lstStyle>
          <a:p>
            <a:endParaRPr lang="de-DE"/>
          </a:p>
        </p:txBody>
      </p:sp>
      <p:sp>
        <p:nvSpPr>
          <p:cNvPr id="169472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spcBef>
                <a:spcPct val="0"/>
              </a:spcBef>
              <a:defRPr sz="1400" b="0">
                <a:effectLst/>
                <a:latin typeface="+mn-lt"/>
              </a:defRPr>
            </a:lvl1pPr>
          </a:lstStyle>
          <a:p>
            <a:fld id="{FF8C5168-DB83-47E7-9ACA-0067B7E8D65A}" type="slidenum">
              <a:rPr lang="de-DE"/>
              <a:pPr/>
              <a:t>‹#›</a:t>
            </a:fld>
            <a:endParaRPr lang="de-DE"/>
          </a:p>
        </p:txBody>
      </p:sp>
      <p:sp>
        <p:nvSpPr>
          <p:cNvPr id="1694726" name="Rectangle 6"/>
          <p:cNvSpPr>
            <a:spLocks noChangeArrowheads="1"/>
          </p:cNvSpPr>
          <p:nvPr/>
        </p:nvSpPr>
        <p:spPr bwMode="auto">
          <a:xfrm>
            <a:off x="8172450" y="6157913"/>
            <a:ext cx="504825" cy="271462"/>
          </a:xfrm>
          <a:prstGeom prst="rect">
            <a:avLst/>
          </a:prstGeom>
          <a:noFill/>
          <a:ln w="12700">
            <a:noFill/>
            <a:miter lim="800000"/>
            <a:headEnd/>
            <a:tailEnd/>
          </a:ln>
          <a:effectLst/>
        </p:spPr>
        <p:txBody>
          <a:bodyPr wrap="none" lIns="90488" tIns="44450" rIns="90488" bIns="44450">
            <a:spAutoFit/>
          </a:bodyPr>
          <a:lstStyle/>
          <a:p>
            <a:pPr algn="l" defTabSz="762000">
              <a:spcBef>
                <a:spcPct val="0"/>
              </a:spcBef>
            </a:pPr>
            <a:r>
              <a:rPr lang="de-DE" sz="1200" b="0">
                <a:solidFill>
                  <a:srgbClr val="618FFD"/>
                </a:solidFill>
                <a:effectLst>
                  <a:outerShdw blurRad="38100" dist="38100" dir="2700000" algn="tl">
                    <a:srgbClr val="000000"/>
                  </a:outerShdw>
                </a:effectLst>
                <a:latin typeface="Arial Rounded MT Bold" pitchFamily="34" charset="0"/>
              </a:rPr>
              <a:t>MJR</a:t>
            </a:r>
          </a:p>
        </p:txBody>
      </p:sp>
    </p:spTree>
  </p:cSld>
  <p:clrMap bg1="lt1" tx1="dk1" bg2="lt2" tx2="dk2" accent1="accent1" accent2="accent2" accent3="accent3" accent4="accent4" accent5="accent5" accent6="accent6" hlink="hlink" folHlink="folHlink"/>
  <p:sldLayoutIdLst>
    <p:sldLayoutId id="2147485699"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17141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Hier klicken, um Master-Titelformat zu bearbeiten.</a:t>
            </a:r>
          </a:p>
        </p:txBody>
      </p:sp>
      <p:sp>
        <p:nvSpPr>
          <p:cNvPr id="17141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71418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effectLst/>
              </a:defRPr>
            </a:lvl1pPr>
          </a:lstStyle>
          <a:p>
            <a:endParaRPr lang="en-US"/>
          </a:p>
        </p:txBody>
      </p:sp>
      <p:sp>
        <p:nvSpPr>
          <p:cNvPr id="171418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effectLst/>
              </a:defRPr>
            </a:lvl1pPr>
          </a:lstStyle>
          <a:p>
            <a:fld id="{432D372C-D06C-4FFC-BF94-525B17C13C8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716" r:id="rId6"/>
    <p:sldLayoutId id="2147485717" r:id="rId7"/>
    <p:sldLayoutId id="2147485718" r:id="rId8"/>
    <p:sldLayoutId id="2147485719" r:id="rId9"/>
    <p:sldLayoutId id="2147485720" r:id="rId10"/>
    <p:sldLayoutId id="214748572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79F">
                <a:gamma/>
                <a:shade val="56078"/>
                <a:invGamma/>
              </a:srgbClr>
            </a:gs>
            <a:gs pos="100000">
              <a:srgbClr val="00279F"/>
            </a:gs>
          </a:gsLst>
          <a:lin ang="5400000" scaled="1"/>
        </a:gradFill>
        <a:effectLst/>
      </p:bgPr>
    </p:bg>
    <p:spTree>
      <p:nvGrpSpPr>
        <p:cNvPr id="1" name=""/>
        <p:cNvGrpSpPr/>
        <p:nvPr/>
      </p:nvGrpSpPr>
      <p:grpSpPr>
        <a:xfrm>
          <a:off x="0" y="0"/>
          <a:ext cx="0" cy="0"/>
          <a:chOff x="0" y="0"/>
          <a:chExt cx="0" cy="0"/>
        </a:xfrm>
      </p:grpSpPr>
      <p:sp>
        <p:nvSpPr>
          <p:cNvPr id="1808386" name="Rectangle 2"/>
          <p:cNvSpPr>
            <a:spLocks noGrp="1" noChangeArrowheads="1"/>
          </p:cNvSpPr>
          <p:nvPr>
            <p:ph type="title"/>
          </p:nvPr>
        </p:nvSpPr>
        <p:spPr bwMode="auto">
          <a:xfrm>
            <a:off x="457200" y="271463"/>
            <a:ext cx="8229600" cy="1143000"/>
          </a:xfrm>
          <a:prstGeom prst="rect">
            <a:avLst/>
          </a:prstGeom>
          <a:noFill/>
          <a:ln w="9525">
            <a:noFill/>
            <a:miter lim="800000"/>
            <a:headEnd/>
            <a:tailEnd/>
          </a:ln>
          <a:effectLst/>
        </p:spPr>
        <p:txBody>
          <a:bodyPr vert="horz" wrap="square" lIns="92075" tIns="46038" rIns="92075" bIns="46038" numCol="1" anchor="b" anchorCtr="1" compatLnSpc="1">
            <a:prstTxWarp prst="textNoShape">
              <a:avLst/>
            </a:prstTxWarp>
          </a:bodyPr>
          <a:lstStyle/>
          <a:p>
            <a:pPr lvl="0"/>
            <a:r>
              <a:rPr lang="en-US" smtClean="0"/>
              <a:t>Click to edit Master title style</a:t>
            </a:r>
            <a:endParaRPr lang="en-GB" smtClean="0"/>
          </a:p>
        </p:txBody>
      </p:sp>
      <p:sp>
        <p:nvSpPr>
          <p:cNvPr id="1808387" name="Rectangle 3"/>
          <p:cNvSpPr>
            <a:spLocks noGrp="1" noChangeArrowheads="1"/>
          </p:cNvSpPr>
          <p:nvPr>
            <p:ph type="body" idx="1"/>
          </p:nvPr>
        </p:nvSpPr>
        <p:spPr bwMode="auto">
          <a:xfrm>
            <a:off x="457200" y="1600200"/>
            <a:ext cx="82296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dk2" tx1="lt1" bg2="dk1" tx2="lt2" accent1="accent1" accent2="accent2" accent3="accent3" accent4="accent4" accent5="accent5" accent6="accent6" hlink="hlink" folHlink="folHlink"/>
  <p:sldLayoutIdLst>
    <p:sldLayoutId id="2147485723" r:id="rId1"/>
    <p:sldLayoutId id="2147485724" r:id="rId2"/>
    <p:sldLayoutId id="2147485725" r:id="rId3"/>
    <p:sldLayoutId id="2147485726" r:id="rId4"/>
    <p:sldLayoutId id="2147485727" r:id="rId5"/>
    <p:sldLayoutId id="2147485728" r:id="rId6"/>
    <p:sldLayoutId id="2147485729" r:id="rId7"/>
    <p:sldLayoutId id="2147485730" r:id="rId8"/>
    <p:sldLayoutId id="2147485731" r:id="rId9"/>
    <p:sldLayoutId id="2147485732" r:id="rId10"/>
    <p:sldLayoutId id="2147485733" r:id="rId11"/>
  </p:sldLayoutIdLst>
  <p:txStyles>
    <p:titleStyle>
      <a:lvl1pPr algn="ctr" rtl="0" eaLnBrk="1" fontAlgn="base" hangingPunct="1">
        <a:spcBef>
          <a:spcPct val="0"/>
        </a:spcBef>
        <a:spcAft>
          <a:spcPct val="0"/>
        </a:spcAft>
        <a:defRPr sz="3200" b="1">
          <a:solidFill>
            <a:srgbClr val="EBE114"/>
          </a:solidFill>
          <a:latin typeface="+mj-lt"/>
          <a:ea typeface="+mj-ea"/>
          <a:cs typeface="+mj-cs"/>
        </a:defRPr>
      </a:lvl1pPr>
      <a:lvl2pPr algn="ctr" rtl="0" eaLnBrk="1" fontAlgn="base" hangingPunct="1">
        <a:spcBef>
          <a:spcPct val="0"/>
        </a:spcBef>
        <a:spcAft>
          <a:spcPct val="0"/>
        </a:spcAft>
        <a:defRPr sz="3200" b="1">
          <a:solidFill>
            <a:srgbClr val="EBE114"/>
          </a:solidFill>
          <a:latin typeface="Arial" pitchFamily="34" charset="0"/>
        </a:defRPr>
      </a:lvl2pPr>
      <a:lvl3pPr algn="ctr" rtl="0" eaLnBrk="1" fontAlgn="base" hangingPunct="1">
        <a:spcBef>
          <a:spcPct val="0"/>
        </a:spcBef>
        <a:spcAft>
          <a:spcPct val="0"/>
        </a:spcAft>
        <a:defRPr sz="3200" b="1">
          <a:solidFill>
            <a:srgbClr val="EBE114"/>
          </a:solidFill>
          <a:latin typeface="Arial" pitchFamily="34" charset="0"/>
        </a:defRPr>
      </a:lvl3pPr>
      <a:lvl4pPr algn="ctr" rtl="0" eaLnBrk="1" fontAlgn="base" hangingPunct="1">
        <a:spcBef>
          <a:spcPct val="0"/>
        </a:spcBef>
        <a:spcAft>
          <a:spcPct val="0"/>
        </a:spcAft>
        <a:defRPr sz="3200" b="1">
          <a:solidFill>
            <a:srgbClr val="EBE114"/>
          </a:solidFill>
          <a:latin typeface="Arial" pitchFamily="34" charset="0"/>
        </a:defRPr>
      </a:lvl4pPr>
      <a:lvl5pPr algn="ctr" rtl="0" eaLnBrk="1" fontAlgn="base" hangingPunct="1">
        <a:spcBef>
          <a:spcPct val="0"/>
        </a:spcBef>
        <a:spcAft>
          <a:spcPct val="0"/>
        </a:spcAft>
        <a:defRPr sz="3200" b="1">
          <a:solidFill>
            <a:srgbClr val="EBE114"/>
          </a:solidFill>
          <a:latin typeface="Arial" pitchFamily="34" charset="0"/>
        </a:defRPr>
      </a:lvl5pPr>
      <a:lvl6pPr marL="457200" algn="ctr" rtl="0" eaLnBrk="1" fontAlgn="base" hangingPunct="1">
        <a:spcBef>
          <a:spcPct val="0"/>
        </a:spcBef>
        <a:spcAft>
          <a:spcPct val="0"/>
        </a:spcAft>
        <a:defRPr sz="3200" b="1">
          <a:solidFill>
            <a:srgbClr val="EBE114"/>
          </a:solidFill>
          <a:latin typeface="Arial" pitchFamily="34" charset="0"/>
        </a:defRPr>
      </a:lvl6pPr>
      <a:lvl7pPr marL="914400" algn="ctr" rtl="0" eaLnBrk="1" fontAlgn="base" hangingPunct="1">
        <a:spcBef>
          <a:spcPct val="0"/>
        </a:spcBef>
        <a:spcAft>
          <a:spcPct val="0"/>
        </a:spcAft>
        <a:defRPr sz="3200" b="1">
          <a:solidFill>
            <a:srgbClr val="EBE114"/>
          </a:solidFill>
          <a:latin typeface="Arial" pitchFamily="34" charset="0"/>
        </a:defRPr>
      </a:lvl7pPr>
      <a:lvl8pPr marL="1371600" algn="ctr" rtl="0" eaLnBrk="1" fontAlgn="base" hangingPunct="1">
        <a:spcBef>
          <a:spcPct val="0"/>
        </a:spcBef>
        <a:spcAft>
          <a:spcPct val="0"/>
        </a:spcAft>
        <a:defRPr sz="3200" b="1">
          <a:solidFill>
            <a:srgbClr val="EBE114"/>
          </a:solidFill>
          <a:latin typeface="Arial" pitchFamily="34" charset="0"/>
        </a:defRPr>
      </a:lvl8pPr>
      <a:lvl9pPr marL="1828800" algn="ctr" rtl="0" eaLnBrk="1" fontAlgn="base" hangingPunct="1">
        <a:spcBef>
          <a:spcPct val="0"/>
        </a:spcBef>
        <a:spcAft>
          <a:spcPct val="0"/>
        </a:spcAft>
        <a:defRPr sz="3200" b="1">
          <a:solidFill>
            <a:srgbClr val="EBE114"/>
          </a:solidFill>
          <a:latin typeface="Arial" pitchFamily="34" charset="0"/>
        </a:defRPr>
      </a:lvl9pPr>
    </p:titleStyle>
    <p:bodyStyle>
      <a:lvl1pPr marL="342900" indent="-342900" algn="l" rtl="0" eaLnBrk="1" fontAlgn="base" hangingPunct="1">
        <a:spcBef>
          <a:spcPct val="20000"/>
        </a:spcBef>
        <a:spcAft>
          <a:spcPct val="0"/>
        </a:spcAft>
        <a:buClr>
          <a:srgbClr val="EBE114"/>
        </a:buClr>
        <a:buSzPct val="90000"/>
        <a:buFont typeface="Wingdings" pitchFamily="2" charset="2"/>
        <a:buChar char="l"/>
        <a:defRPr sz="2400" b="1">
          <a:solidFill>
            <a:schemeClr val="tx1"/>
          </a:solidFill>
          <a:latin typeface="+mn-lt"/>
          <a:ea typeface="+mn-ea"/>
          <a:cs typeface="+mn-cs"/>
        </a:defRPr>
      </a:lvl1pPr>
      <a:lvl2pPr marL="685800" indent="-341313" algn="l" rtl="0" eaLnBrk="1" fontAlgn="base" hangingPunct="1">
        <a:spcBef>
          <a:spcPct val="20000"/>
        </a:spcBef>
        <a:spcAft>
          <a:spcPct val="0"/>
        </a:spcAft>
        <a:buClr>
          <a:schemeClr val="tx1"/>
        </a:buClr>
        <a:buSzPct val="100000"/>
        <a:buChar char="–"/>
        <a:defRPr sz="2400" b="1">
          <a:solidFill>
            <a:schemeClr val="tx1"/>
          </a:solidFill>
          <a:latin typeface="+mn-lt"/>
        </a:defRPr>
      </a:lvl2pPr>
      <a:lvl3pPr marL="1036638" indent="-349250" algn="l" rtl="0" eaLnBrk="1" fontAlgn="base" hangingPunct="1">
        <a:spcBef>
          <a:spcPct val="20000"/>
        </a:spcBef>
        <a:spcAft>
          <a:spcPct val="0"/>
        </a:spcAft>
        <a:buClr>
          <a:srgbClr val="EBE114"/>
        </a:buClr>
        <a:buSzPct val="100000"/>
        <a:buChar char="•"/>
        <a:defRPr sz="2400" b="1">
          <a:solidFill>
            <a:schemeClr val="tx1"/>
          </a:solidFill>
          <a:latin typeface="+mn-lt"/>
        </a:defRPr>
      </a:lvl3pPr>
      <a:lvl4pPr marL="1393825" indent="-355600" algn="l" rtl="0" eaLnBrk="1" fontAlgn="base" hangingPunct="1">
        <a:spcBef>
          <a:spcPct val="20000"/>
        </a:spcBef>
        <a:spcAft>
          <a:spcPct val="0"/>
        </a:spcAft>
        <a:buClr>
          <a:schemeClr val="tx1"/>
        </a:buClr>
        <a:buSzPct val="100000"/>
        <a:buChar char="–"/>
        <a:defRPr sz="2400" b="1">
          <a:solidFill>
            <a:schemeClr val="tx1"/>
          </a:solidFill>
          <a:latin typeface="+mn-lt"/>
        </a:defRPr>
      </a:lvl4pPr>
      <a:lvl5pPr marL="1981200" indent="-585788" algn="r" rtl="0" eaLnBrk="1" fontAlgn="base" hangingPunct="1">
        <a:spcBef>
          <a:spcPct val="20000"/>
        </a:spcBef>
        <a:spcAft>
          <a:spcPct val="0"/>
        </a:spcAft>
        <a:defRPr sz="1200" b="1">
          <a:solidFill>
            <a:schemeClr val="tx1"/>
          </a:solidFill>
          <a:latin typeface="+mn-lt"/>
        </a:defRPr>
      </a:lvl5pPr>
      <a:lvl6pPr marL="2438400" indent="-585788" algn="r" rtl="0" eaLnBrk="1" fontAlgn="base" hangingPunct="1">
        <a:spcBef>
          <a:spcPct val="20000"/>
        </a:spcBef>
        <a:spcAft>
          <a:spcPct val="0"/>
        </a:spcAft>
        <a:defRPr sz="1200" b="1">
          <a:solidFill>
            <a:schemeClr val="tx1"/>
          </a:solidFill>
          <a:latin typeface="+mn-lt"/>
        </a:defRPr>
      </a:lvl6pPr>
      <a:lvl7pPr marL="2895600" indent="-585788" algn="r" rtl="0" eaLnBrk="1" fontAlgn="base" hangingPunct="1">
        <a:spcBef>
          <a:spcPct val="20000"/>
        </a:spcBef>
        <a:spcAft>
          <a:spcPct val="0"/>
        </a:spcAft>
        <a:defRPr sz="1200" b="1">
          <a:solidFill>
            <a:schemeClr val="tx1"/>
          </a:solidFill>
          <a:latin typeface="+mn-lt"/>
        </a:defRPr>
      </a:lvl7pPr>
      <a:lvl8pPr marL="3352800" indent="-585788" algn="r" rtl="0" eaLnBrk="1" fontAlgn="base" hangingPunct="1">
        <a:spcBef>
          <a:spcPct val="20000"/>
        </a:spcBef>
        <a:spcAft>
          <a:spcPct val="0"/>
        </a:spcAft>
        <a:defRPr sz="1200" b="1">
          <a:solidFill>
            <a:schemeClr val="tx1"/>
          </a:solidFill>
          <a:latin typeface="+mn-lt"/>
        </a:defRPr>
      </a:lvl8pPr>
      <a:lvl9pPr marL="3810000" indent="-585788" algn="r" rtl="0" eaLnBrk="1" fontAlgn="base" hangingPunct="1">
        <a:spcBef>
          <a:spcPct val="20000"/>
        </a:spcBef>
        <a:spcAft>
          <a:spcPct val="0"/>
        </a:spcAft>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9" name="Rectangle 18"/>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20" name="Rectangle 19"/>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cSld>
  <p:clrMap bg1="dk2" tx1="lt1" bg2="dk1" tx2="lt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 id="2147485757"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59" r:id="rId1"/>
    <p:sldLayoutId id="2147485760" r:id="rId2"/>
    <p:sldLayoutId id="2147485761" r:id="rId3"/>
    <p:sldLayoutId id="2147485762" r:id="rId4"/>
    <p:sldLayoutId id="2147485763" r:id="rId5"/>
    <p:sldLayoutId id="2147485764" r:id="rId6"/>
    <p:sldLayoutId id="2147485765" r:id="rId7"/>
    <p:sldLayoutId id="2147485766" r:id="rId8"/>
    <p:sldLayoutId id="2147485767" r:id="rId9"/>
    <p:sldLayoutId id="2147485768" r:id="rId10"/>
    <p:sldLayoutId id="2147485769"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9" name="Rectangle 18"/>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20" name="Rectangle 19"/>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cSld>
  <p:clrMap bg1="dk2" tx1="lt1" bg2="dk1" tx2="lt2" accent1="accent1" accent2="accent2" accent3="accent3" accent4="accent4" accent5="accent5" accent6="accent6" hlink="hlink" folHlink="folHlink"/>
  <p:sldLayoutIdLst>
    <p:sldLayoutId id="2147485771" r:id="rId1"/>
    <p:sldLayoutId id="2147485772" r:id="rId2"/>
    <p:sldLayoutId id="2147485773" r:id="rId3"/>
    <p:sldLayoutId id="2147485774" r:id="rId4"/>
    <p:sldLayoutId id="2147485775" r:id="rId5"/>
    <p:sldLayoutId id="2147485776" r:id="rId6"/>
    <p:sldLayoutId id="2147485777" r:id="rId7"/>
    <p:sldLayoutId id="2147485778" r:id="rId8"/>
    <p:sldLayoutId id="2147485779" r:id="rId9"/>
    <p:sldLayoutId id="2147485780" r:id="rId10"/>
    <p:sldLayoutId id="2147485781"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83" r:id="rId1"/>
    <p:sldLayoutId id="2147485784" r:id="rId2"/>
    <p:sldLayoutId id="2147485785" r:id="rId3"/>
    <p:sldLayoutId id="2147485786" r:id="rId4"/>
    <p:sldLayoutId id="2147485787" r:id="rId5"/>
    <p:sldLayoutId id="2147485788" r:id="rId6"/>
    <p:sldLayoutId id="2147485789" r:id="rId7"/>
    <p:sldLayoutId id="2147485790" r:id="rId8"/>
    <p:sldLayoutId id="2147485791" r:id="rId9"/>
    <p:sldLayoutId id="2147485792" r:id="rId10"/>
    <p:sldLayoutId id="2147485793"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9" name="Rectangle 18"/>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20" name="Rectangle 19"/>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cSld>
  <p:clrMap bg1="dk2" tx1="lt1" bg2="dk1" tx2="lt2" accent1="accent1" accent2="accent2" accent3="accent3" accent4="accent4" accent5="accent5" accent6="accent6" hlink="hlink" folHlink="folHlink"/>
  <p:sldLayoutIdLst>
    <p:sldLayoutId id="2147485591" r:id="rId1"/>
    <p:sldLayoutId id="2147485592" r:id="rId2"/>
    <p:sldLayoutId id="2147485593" r:id="rId3"/>
    <p:sldLayoutId id="2147485594" r:id="rId4"/>
    <p:sldLayoutId id="2147485595" r:id="rId5"/>
    <p:sldLayoutId id="2147485596" r:id="rId6"/>
    <p:sldLayoutId id="2147485597" r:id="rId7"/>
    <p:sldLayoutId id="2147485598" r:id="rId8"/>
    <p:sldLayoutId id="2147485599" r:id="rId9"/>
    <p:sldLayoutId id="2147485600" r:id="rId10"/>
    <p:sldLayoutId id="2147485601"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 id="2147485811" r:id="rId5"/>
    <p:sldLayoutId id="2147485812" r:id="rId6"/>
    <p:sldLayoutId id="2147485813" r:id="rId7"/>
    <p:sldLayoutId id="2147485814" r:id="rId8"/>
    <p:sldLayoutId id="2147485815" r:id="rId9"/>
    <p:sldLayoutId id="2147485816" r:id="rId10"/>
    <p:sldLayoutId id="2147485817"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831" r:id="rId1"/>
    <p:sldLayoutId id="2147485832" r:id="rId2"/>
    <p:sldLayoutId id="2147485833" r:id="rId3"/>
    <p:sldLayoutId id="2147485834" r:id="rId4"/>
    <p:sldLayoutId id="2147485835" r:id="rId5"/>
    <p:sldLayoutId id="2147485836" r:id="rId6"/>
    <p:sldLayoutId id="2147485837" r:id="rId7"/>
    <p:sldLayoutId id="2147485838" r:id="rId8"/>
    <p:sldLayoutId id="2147485839" r:id="rId9"/>
    <p:sldLayoutId id="2147485840" r:id="rId10"/>
    <p:sldLayoutId id="2147485841"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855" r:id="rId1"/>
    <p:sldLayoutId id="2147485856" r:id="rId2"/>
    <p:sldLayoutId id="2147485857" r:id="rId3"/>
    <p:sldLayoutId id="2147485858" r:id="rId4"/>
    <p:sldLayoutId id="2147485859" r:id="rId5"/>
    <p:sldLayoutId id="2147485860" r:id="rId6"/>
    <p:sldLayoutId id="2147485861" r:id="rId7"/>
    <p:sldLayoutId id="2147485862" r:id="rId8"/>
    <p:sldLayoutId id="2147485863" r:id="rId9"/>
    <p:sldLayoutId id="2147485864" r:id="rId10"/>
    <p:sldLayoutId id="2147485865"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2588" y="666750"/>
            <a:ext cx="8464550" cy="1103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5763" y="1828800"/>
            <a:ext cx="8455025"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0"/>
          <p:cNvSpPr/>
          <p:nvPr/>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dirty="0">
              <a:latin typeface="Arial" charset="0"/>
              <a:ea typeface="ＭＳ Ｐゴシック"/>
              <a:cs typeface="ＭＳ Ｐゴシック"/>
            </a:endParaRPr>
          </a:p>
        </p:txBody>
      </p:sp>
      <p:pic>
        <p:nvPicPr>
          <p:cNvPr id="2053" name="Picture 7" descr="CCO_ONC_ForPPT.gif"/>
          <p:cNvPicPr>
            <a:picLocks noChangeAspect="1"/>
          </p:cNvPicPr>
          <p:nvPr/>
        </p:nvPicPr>
        <p:blipFill>
          <a:blip r:embed="rId11" cstate="print"/>
          <a:srcRect/>
          <a:stretch>
            <a:fillRect/>
          </a:stretch>
        </p:blipFill>
        <p:spPr bwMode="auto">
          <a:xfrm>
            <a:off x="7570788" y="92075"/>
            <a:ext cx="1308100" cy="461963"/>
          </a:xfrm>
          <a:prstGeom prst="rect">
            <a:avLst/>
          </a:prstGeom>
          <a:noFill/>
          <a:ln w="9525">
            <a:noFill/>
            <a:miter lim="800000"/>
            <a:headEnd/>
            <a:tailEnd/>
          </a:ln>
        </p:spPr>
      </p:pic>
      <p:sp>
        <p:nvSpPr>
          <p:cNvPr id="13" name="Rectangle 12"/>
          <p:cNvSpPr/>
          <p:nvPr/>
        </p:nvSpPr>
        <p:spPr>
          <a:xfrm>
            <a:off x="287338" y="307975"/>
            <a:ext cx="2125662" cy="276225"/>
          </a:xfrm>
          <a:prstGeom prst="rect">
            <a:avLst/>
          </a:prstGeom>
        </p:spPr>
        <p:txBody>
          <a:bodyPr wrap="none">
            <a:spAutoFit/>
          </a:bodyPr>
          <a:lstStyle/>
          <a:p>
            <a:pPr fontAlgn="auto">
              <a:spcBef>
                <a:spcPts val="0"/>
              </a:spcBef>
              <a:spcAft>
                <a:spcPts val="0"/>
              </a:spcAft>
              <a:defRPr/>
            </a:pPr>
            <a:r>
              <a:rPr lang="en-US" sz="1200" dirty="0">
                <a:solidFill>
                  <a:schemeClr val="bg2"/>
                </a:solidFill>
                <a:latin typeface="+mn-lt"/>
                <a:ea typeface="ＭＳ Ｐゴシック"/>
                <a:cs typeface="ＭＳ Ｐゴシック"/>
              </a:rPr>
              <a:t>clinicaloptions.com/oncology</a:t>
            </a:r>
          </a:p>
        </p:txBody>
      </p:sp>
      <p:sp>
        <p:nvSpPr>
          <p:cNvPr id="14" name="Text Box 13"/>
          <p:cNvSpPr txBox="1">
            <a:spLocks noChangeArrowheads="1"/>
          </p:cNvSpPr>
          <p:nvPr/>
        </p:nvSpPr>
        <p:spPr bwMode="auto">
          <a:xfrm>
            <a:off x="284163" y="69850"/>
            <a:ext cx="7164387" cy="307975"/>
          </a:xfrm>
          <a:prstGeom prst="rect">
            <a:avLst/>
          </a:prstGeom>
          <a:noFill/>
          <a:ln w="9525" algn="ctr">
            <a:noFill/>
            <a:miter lim="800000"/>
            <a:headEnd/>
            <a:tailEnd/>
          </a:ln>
        </p:spPr>
        <p:txBody>
          <a:bodyPr>
            <a:spAutoFit/>
          </a:bodyPr>
          <a:lstStyle/>
          <a:p>
            <a:pPr fontAlgn="auto">
              <a:spcBef>
                <a:spcPts val="0"/>
              </a:spcBef>
              <a:spcAft>
                <a:spcPts val="0"/>
              </a:spcAft>
              <a:buFont typeface="Arial" charset="0"/>
              <a:buNone/>
              <a:defRPr/>
            </a:pPr>
            <a:r>
              <a:rPr lang="en-US" sz="1400" dirty="0">
                <a:solidFill>
                  <a:schemeClr val="accent6">
                    <a:lumMod val="60000"/>
                    <a:lumOff val="40000"/>
                  </a:schemeClr>
                </a:solidFill>
                <a:latin typeface="+mn-lt"/>
                <a:ea typeface="ＭＳ Ｐゴシック"/>
                <a:cs typeface="ＭＳ Ｐゴシック"/>
              </a:rPr>
              <a:t>Evolving Options and Challenges in Mantle Cell Lymphoma</a:t>
            </a:r>
            <a:endParaRPr lang="en-US" sz="1400" dirty="0">
              <a:solidFill>
                <a:schemeClr val="accent6">
                  <a:lumMod val="60000"/>
                  <a:lumOff val="40000"/>
                </a:schemeClr>
              </a:solidFill>
              <a:latin typeface="Arial" charset="0"/>
              <a:ea typeface="ＭＳ Ｐゴシック"/>
              <a:cs typeface="ＭＳ Ｐゴシック"/>
            </a:endParaRPr>
          </a:p>
        </p:txBody>
      </p:sp>
    </p:spTree>
  </p:cSld>
  <p:clrMap bg1="dk2" tx1="lt1" bg2="dk1" tx2="lt2" accent1="accent1" accent2="accent2" accent3="accent3" accent4="accent4" accent5="accent5" accent6="accent6" hlink="hlink" folHlink="folHlink"/>
  <p:sldLayoutIdLst>
    <p:sldLayoutId id="2147485963" r:id="rId1"/>
    <p:sldLayoutId id="2147485964" r:id="rId2"/>
    <p:sldLayoutId id="2147485965" r:id="rId3"/>
    <p:sldLayoutId id="2147485966" r:id="rId4"/>
    <p:sldLayoutId id="2147485967" r:id="rId5"/>
    <p:sldLayoutId id="2147485968" r:id="rId6"/>
    <p:sldLayoutId id="2147485970" r:id="rId7"/>
    <p:sldLayoutId id="2147485971" r:id="rId8"/>
    <p:sldLayoutId id="2147486218" r:id="rId9"/>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rgbClr val="8B3D9A"/>
        </a:buClr>
        <a:buFont typeface="Wingdings" pitchFamily="2" charset="2"/>
        <a:buChar char="§"/>
        <a:defRPr sz="2400">
          <a:solidFill>
            <a:srgbClr val="FEFDDE"/>
          </a:solidFill>
          <a:latin typeface="+mn-lt"/>
          <a:ea typeface="+mn-ea"/>
          <a:cs typeface="+mn-cs"/>
        </a:defRPr>
      </a:lvl1pPr>
      <a:lvl2pPr marL="742950" indent="-285750" algn="l" rtl="0" eaLnBrk="1" fontAlgn="base" hangingPunct="1">
        <a:lnSpc>
          <a:spcPct val="90000"/>
        </a:lnSpc>
        <a:spcBef>
          <a:spcPts val="1000"/>
        </a:spcBef>
        <a:spcAft>
          <a:spcPts val="700"/>
        </a:spcAft>
        <a:buClr>
          <a:srgbClr val="8B3D9A"/>
        </a:buClr>
        <a:buFont typeface="Arial" pitchFamily="34" charset="0"/>
        <a:buChar char="–"/>
        <a:defRPr sz="2200">
          <a:solidFill>
            <a:srgbClr val="FEFDDE"/>
          </a:solidFill>
          <a:latin typeface="+mn-lt"/>
        </a:defRPr>
      </a:lvl2pPr>
      <a:lvl3pPr marL="1143000" indent="-228600" algn="l" rtl="0" eaLnBrk="1" fontAlgn="base" hangingPunct="1">
        <a:lnSpc>
          <a:spcPct val="90000"/>
        </a:lnSpc>
        <a:spcBef>
          <a:spcPts val="1000"/>
        </a:spcBef>
        <a:spcAft>
          <a:spcPts val="700"/>
        </a:spcAft>
        <a:buClr>
          <a:srgbClr val="8B3D9A"/>
        </a:buClr>
        <a:buFont typeface="Arial" pitchFamily="34" charset="0"/>
        <a:buChar char="–"/>
        <a:defRPr sz="2000">
          <a:solidFill>
            <a:srgbClr val="FEFDDE"/>
          </a:solidFill>
          <a:latin typeface="+mn-lt"/>
        </a:defRPr>
      </a:lvl3pPr>
      <a:lvl4pPr marL="1600200" indent="-228600" algn="l" rtl="0" eaLnBrk="1" fontAlgn="base" hangingPunct="1">
        <a:lnSpc>
          <a:spcPct val="90000"/>
        </a:lnSpc>
        <a:spcBef>
          <a:spcPts val="1000"/>
        </a:spcBef>
        <a:spcAft>
          <a:spcPts val="700"/>
        </a:spcAft>
        <a:buClr>
          <a:srgbClr val="8B3D9A"/>
        </a:buClr>
        <a:buFont typeface="Arial" pitchFamily="34" charset="0"/>
        <a:buChar char="–"/>
        <a:defRPr>
          <a:solidFill>
            <a:srgbClr val="FEFDDE"/>
          </a:solidFill>
          <a:latin typeface="+mn-lt"/>
        </a:defRPr>
      </a:lvl4pPr>
      <a:lvl5pPr marL="2057400" indent="-228600" algn="l" rtl="0" eaLnBrk="1" fontAlgn="base" hangingPunct="1">
        <a:lnSpc>
          <a:spcPct val="90000"/>
        </a:lnSpc>
        <a:spcBef>
          <a:spcPts val="1000"/>
        </a:spcBef>
        <a:spcAft>
          <a:spcPts val="700"/>
        </a:spcAft>
        <a:buClr>
          <a:srgbClr val="8B3D9A"/>
        </a:buClr>
        <a:buFont typeface="Arial"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2713" y="1295400"/>
            <a:ext cx="8748712" cy="4781550"/>
          </a:xfrm>
          <a:prstGeom prst="rect">
            <a:avLst/>
          </a:prstGeom>
          <a:noFill/>
          <a:ln w="9525">
            <a:noFill/>
            <a:miter lim="800000"/>
            <a:headEnd/>
            <a:tailEnd/>
          </a:ln>
        </p:spPr>
        <p:txBody>
          <a:bodyPr vert="horz" wrap="square" lIns="103614" tIns="51808" rIns="103614" bIns="518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4213" y="6248400"/>
            <a:ext cx="1905000" cy="457200"/>
          </a:xfrm>
          <a:prstGeom prst="rect">
            <a:avLst/>
          </a:prstGeom>
          <a:noFill/>
          <a:ln w="9525">
            <a:noFill/>
            <a:miter lim="800000"/>
            <a:headEnd/>
            <a:tailEnd/>
          </a:ln>
          <a:effectLst/>
        </p:spPr>
        <p:txBody>
          <a:bodyPr vert="horz" wrap="square" lIns="103614" tIns="51808" rIns="103614" bIns="51808" numCol="1" anchor="t" anchorCtr="0" compatLnSpc="1">
            <a:prstTxWarp prst="textNoShape">
              <a:avLst/>
            </a:prstTxWarp>
          </a:bodyPr>
          <a:lstStyle>
            <a:lvl1pPr eaLnBrk="0" fontAlgn="auto" hangingPunct="0">
              <a:lnSpc>
                <a:spcPct val="100000"/>
              </a:lnSpc>
              <a:spcBef>
                <a:spcPts val="0"/>
              </a:spcBef>
              <a:spcAft>
                <a:spcPts val="0"/>
              </a:spcAft>
              <a:defRPr sz="1600">
                <a:latin typeface="Times New Roman" pitchFamily="18" charset="0"/>
                <a:cs typeface="+mn-cs"/>
              </a:defRPr>
            </a:lvl1pPr>
          </a:lstStyle>
          <a:p>
            <a:pPr>
              <a:defRPr/>
            </a:pPr>
            <a:fld id="{90385CFE-7959-4471-808D-FC57E031C2B6}" type="datetime1">
              <a:rPr lang="en-US"/>
              <a:pPr>
                <a:defRPr/>
              </a:pPr>
              <a:t>2/22/2013</a:t>
            </a:fld>
            <a:endParaRPr lang="en-US"/>
          </a:p>
        </p:txBody>
      </p:sp>
      <p:sp>
        <p:nvSpPr>
          <p:cNvPr id="1029" name="Rectangle 5"/>
          <p:cNvSpPr>
            <a:spLocks noGrp="1" noChangeArrowheads="1"/>
          </p:cNvSpPr>
          <p:nvPr>
            <p:ph type="ftr" sz="quarter" idx="3"/>
          </p:nvPr>
        </p:nvSpPr>
        <p:spPr bwMode="auto">
          <a:xfrm>
            <a:off x="3125788" y="6248400"/>
            <a:ext cx="2892425" cy="457200"/>
          </a:xfrm>
          <a:prstGeom prst="rect">
            <a:avLst/>
          </a:prstGeom>
          <a:noFill/>
          <a:ln w="9525">
            <a:noFill/>
            <a:miter lim="800000"/>
            <a:headEnd/>
            <a:tailEnd/>
          </a:ln>
          <a:effectLst/>
        </p:spPr>
        <p:txBody>
          <a:bodyPr vert="horz" wrap="square" lIns="103614" tIns="51808" rIns="103614" bIns="51808" numCol="1" anchor="t" anchorCtr="0" compatLnSpc="1">
            <a:prstTxWarp prst="textNoShape">
              <a:avLst/>
            </a:prstTxWarp>
          </a:bodyPr>
          <a:lstStyle>
            <a:lvl1pPr algn="ctr" eaLnBrk="0" fontAlgn="auto" hangingPunct="0">
              <a:lnSpc>
                <a:spcPct val="100000"/>
              </a:lnSpc>
              <a:spcBef>
                <a:spcPts val="0"/>
              </a:spcBef>
              <a:spcAft>
                <a:spcPts val="0"/>
              </a:spcAft>
              <a:defRPr sz="1600">
                <a:latin typeface="Times New Roman" pitchFamily="18" charset="0"/>
                <a:cs typeface="+mn-cs"/>
              </a:defRPr>
            </a:lvl1pPr>
          </a:lstStyle>
          <a:p>
            <a:pPr>
              <a:defRPr/>
            </a:pPr>
            <a:endParaRPr lang="en-US"/>
          </a:p>
        </p:txBody>
      </p:sp>
      <p:sp>
        <p:nvSpPr>
          <p:cNvPr id="564233" name="Rectangle 2"/>
          <p:cNvSpPr>
            <a:spLocks noChangeArrowheads="1"/>
          </p:cNvSpPr>
          <p:nvPr/>
        </p:nvSpPr>
        <p:spPr bwMode="auto">
          <a:xfrm>
            <a:off x="0" y="0"/>
            <a:ext cx="9144000" cy="1062038"/>
          </a:xfrm>
          <a:prstGeom prst="rect">
            <a:avLst/>
          </a:prstGeom>
          <a:solidFill>
            <a:srgbClr val="8DC47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800" dirty="0">
              <a:solidFill>
                <a:srgbClr val="FF0000"/>
              </a:solidFill>
              <a:latin typeface="Times New Roman" pitchFamily="18" charset="0"/>
              <a:cs typeface="+mn-cs"/>
            </a:endParaRPr>
          </a:p>
        </p:txBody>
      </p:sp>
      <p:sp>
        <p:nvSpPr>
          <p:cNvPr id="564234" name="Rectangle 3"/>
          <p:cNvSpPr>
            <a:spLocks noChangeArrowheads="1"/>
          </p:cNvSpPr>
          <p:nvPr/>
        </p:nvSpPr>
        <p:spPr bwMode="auto">
          <a:xfrm>
            <a:off x="0" y="1066800"/>
            <a:ext cx="9144000" cy="74613"/>
          </a:xfrm>
          <a:prstGeom prst="rect">
            <a:avLst/>
          </a:prstGeom>
          <a:solidFill>
            <a:srgbClr val="5FA16A"/>
          </a:solidFill>
          <a:ln w="9525">
            <a:solidFill>
              <a:srgbClr val="5FA16A"/>
            </a:solidFill>
            <a:miter lim="800000"/>
            <a:headEnd/>
            <a:tailEnd/>
          </a:ln>
        </p:spPr>
        <p:txBody>
          <a:bodyPr wrap="none" anchor="ctr"/>
          <a:lstStyle/>
          <a:p>
            <a:pPr eaLnBrk="0" fontAlgn="auto" hangingPunct="0">
              <a:spcBef>
                <a:spcPts val="0"/>
              </a:spcBef>
              <a:spcAft>
                <a:spcPts val="0"/>
              </a:spcAft>
              <a:defRPr/>
            </a:pPr>
            <a:endParaRPr lang="en-US" sz="800" dirty="0">
              <a:latin typeface="Times New Roman" pitchFamily="18" charset="0"/>
              <a:cs typeface="+mn-cs"/>
            </a:endParaRPr>
          </a:p>
        </p:txBody>
      </p:sp>
      <p:sp>
        <p:nvSpPr>
          <p:cNvPr id="3079" name="Rectangle 2"/>
          <p:cNvSpPr>
            <a:spLocks noGrp="1" noChangeArrowheads="1"/>
          </p:cNvSpPr>
          <p:nvPr>
            <p:ph type="title"/>
          </p:nvPr>
        </p:nvSpPr>
        <p:spPr bwMode="auto">
          <a:xfrm>
            <a:off x="98425" y="95250"/>
            <a:ext cx="7775575" cy="896938"/>
          </a:xfrm>
          <a:prstGeom prst="rect">
            <a:avLst/>
          </a:prstGeom>
          <a:noFill/>
          <a:ln w="9525">
            <a:noFill/>
            <a:miter lim="800000"/>
            <a:headEnd/>
            <a:tailEnd/>
          </a:ln>
        </p:spPr>
        <p:txBody>
          <a:bodyPr vert="horz" wrap="square" lIns="103614" tIns="51808" rIns="103614" bIns="5180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973" r:id="rId1"/>
    <p:sldLayoutId id="2147485974" r:id="rId2"/>
    <p:sldLayoutId id="2147485975" r:id="rId3"/>
    <p:sldLayoutId id="2147485976" r:id="rId4"/>
    <p:sldLayoutId id="2147485977" r:id="rId5"/>
    <p:sldLayoutId id="2147485978" r:id="rId6"/>
    <p:sldLayoutId id="2147485979" r:id="rId7"/>
    <p:sldLayoutId id="2147485980" r:id="rId8"/>
    <p:sldLayoutId id="2147485981" r:id="rId9"/>
    <p:sldLayoutId id="2147485982" r:id="rId10"/>
    <p:sldLayoutId id="2147485983" r:id="rId11"/>
    <p:sldLayoutId id="2147485984" r:id="rId12"/>
    <p:sldLayoutId id="2147485985" r:id="rId13"/>
  </p:sldLayoutIdLst>
  <p:txStyles>
    <p:titleStyle>
      <a:lvl1pPr algn="l" defTabSz="1036638" rtl="0" eaLnBrk="1" fontAlgn="base" hangingPunct="1">
        <a:spcBef>
          <a:spcPct val="0"/>
        </a:spcBef>
        <a:spcAft>
          <a:spcPct val="0"/>
        </a:spcAft>
        <a:defRPr sz="3200" b="1">
          <a:solidFill>
            <a:schemeClr val="tx2"/>
          </a:solidFill>
          <a:latin typeface="+mj-lt"/>
          <a:ea typeface="+mj-ea"/>
          <a:cs typeface="+mj-cs"/>
        </a:defRPr>
      </a:lvl1pPr>
      <a:lvl2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2pPr>
      <a:lvl3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3pPr>
      <a:lvl4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4pPr>
      <a:lvl5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5pPr>
      <a:lvl6pPr marL="4572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6pPr>
      <a:lvl7pPr marL="9144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7pPr>
      <a:lvl8pPr marL="13716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8pPr>
      <a:lvl9pPr marL="18288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9pPr>
    </p:titleStyle>
    <p:bodyStyle>
      <a:lvl1pPr marL="388938" indent="-388938" algn="l" defTabSz="1036638" rtl="0" eaLnBrk="1" fontAlgn="base" hangingPunct="1">
        <a:spcBef>
          <a:spcPct val="20000"/>
        </a:spcBef>
        <a:spcAft>
          <a:spcPct val="0"/>
        </a:spcAft>
        <a:buClr>
          <a:srgbClr val="405913"/>
        </a:buClr>
        <a:buFont typeface="Wingdings 2" pitchFamily="18" charset="2"/>
        <a:buChar char=""/>
        <a:defRPr sz="2400">
          <a:solidFill>
            <a:schemeClr val="tx1"/>
          </a:solidFill>
          <a:latin typeface="+mn-lt"/>
          <a:ea typeface="+mn-ea"/>
          <a:cs typeface="+mn-cs"/>
        </a:defRPr>
      </a:lvl1pPr>
      <a:lvl2pPr marL="841375" indent="-322263" algn="l" defTabSz="1036638" rtl="0" eaLnBrk="1" fontAlgn="base" hangingPunct="1">
        <a:spcBef>
          <a:spcPct val="20000"/>
        </a:spcBef>
        <a:spcAft>
          <a:spcPct val="0"/>
        </a:spcAft>
        <a:buClr>
          <a:srgbClr val="405913"/>
        </a:buClr>
        <a:buFont typeface="Wingdings 2" pitchFamily="18" charset="2"/>
        <a:buChar char=""/>
        <a:defRPr sz="2000">
          <a:solidFill>
            <a:schemeClr val="tx1"/>
          </a:solidFill>
          <a:latin typeface="+mn-lt"/>
          <a:ea typeface="+mn-ea"/>
          <a:cs typeface="+mn-cs"/>
        </a:defRPr>
      </a:lvl2pPr>
      <a:lvl3pPr marL="1295400" indent="-258763" algn="l" defTabSz="1036638" rtl="0" eaLnBrk="1" fontAlgn="base" hangingPunct="1">
        <a:spcBef>
          <a:spcPct val="20000"/>
        </a:spcBef>
        <a:spcAft>
          <a:spcPct val="0"/>
        </a:spcAft>
        <a:buClr>
          <a:srgbClr val="405913"/>
        </a:buClr>
        <a:buFont typeface="Wingdings 2" pitchFamily="18" charset="2"/>
        <a:buChar char=""/>
        <a:defRPr sz="2400">
          <a:solidFill>
            <a:schemeClr val="tx1"/>
          </a:solidFill>
          <a:latin typeface="+mn-lt"/>
          <a:ea typeface="+mn-ea"/>
          <a:cs typeface="+mn-cs"/>
        </a:defRPr>
      </a:lvl3pPr>
      <a:lvl4pPr marL="1814513" indent="-260350" algn="l" defTabSz="1036638" rtl="0" eaLnBrk="1" fontAlgn="base" hangingPunct="1">
        <a:spcBef>
          <a:spcPct val="20000"/>
        </a:spcBef>
        <a:spcAft>
          <a:spcPct val="0"/>
        </a:spcAft>
        <a:buChar char="–"/>
        <a:defRPr sz="1600">
          <a:solidFill>
            <a:schemeClr val="tx1"/>
          </a:solidFill>
          <a:latin typeface="+mn-lt"/>
          <a:ea typeface="+mn-ea"/>
          <a:cs typeface="+mn-cs"/>
        </a:defRPr>
      </a:lvl4pPr>
      <a:lvl5pPr marL="2332038" indent="-258763" algn="l" defTabSz="1036638" rtl="0" eaLnBrk="1" fontAlgn="base" hangingPunct="1">
        <a:spcBef>
          <a:spcPct val="20000"/>
        </a:spcBef>
        <a:spcAft>
          <a:spcPct val="0"/>
        </a:spcAft>
        <a:buChar char="»"/>
        <a:defRPr sz="1400">
          <a:solidFill>
            <a:schemeClr val="tx1"/>
          </a:solidFill>
          <a:latin typeface="+mn-lt"/>
          <a:ea typeface="+mn-ea"/>
          <a:cs typeface="+mn-cs"/>
        </a:defRPr>
      </a:lvl5pPr>
      <a:lvl6pPr marL="2789238" indent="-258763" algn="l" defTabSz="1036638" rtl="0" eaLnBrk="1" fontAlgn="base" hangingPunct="1">
        <a:spcBef>
          <a:spcPct val="20000"/>
        </a:spcBef>
        <a:spcAft>
          <a:spcPct val="0"/>
        </a:spcAft>
        <a:buChar char="»"/>
        <a:defRPr sz="1400">
          <a:solidFill>
            <a:schemeClr val="tx1"/>
          </a:solidFill>
          <a:latin typeface="+mn-lt"/>
          <a:ea typeface="+mn-ea"/>
          <a:cs typeface="+mn-cs"/>
        </a:defRPr>
      </a:lvl6pPr>
      <a:lvl7pPr marL="3246438" indent="-258763" algn="l" defTabSz="1036638" rtl="0" eaLnBrk="1" fontAlgn="base" hangingPunct="1">
        <a:spcBef>
          <a:spcPct val="20000"/>
        </a:spcBef>
        <a:spcAft>
          <a:spcPct val="0"/>
        </a:spcAft>
        <a:buChar char="»"/>
        <a:defRPr sz="1400">
          <a:solidFill>
            <a:schemeClr val="tx1"/>
          </a:solidFill>
          <a:latin typeface="+mn-lt"/>
          <a:ea typeface="+mn-ea"/>
          <a:cs typeface="+mn-cs"/>
        </a:defRPr>
      </a:lvl7pPr>
      <a:lvl8pPr marL="3703638" indent="-258763" algn="l" defTabSz="1036638" rtl="0" eaLnBrk="1" fontAlgn="base" hangingPunct="1">
        <a:spcBef>
          <a:spcPct val="20000"/>
        </a:spcBef>
        <a:spcAft>
          <a:spcPct val="0"/>
        </a:spcAft>
        <a:buChar char="»"/>
        <a:defRPr sz="1400">
          <a:solidFill>
            <a:schemeClr val="tx1"/>
          </a:solidFill>
          <a:latin typeface="+mn-lt"/>
          <a:ea typeface="+mn-ea"/>
          <a:cs typeface="+mn-cs"/>
        </a:defRPr>
      </a:lvl8pPr>
      <a:lvl9pPr marL="4160838" indent="-258763" algn="l" defTabSz="1036638" rtl="0" eaLnBrk="1" fontAlgn="base" hangingPunct="1">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E4FFB2-FC7F-4BD5-B02B-9FC40C2778F4}" type="datetimeFigureOut">
              <a:rPr lang="en-US"/>
              <a:pPr>
                <a:defRPr/>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5D05F6-F8BA-4394-B9B7-EDA43E0FAE1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987" r:id="rId1"/>
    <p:sldLayoutId id="2147485988" r:id="rId2"/>
    <p:sldLayoutId id="2147485989" r:id="rId3"/>
    <p:sldLayoutId id="2147485990" r:id="rId4"/>
    <p:sldLayoutId id="2147485991" r:id="rId5"/>
    <p:sldLayoutId id="2147485992" r:id="rId6"/>
    <p:sldLayoutId id="2147485993" r:id="rId7"/>
    <p:sldLayoutId id="2147485994" r:id="rId8"/>
    <p:sldLayoutId id="2147485995" r:id="rId9"/>
    <p:sldLayoutId id="2147485996" r:id="rId10"/>
    <p:sldLayoutId id="2147485997" r:id="rId11"/>
    <p:sldLayoutId id="2147485998" r:id="rId12"/>
    <p:sldLayoutId id="2147485999" r:id="rId13"/>
    <p:sldLayoutId id="2147486000" r:id="rId14"/>
    <p:sldLayoutId id="2147486001" r:id="rId1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29FE5494-DFFC-479D-ACC1-6E5762FEE8CD}"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972A84F5-E5C0-4448-9080-8A4B87A035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015" r:id="rId1"/>
    <p:sldLayoutId id="2147486016" r:id="rId2"/>
    <p:sldLayoutId id="2147486017" r:id="rId3"/>
    <p:sldLayoutId id="2147486018" r:id="rId4"/>
    <p:sldLayoutId id="2147486019" r:id="rId5"/>
    <p:sldLayoutId id="2147486020" r:id="rId6"/>
    <p:sldLayoutId id="2147486021" r:id="rId7"/>
    <p:sldLayoutId id="2147486022" r:id="rId8"/>
    <p:sldLayoutId id="2147486023" r:id="rId9"/>
    <p:sldLayoutId id="2147486024" r:id="rId10"/>
    <p:sldLayoutId id="2147486025"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6027" r:id="rId1"/>
    <p:sldLayoutId id="2147486028" r:id="rId2"/>
    <p:sldLayoutId id="2147486029" r:id="rId3"/>
    <p:sldLayoutId id="2147486030" r:id="rId4"/>
    <p:sldLayoutId id="2147486031" r:id="rId5"/>
    <p:sldLayoutId id="2147486032" r:id="rId6"/>
    <p:sldLayoutId id="2147486033" r:id="rId7"/>
    <p:sldLayoutId id="2147486034" r:id="rId8"/>
    <p:sldLayoutId id="2147486035" r:id="rId9"/>
    <p:sldLayoutId id="2147486036" r:id="rId10"/>
    <p:sldLayoutId id="2147486037"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2CD6DE-99FE-46EF-8E1E-04AACCDC14D9}" type="datetimeFigureOut">
              <a:rPr lang="en-US"/>
              <a:pPr>
                <a:defRPr/>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5007E9-EFF5-4510-8475-93AD3506F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39" r:id="rId1"/>
    <p:sldLayoutId id="2147486040" r:id="rId2"/>
    <p:sldLayoutId id="2147486041" r:id="rId3"/>
    <p:sldLayoutId id="2147486042" r:id="rId4"/>
    <p:sldLayoutId id="2147486043" r:id="rId5"/>
    <p:sldLayoutId id="2147486044" r:id="rId6"/>
    <p:sldLayoutId id="2147486045" r:id="rId7"/>
    <p:sldLayoutId id="2147486046" r:id="rId8"/>
    <p:sldLayoutId id="2147486047" r:id="rId9"/>
    <p:sldLayoutId id="2147486048" r:id="rId10"/>
    <p:sldLayoutId id="21474860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2588" y="666750"/>
            <a:ext cx="8464550" cy="1103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5763" y="1828800"/>
            <a:ext cx="8455025"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0"/>
          <p:cNvSpPr/>
          <p:nvPr/>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a:buFont typeface="Arial" charset="0"/>
              <a:buChar char="•"/>
              <a:defRPr/>
            </a:pPr>
            <a:endParaRPr lang="en-US" dirty="0">
              <a:latin typeface="Arial" charset="0"/>
              <a:ea typeface="ＭＳ Ｐゴシック"/>
              <a:cs typeface="ＭＳ Ｐゴシック"/>
            </a:endParaRPr>
          </a:p>
        </p:txBody>
      </p:sp>
      <p:pic>
        <p:nvPicPr>
          <p:cNvPr id="2053" name="Picture 7" descr="CCO_ONC_ForPPT.gif"/>
          <p:cNvPicPr>
            <a:picLocks noChangeAspect="1"/>
          </p:cNvPicPr>
          <p:nvPr/>
        </p:nvPicPr>
        <p:blipFill>
          <a:blip r:embed="rId10" cstate="print"/>
          <a:srcRect/>
          <a:stretch>
            <a:fillRect/>
          </a:stretch>
        </p:blipFill>
        <p:spPr bwMode="auto">
          <a:xfrm>
            <a:off x="7570788" y="92075"/>
            <a:ext cx="1308100" cy="461963"/>
          </a:xfrm>
          <a:prstGeom prst="rect">
            <a:avLst/>
          </a:prstGeom>
          <a:noFill/>
          <a:ln w="9525">
            <a:noFill/>
            <a:miter lim="800000"/>
            <a:headEnd/>
            <a:tailEnd/>
          </a:ln>
        </p:spPr>
      </p:pic>
      <p:sp>
        <p:nvSpPr>
          <p:cNvPr id="13" name="Rectangle 12"/>
          <p:cNvSpPr/>
          <p:nvPr/>
        </p:nvSpPr>
        <p:spPr>
          <a:xfrm>
            <a:off x="287338" y="307975"/>
            <a:ext cx="2125662" cy="276225"/>
          </a:xfrm>
          <a:prstGeom prst="rect">
            <a:avLst/>
          </a:prstGeom>
        </p:spPr>
        <p:txBody>
          <a:bodyPr wrap="none">
            <a:spAutoFit/>
          </a:bodyPr>
          <a:lstStyle/>
          <a:p>
            <a:pPr>
              <a:defRPr/>
            </a:pPr>
            <a:r>
              <a:rPr lang="en-US" sz="1200" dirty="0">
                <a:solidFill>
                  <a:schemeClr val="bg2"/>
                </a:solidFill>
                <a:ea typeface="ＭＳ Ｐゴシック"/>
                <a:cs typeface="ＭＳ Ｐゴシック"/>
              </a:rPr>
              <a:t>clinicaloptions.com/oncology</a:t>
            </a:r>
          </a:p>
        </p:txBody>
      </p:sp>
      <p:sp>
        <p:nvSpPr>
          <p:cNvPr id="14" name="Text Box 13"/>
          <p:cNvSpPr txBox="1">
            <a:spLocks noChangeArrowheads="1"/>
          </p:cNvSpPr>
          <p:nvPr/>
        </p:nvSpPr>
        <p:spPr bwMode="auto">
          <a:xfrm>
            <a:off x="284163" y="69850"/>
            <a:ext cx="7164387" cy="307975"/>
          </a:xfrm>
          <a:prstGeom prst="rect">
            <a:avLst/>
          </a:prstGeom>
          <a:noFill/>
          <a:ln w="9525" algn="ctr">
            <a:noFill/>
            <a:miter lim="800000"/>
            <a:headEnd/>
            <a:tailEnd/>
          </a:ln>
        </p:spPr>
        <p:txBody>
          <a:bodyPr>
            <a:spAutoFit/>
          </a:bodyPr>
          <a:lstStyle/>
          <a:p>
            <a:pPr>
              <a:buFont typeface="Arial" charset="0"/>
              <a:buNone/>
              <a:defRPr/>
            </a:pPr>
            <a:r>
              <a:rPr lang="en-US" sz="1400" dirty="0">
                <a:solidFill>
                  <a:schemeClr val="accent6">
                    <a:lumMod val="60000"/>
                    <a:lumOff val="40000"/>
                  </a:schemeClr>
                </a:solidFill>
                <a:ea typeface="ＭＳ Ｐゴシック"/>
                <a:cs typeface="ＭＳ Ｐゴシック"/>
              </a:rPr>
              <a:t>Evolving Options and Challenges in Mantle Cell Lymphoma</a:t>
            </a:r>
            <a:endParaRPr lang="en-US" sz="1400" dirty="0">
              <a:solidFill>
                <a:schemeClr val="accent6">
                  <a:lumMod val="60000"/>
                  <a:lumOff val="40000"/>
                </a:schemeClr>
              </a:solidFill>
              <a:latin typeface="Arial" charset="0"/>
              <a:ea typeface="ＭＳ Ｐゴシック"/>
              <a:cs typeface="ＭＳ Ｐゴシック"/>
            </a:endParaRPr>
          </a:p>
        </p:txBody>
      </p:sp>
    </p:spTree>
  </p:cSld>
  <p:clrMap bg1="dk1" tx1="lt1" bg2="dk2" tx2="lt2" accent1="accent1" accent2="accent2" accent3="accent3" accent4="accent4" accent5="accent5" accent6="accent6" hlink="hlink" folHlink="folHlink"/>
  <p:sldLayoutIdLst>
    <p:sldLayoutId id="2147486052" r:id="rId1"/>
    <p:sldLayoutId id="2147486053" r:id="rId2"/>
    <p:sldLayoutId id="2147486054" r:id="rId3"/>
    <p:sldLayoutId id="2147486055" r:id="rId4"/>
    <p:sldLayoutId id="2147486056" r:id="rId5"/>
    <p:sldLayoutId id="2147486057" r:id="rId6"/>
    <p:sldLayoutId id="2147486058" r:id="rId7"/>
    <p:sldLayoutId id="2147486059" r:id="rId8"/>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rgbClr val="8B3D9A"/>
        </a:buClr>
        <a:buFont typeface="Wingdings" pitchFamily="2" charset="2"/>
        <a:buChar char="§"/>
        <a:defRPr sz="2400">
          <a:solidFill>
            <a:srgbClr val="FEFDDE"/>
          </a:solidFill>
          <a:latin typeface="+mn-lt"/>
          <a:ea typeface="+mn-ea"/>
          <a:cs typeface="+mn-cs"/>
        </a:defRPr>
      </a:lvl1pPr>
      <a:lvl2pPr marL="742950" indent="-285750" algn="l" rtl="0" eaLnBrk="1" fontAlgn="base" hangingPunct="1">
        <a:lnSpc>
          <a:spcPct val="90000"/>
        </a:lnSpc>
        <a:spcBef>
          <a:spcPts val="1000"/>
        </a:spcBef>
        <a:spcAft>
          <a:spcPts val="700"/>
        </a:spcAft>
        <a:buClr>
          <a:srgbClr val="8B3D9A"/>
        </a:buClr>
        <a:buFont typeface="Arial" pitchFamily="34" charset="0"/>
        <a:buChar char="–"/>
        <a:defRPr sz="2200">
          <a:solidFill>
            <a:srgbClr val="FEFDDE"/>
          </a:solidFill>
          <a:latin typeface="+mn-lt"/>
        </a:defRPr>
      </a:lvl2pPr>
      <a:lvl3pPr marL="1143000" indent="-228600" algn="l" rtl="0" eaLnBrk="1" fontAlgn="base" hangingPunct="1">
        <a:lnSpc>
          <a:spcPct val="90000"/>
        </a:lnSpc>
        <a:spcBef>
          <a:spcPts val="1000"/>
        </a:spcBef>
        <a:spcAft>
          <a:spcPts val="700"/>
        </a:spcAft>
        <a:buClr>
          <a:srgbClr val="8B3D9A"/>
        </a:buClr>
        <a:buFont typeface="Arial" pitchFamily="34" charset="0"/>
        <a:buChar char="–"/>
        <a:defRPr sz="2000">
          <a:solidFill>
            <a:srgbClr val="FEFDDE"/>
          </a:solidFill>
          <a:latin typeface="+mn-lt"/>
        </a:defRPr>
      </a:lvl3pPr>
      <a:lvl4pPr marL="1600200" indent="-228600" algn="l" rtl="0" eaLnBrk="1" fontAlgn="base" hangingPunct="1">
        <a:lnSpc>
          <a:spcPct val="90000"/>
        </a:lnSpc>
        <a:spcBef>
          <a:spcPts val="1000"/>
        </a:spcBef>
        <a:spcAft>
          <a:spcPts val="700"/>
        </a:spcAft>
        <a:buClr>
          <a:srgbClr val="8B3D9A"/>
        </a:buClr>
        <a:buFont typeface="Arial" pitchFamily="34" charset="0"/>
        <a:buChar char="–"/>
        <a:defRPr>
          <a:solidFill>
            <a:srgbClr val="FEFDDE"/>
          </a:solidFill>
          <a:latin typeface="+mn-lt"/>
        </a:defRPr>
      </a:lvl4pPr>
      <a:lvl5pPr marL="2057400" indent="-228600" algn="l" rtl="0" eaLnBrk="1" fontAlgn="base" hangingPunct="1">
        <a:lnSpc>
          <a:spcPct val="90000"/>
        </a:lnSpc>
        <a:spcBef>
          <a:spcPts val="1000"/>
        </a:spcBef>
        <a:spcAft>
          <a:spcPts val="700"/>
        </a:spcAft>
        <a:buClr>
          <a:srgbClr val="8B3D9A"/>
        </a:buClr>
        <a:buFont typeface="Arial"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1DF5A-E735-40A2-B36F-DDD6036D8AE5}" type="datetimeFigureOut">
              <a:rPr lang="en-US" smtClean="0"/>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2B939-C496-455E-8B8A-51E8FA8490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061" r:id="rId1"/>
    <p:sldLayoutId id="2147486062" r:id="rId2"/>
    <p:sldLayoutId id="2147486063" r:id="rId3"/>
    <p:sldLayoutId id="2147486064" r:id="rId4"/>
    <p:sldLayoutId id="2147486065" r:id="rId5"/>
    <p:sldLayoutId id="2147486066" r:id="rId6"/>
    <p:sldLayoutId id="2147486067" r:id="rId7"/>
    <p:sldLayoutId id="2147486068" r:id="rId8"/>
    <p:sldLayoutId id="2147486069" r:id="rId9"/>
    <p:sldLayoutId id="2147486070" r:id="rId10"/>
    <p:sldLayoutId id="2147486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2713" y="1295400"/>
            <a:ext cx="8748712" cy="4781550"/>
          </a:xfrm>
          <a:prstGeom prst="rect">
            <a:avLst/>
          </a:prstGeom>
          <a:noFill/>
          <a:ln w="9525">
            <a:noFill/>
            <a:miter lim="800000"/>
            <a:headEnd/>
            <a:tailEnd/>
          </a:ln>
        </p:spPr>
        <p:txBody>
          <a:bodyPr vert="horz" wrap="square" lIns="103614" tIns="51808" rIns="103614" bIns="518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4213" y="6248400"/>
            <a:ext cx="1905000" cy="457200"/>
          </a:xfrm>
          <a:prstGeom prst="rect">
            <a:avLst/>
          </a:prstGeom>
          <a:noFill/>
          <a:ln w="9525">
            <a:noFill/>
            <a:miter lim="800000"/>
            <a:headEnd/>
            <a:tailEnd/>
          </a:ln>
          <a:effectLst/>
        </p:spPr>
        <p:txBody>
          <a:bodyPr vert="horz" wrap="square" lIns="103614" tIns="51808" rIns="103614" bIns="51808" numCol="1" anchor="t" anchorCtr="0" compatLnSpc="1">
            <a:prstTxWarp prst="textNoShape">
              <a:avLst/>
            </a:prstTxWarp>
          </a:bodyPr>
          <a:lstStyle>
            <a:lvl1pPr eaLnBrk="0" hangingPunct="0">
              <a:lnSpc>
                <a:spcPct val="100000"/>
              </a:lnSpc>
              <a:defRPr sz="1600">
                <a:latin typeface="Times New Roman" pitchFamily="18" charset="0"/>
              </a:defRPr>
            </a:lvl1pPr>
          </a:lstStyle>
          <a:p>
            <a:pPr>
              <a:defRPr/>
            </a:pPr>
            <a:fld id="{C86C0F90-B969-4BD3-A075-8072AAE8AD06}" type="datetime1">
              <a:rPr lang="en-US"/>
              <a:pPr>
                <a:defRPr/>
              </a:pPr>
              <a:t>2/22/2013</a:t>
            </a:fld>
            <a:endParaRPr lang="en-US"/>
          </a:p>
        </p:txBody>
      </p:sp>
      <p:sp>
        <p:nvSpPr>
          <p:cNvPr id="1029" name="Rectangle 5"/>
          <p:cNvSpPr>
            <a:spLocks noGrp="1" noChangeArrowheads="1"/>
          </p:cNvSpPr>
          <p:nvPr>
            <p:ph type="ftr" sz="quarter" idx="3"/>
          </p:nvPr>
        </p:nvSpPr>
        <p:spPr bwMode="auto">
          <a:xfrm>
            <a:off x="3125788" y="6248400"/>
            <a:ext cx="2892425" cy="457200"/>
          </a:xfrm>
          <a:prstGeom prst="rect">
            <a:avLst/>
          </a:prstGeom>
          <a:noFill/>
          <a:ln w="9525">
            <a:noFill/>
            <a:miter lim="800000"/>
            <a:headEnd/>
            <a:tailEnd/>
          </a:ln>
          <a:effectLst/>
        </p:spPr>
        <p:txBody>
          <a:bodyPr vert="horz" wrap="square" lIns="103614" tIns="51808" rIns="103614" bIns="51808" numCol="1" anchor="t" anchorCtr="0" compatLnSpc="1">
            <a:prstTxWarp prst="textNoShape">
              <a:avLst/>
            </a:prstTxWarp>
          </a:bodyPr>
          <a:lstStyle>
            <a:lvl1pPr algn="ctr" eaLnBrk="0" hangingPunct="0">
              <a:lnSpc>
                <a:spcPct val="100000"/>
              </a:lnSpc>
              <a:defRPr sz="1600">
                <a:latin typeface="Times New Roman" pitchFamily="18" charset="0"/>
              </a:defRPr>
            </a:lvl1pPr>
          </a:lstStyle>
          <a:p>
            <a:pPr>
              <a:defRPr/>
            </a:pPr>
            <a:endParaRPr lang="en-US"/>
          </a:p>
        </p:txBody>
      </p:sp>
      <p:sp>
        <p:nvSpPr>
          <p:cNvPr id="564233" name="Rectangle 2"/>
          <p:cNvSpPr>
            <a:spLocks noChangeArrowheads="1"/>
          </p:cNvSpPr>
          <p:nvPr/>
        </p:nvSpPr>
        <p:spPr bwMode="auto">
          <a:xfrm>
            <a:off x="0" y="0"/>
            <a:ext cx="9144000" cy="1062038"/>
          </a:xfrm>
          <a:prstGeom prst="rect">
            <a:avLst/>
          </a:prstGeom>
          <a:solidFill>
            <a:srgbClr val="8DC472"/>
          </a:solidFill>
          <a:ln w="9525">
            <a:solidFill>
              <a:schemeClr val="tx1"/>
            </a:solidFill>
            <a:miter lim="800000"/>
            <a:headEnd/>
            <a:tailEnd/>
          </a:ln>
        </p:spPr>
        <p:txBody>
          <a:bodyPr wrap="none" anchor="ctr"/>
          <a:lstStyle/>
          <a:p>
            <a:pPr eaLnBrk="0" hangingPunct="0">
              <a:lnSpc>
                <a:spcPct val="100000"/>
              </a:lnSpc>
              <a:defRPr/>
            </a:pPr>
            <a:endParaRPr lang="en-US" sz="800" dirty="0">
              <a:solidFill>
                <a:srgbClr val="FF0000"/>
              </a:solidFill>
              <a:latin typeface="Times New Roman" pitchFamily="18" charset="0"/>
              <a:ea typeface="ＭＳ Ｐゴシック" charset="-128"/>
            </a:endParaRPr>
          </a:p>
        </p:txBody>
      </p:sp>
      <p:sp>
        <p:nvSpPr>
          <p:cNvPr id="564234" name="Rectangle 3"/>
          <p:cNvSpPr>
            <a:spLocks noChangeArrowheads="1"/>
          </p:cNvSpPr>
          <p:nvPr/>
        </p:nvSpPr>
        <p:spPr bwMode="auto">
          <a:xfrm>
            <a:off x="0" y="1066800"/>
            <a:ext cx="9144000" cy="74613"/>
          </a:xfrm>
          <a:prstGeom prst="rect">
            <a:avLst/>
          </a:prstGeom>
          <a:solidFill>
            <a:srgbClr val="5FA16A"/>
          </a:solidFill>
          <a:ln w="9525">
            <a:solidFill>
              <a:srgbClr val="5FA16A"/>
            </a:solidFill>
            <a:miter lim="800000"/>
            <a:headEnd/>
            <a:tailEnd/>
          </a:ln>
        </p:spPr>
        <p:txBody>
          <a:bodyPr wrap="none" anchor="ctr"/>
          <a:lstStyle/>
          <a:p>
            <a:pPr eaLnBrk="0" hangingPunct="0">
              <a:lnSpc>
                <a:spcPct val="100000"/>
              </a:lnSpc>
              <a:defRPr/>
            </a:pPr>
            <a:endParaRPr lang="en-US" sz="800" dirty="0">
              <a:latin typeface="Times New Roman" pitchFamily="18" charset="0"/>
              <a:ea typeface="ＭＳ Ｐゴシック" charset="-128"/>
            </a:endParaRPr>
          </a:p>
        </p:txBody>
      </p:sp>
      <p:sp>
        <p:nvSpPr>
          <p:cNvPr id="1031" name="Rectangle 2"/>
          <p:cNvSpPr>
            <a:spLocks noGrp="1" noChangeArrowheads="1"/>
          </p:cNvSpPr>
          <p:nvPr>
            <p:ph type="title"/>
          </p:nvPr>
        </p:nvSpPr>
        <p:spPr bwMode="auto">
          <a:xfrm>
            <a:off x="98425" y="95250"/>
            <a:ext cx="7775575" cy="896938"/>
          </a:xfrm>
          <a:prstGeom prst="rect">
            <a:avLst/>
          </a:prstGeom>
          <a:noFill/>
          <a:ln w="9525">
            <a:noFill/>
            <a:miter lim="800000"/>
            <a:headEnd/>
            <a:tailEnd/>
          </a:ln>
        </p:spPr>
        <p:txBody>
          <a:bodyPr vert="horz" wrap="square" lIns="103614" tIns="51808" rIns="103614" bIns="5180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73" r:id="rId1"/>
    <p:sldLayoutId id="2147486074" r:id="rId2"/>
    <p:sldLayoutId id="2147486075" r:id="rId3"/>
    <p:sldLayoutId id="2147486076" r:id="rId4"/>
    <p:sldLayoutId id="2147486077" r:id="rId5"/>
    <p:sldLayoutId id="2147486078" r:id="rId6"/>
    <p:sldLayoutId id="2147486079" r:id="rId7"/>
    <p:sldLayoutId id="2147486080" r:id="rId8"/>
    <p:sldLayoutId id="2147486081" r:id="rId9"/>
    <p:sldLayoutId id="2147486082" r:id="rId10"/>
    <p:sldLayoutId id="2147486083" r:id="rId11"/>
    <p:sldLayoutId id="2147486084" r:id="rId12"/>
    <p:sldLayoutId id="2147486085" r:id="rId13"/>
  </p:sldLayoutIdLst>
  <p:txStyles>
    <p:titleStyle>
      <a:lvl1pPr algn="l" defTabSz="1036638" rtl="0" eaLnBrk="1" fontAlgn="base" hangingPunct="1">
        <a:spcBef>
          <a:spcPct val="0"/>
        </a:spcBef>
        <a:spcAft>
          <a:spcPct val="0"/>
        </a:spcAft>
        <a:defRPr sz="3200" b="1">
          <a:solidFill>
            <a:schemeClr val="tx2"/>
          </a:solidFill>
          <a:latin typeface="+mj-lt"/>
          <a:ea typeface="+mj-ea"/>
          <a:cs typeface="+mj-cs"/>
        </a:defRPr>
      </a:lvl1pPr>
      <a:lvl2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2pPr>
      <a:lvl3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3pPr>
      <a:lvl4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4pPr>
      <a:lvl5pPr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5pPr>
      <a:lvl6pPr marL="4572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6pPr>
      <a:lvl7pPr marL="9144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7pPr>
      <a:lvl8pPr marL="13716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8pPr>
      <a:lvl9pPr marL="1828800" algn="l" defTabSz="1036638" rtl="0" eaLnBrk="1" fontAlgn="base" hangingPunct="1">
        <a:spcBef>
          <a:spcPct val="0"/>
        </a:spcBef>
        <a:spcAft>
          <a:spcPct val="0"/>
        </a:spcAft>
        <a:defRPr sz="3200" b="1">
          <a:solidFill>
            <a:schemeClr val="tx2"/>
          </a:solidFill>
          <a:latin typeface="Arial" charset="0"/>
          <a:ea typeface="ＭＳ Ｐゴシック" charset="-128"/>
          <a:cs typeface="Arial" charset="0"/>
        </a:defRPr>
      </a:lvl9pPr>
    </p:titleStyle>
    <p:bodyStyle>
      <a:lvl1pPr marL="388938" indent="-388938" algn="l" defTabSz="1036638" rtl="0" eaLnBrk="1" fontAlgn="base" hangingPunct="1">
        <a:spcBef>
          <a:spcPct val="20000"/>
        </a:spcBef>
        <a:spcAft>
          <a:spcPct val="0"/>
        </a:spcAft>
        <a:buClr>
          <a:srgbClr val="405913"/>
        </a:buClr>
        <a:buFont typeface="Wingdings 2" pitchFamily="18" charset="2"/>
        <a:buChar char=""/>
        <a:defRPr sz="2400">
          <a:solidFill>
            <a:schemeClr val="tx1"/>
          </a:solidFill>
          <a:latin typeface="+mn-lt"/>
          <a:ea typeface="+mn-ea"/>
          <a:cs typeface="+mn-cs"/>
        </a:defRPr>
      </a:lvl1pPr>
      <a:lvl2pPr marL="841375" indent="-322263" algn="l" defTabSz="1036638" rtl="0" eaLnBrk="1" fontAlgn="base" hangingPunct="1">
        <a:spcBef>
          <a:spcPct val="20000"/>
        </a:spcBef>
        <a:spcAft>
          <a:spcPct val="0"/>
        </a:spcAft>
        <a:buClr>
          <a:srgbClr val="405913"/>
        </a:buClr>
        <a:buFont typeface="Wingdings 2" pitchFamily="18" charset="2"/>
        <a:buChar char=""/>
        <a:defRPr sz="2000">
          <a:solidFill>
            <a:schemeClr val="tx1"/>
          </a:solidFill>
          <a:latin typeface="+mn-lt"/>
          <a:ea typeface="+mn-ea"/>
          <a:cs typeface="+mn-cs"/>
        </a:defRPr>
      </a:lvl2pPr>
      <a:lvl3pPr marL="1295400" indent="-258763" algn="l" defTabSz="1036638" rtl="0" eaLnBrk="1" fontAlgn="base" hangingPunct="1">
        <a:spcBef>
          <a:spcPct val="20000"/>
        </a:spcBef>
        <a:spcAft>
          <a:spcPct val="0"/>
        </a:spcAft>
        <a:buClr>
          <a:srgbClr val="405913"/>
        </a:buClr>
        <a:buFont typeface="Wingdings 2" pitchFamily="18" charset="2"/>
        <a:buChar char=""/>
        <a:defRPr sz="2400">
          <a:solidFill>
            <a:schemeClr val="tx1"/>
          </a:solidFill>
          <a:latin typeface="+mn-lt"/>
          <a:ea typeface="+mn-ea"/>
          <a:cs typeface="+mn-cs"/>
        </a:defRPr>
      </a:lvl3pPr>
      <a:lvl4pPr marL="1814513" indent="-260350" algn="l" defTabSz="1036638" rtl="0" eaLnBrk="1" fontAlgn="base" hangingPunct="1">
        <a:spcBef>
          <a:spcPct val="20000"/>
        </a:spcBef>
        <a:spcAft>
          <a:spcPct val="0"/>
        </a:spcAft>
        <a:buChar char="–"/>
        <a:defRPr sz="1600">
          <a:solidFill>
            <a:schemeClr val="tx1"/>
          </a:solidFill>
          <a:latin typeface="+mn-lt"/>
          <a:ea typeface="+mn-ea"/>
          <a:cs typeface="+mn-cs"/>
        </a:defRPr>
      </a:lvl4pPr>
      <a:lvl5pPr marL="2332038" indent="-258763" algn="l" defTabSz="1036638" rtl="0" eaLnBrk="1" fontAlgn="base" hangingPunct="1">
        <a:spcBef>
          <a:spcPct val="20000"/>
        </a:spcBef>
        <a:spcAft>
          <a:spcPct val="0"/>
        </a:spcAft>
        <a:buChar char="»"/>
        <a:defRPr sz="1400">
          <a:solidFill>
            <a:schemeClr val="tx1"/>
          </a:solidFill>
          <a:latin typeface="+mn-lt"/>
          <a:ea typeface="+mn-ea"/>
          <a:cs typeface="+mn-cs"/>
        </a:defRPr>
      </a:lvl5pPr>
      <a:lvl6pPr marL="2789238" indent="-258763" algn="l" defTabSz="1036638" rtl="0" eaLnBrk="1" fontAlgn="base" hangingPunct="1">
        <a:spcBef>
          <a:spcPct val="20000"/>
        </a:spcBef>
        <a:spcAft>
          <a:spcPct val="0"/>
        </a:spcAft>
        <a:buChar char="»"/>
        <a:defRPr sz="1400">
          <a:solidFill>
            <a:schemeClr val="tx1"/>
          </a:solidFill>
          <a:latin typeface="+mn-lt"/>
          <a:ea typeface="+mn-ea"/>
          <a:cs typeface="+mn-cs"/>
        </a:defRPr>
      </a:lvl6pPr>
      <a:lvl7pPr marL="3246438" indent="-258763" algn="l" defTabSz="1036638" rtl="0" eaLnBrk="1" fontAlgn="base" hangingPunct="1">
        <a:spcBef>
          <a:spcPct val="20000"/>
        </a:spcBef>
        <a:spcAft>
          <a:spcPct val="0"/>
        </a:spcAft>
        <a:buChar char="»"/>
        <a:defRPr sz="1400">
          <a:solidFill>
            <a:schemeClr val="tx1"/>
          </a:solidFill>
          <a:latin typeface="+mn-lt"/>
          <a:ea typeface="+mn-ea"/>
          <a:cs typeface="+mn-cs"/>
        </a:defRPr>
      </a:lvl7pPr>
      <a:lvl8pPr marL="3703638" indent="-258763" algn="l" defTabSz="1036638" rtl="0" eaLnBrk="1" fontAlgn="base" hangingPunct="1">
        <a:spcBef>
          <a:spcPct val="20000"/>
        </a:spcBef>
        <a:spcAft>
          <a:spcPct val="0"/>
        </a:spcAft>
        <a:buChar char="»"/>
        <a:defRPr sz="1400">
          <a:solidFill>
            <a:schemeClr val="tx1"/>
          </a:solidFill>
          <a:latin typeface="+mn-lt"/>
          <a:ea typeface="+mn-ea"/>
          <a:cs typeface="+mn-cs"/>
        </a:defRPr>
      </a:lvl8pPr>
      <a:lvl9pPr marL="4160838" indent="-258763" algn="l" defTabSz="1036638" rtl="0" eaLnBrk="1" fontAlgn="base" hangingPunct="1">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099" r:id="rId1"/>
    <p:sldLayoutId id="2147486100" r:id="rId2"/>
    <p:sldLayoutId id="2147486101" r:id="rId3"/>
    <p:sldLayoutId id="2147486102" r:id="rId4"/>
    <p:sldLayoutId id="2147486103" r:id="rId5"/>
    <p:sldLayoutId id="2147486104" r:id="rId6"/>
    <p:sldLayoutId id="2147486105" r:id="rId7"/>
    <p:sldLayoutId id="2147486106" r:id="rId8"/>
    <p:sldLayoutId id="2147486107" r:id="rId9"/>
    <p:sldLayoutId id="2147486108" r:id="rId10"/>
    <p:sldLayoutId id="2147486109"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6111" r:id="rId1"/>
    <p:sldLayoutId id="2147486112" r:id="rId2"/>
    <p:sldLayoutId id="2147486113" r:id="rId3"/>
    <p:sldLayoutId id="2147486114" r:id="rId4"/>
    <p:sldLayoutId id="2147486115" r:id="rId5"/>
    <p:sldLayoutId id="2147486116" r:id="rId6"/>
    <p:sldLayoutId id="2147486117" r:id="rId7"/>
    <p:sldLayoutId id="2147486118" r:id="rId8"/>
    <p:sldLayoutId id="2147486119" r:id="rId9"/>
    <p:sldLayoutId id="2147486120" r:id="rId10"/>
    <p:sldLayoutId id="2147486121"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23" r:id="rId1"/>
    <p:sldLayoutId id="2147486124" r:id="rId2"/>
    <p:sldLayoutId id="2147486125" r:id="rId3"/>
    <p:sldLayoutId id="2147486126" r:id="rId4"/>
    <p:sldLayoutId id="2147486127" r:id="rId5"/>
    <p:sldLayoutId id="2147486128" r:id="rId6"/>
    <p:sldLayoutId id="2147486129" r:id="rId7"/>
    <p:sldLayoutId id="2147486130" r:id="rId8"/>
    <p:sldLayoutId id="2147486131" r:id="rId9"/>
    <p:sldLayoutId id="2147486132" r:id="rId10"/>
    <p:sldLayoutId id="2147486133"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6135" r:id="rId1"/>
    <p:sldLayoutId id="2147486136" r:id="rId2"/>
    <p:sldLayoutId id="2147486137" r:id="rId3"/>
    <p:sldLayoutId id="2147486138" r:id="rId4"/>
    <p:sldLayoutId id="2147486139" r:id="rId5"/>
    <p:sldLayoutId id="2147486140" r:id="rId6"/>
    <p:sldLayoutId id="2147486141" r:id="rId7"/>
    <p:sldLayoutId id="2147486142" r:id="rId8"/>
    <p:sldLayoutId id="2147486143" r:id="rId9"/>
    <p:sldLayoutId id="2147486144" r:id="rId10"/>
    <p:sldLayoutId id="2147486145"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1DF5A-E735-40A2-B36F-DDD6036D8AE5}" type="datetimeFigureOut">
              <a:rPr lang="en-US" smtClean="0"/>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2B939-C496-455E-8B8A-51E8FA8490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147" r:id="rId1"/>
    <p:sldLayoutId id="2147486148" r:id="rId2"/>
    <p:sldLayoutId id="2147486149" r:id="rId3"/>
    <p:sldLayoutId id="2147486150" r:id="rId4"/>
    <p:sldLayoutId id="2147486151" r:id="rId5"/>
    <p:sldLayoutId id="2147486152" r:id="rId6"/>
    <p:sldLayoutId id="2147486153" r:id="rId7"/>
    <p:sldLayoutId id="2147486154" r:id="rId8"/>
    <p:sldLayoutId id="2147486155" r:id="rId9"/>
    <p:sldLayoutId id="2147486156" r:id="rId10"/>
    <p:sldLayoutId id="21474861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6159" r:id="rId1"/>
    <p:sldLayoutId id="2147486160" r:id="rId2"/>
    <p:sldLayoutId id="2147486161" r:id="rId3"/>
    <p:sldLayoutId id="2147486162" r:id="rId4"/>
    <p:sldLayoutId id="2147486163" r:id="rId5"/>
    <p:sldLayoutId id="2147486164" r:id="rId6"/>
    <p:sldLayoutId id="2147486165" r:id="rId7"/>
    <p:sldLayoutId id="2147486166" r:id="rId8"/>
    <p:sldLayoutId id="2147486167" r:id="rId9"/>
    <p:sldLayoutId id="2147486168" r:id="rId10"/>
    <p:sldLayoutId id="2147486169"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6183" r:id="rId1"/>
    <p:sldLayoutId id="2147486184" r:id="rId2"/>
    <p:sldLayoutId id="2147486185" r:id="rId3"/>
    <p:sldLayoutId id="2147486186" r:id="rId4"/>
    <p:sldLayoutId id="2147486187" r:id="rId5"/>
    <p:sldLayoutId id="2147486188" r:id="rId6"/>
    <p:sldLayoutId id="2147486189" r:id="rId7"/>
    <p:sldLayoutId id="2147486190" r:id="rId8"/>
    <p:sldLayoutId id="2147486191" r:id="rId9"/>
    <p:sldLayoutId id="2147486192" r:id="rId10"/>
    <p:sldLayoutId id="2147486193"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6207" r:id="rId1"/>
    <p:sldLayoutId id="2147486208" r:id="rId2"/>
    <p:sldLayoutId id="2147486209" r:id="rId3"/>
    <p:sldLayoutId id="2147486210" r:id="rId4"/>
    <p:sldLayoutId id="2147486211" r:id="rId5"/>
    <p:sldLayoutId id="2147486212" r:id="rId6"/>
    <p:sldLayoutId id="2147486213" r:id="rId7"/>
    <p:sldLayoutId id="2147486214" r:id="rId8"/>
    <p:sldLayoutId id="2147486215" r:id="rId9"/>
    <p:sldLayoutId id="2147486216" r:id="rId10"/>
    <p:sldLayoutId id="2147486217"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41338" y="457200"/>
            <a:ext cx="8061325" cy="1130300"/>
          </a:xfrm>
          <a:prstGeom prst="rect">
            <a:avLst/>
          </a:prstGeom>
          <a:noFill/>
          <a:ln w="47624" cmpd="thinThick">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54138" y="2209800"/>
            <a:ext cx="6672262"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2293" name="Rectangle 5"/>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2294" name="Rectangle 6"/>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50000"/>
              </a:spcBef>
              <a:defRPr sz="600">
                <a:solidFill>
                  <a:schemeClr val="accent2"/>
                </a:solidFill>
              </a:defRPr>
            </a:lvl1pPr>
          </a:lstStyle>
          <a:p>
            <a:pPr>
              <a:defRPr/>
            </a:pPr>
            <a:r>
              <a:rPr lang="en-US"/>
              <a:t>SUM05_</a:t>
            </a:r>
            <a:fld id="{1390354F-76F6-47D3-AE8F-174250030A48}" type="slidenum">
              <a:rPr lang="en-US" sz="1400">
                <a:latin typeface="Times New Roman" pitchFamily="18" charset="0"/>
              </a:rPr>
              <a:pPr>
                <a:defRPr/>
              </a:pPr>
              <a:t>‹#›</a:t>
            </a:fld>
            <a:r>
              <a:rPr lang="en-US" sz="1400">
                <a:latin typeface="Times New Roman" pitchFamily="18" charset="0"/>
              </a:rPr>
              <a:t>.</a:t>
            </a:r>
            <a:r>
              <a:rPr lang="en-US"/>
              <a:t>ppt</a:t>
            </a:r>
          </a:p>
        </p:txBody>
      </p:sp>
      <p:grpSp>
        <p:nvGrpSpPr>
          <p:cNvPr id="2" name="Group 7"/>
          <p:cNvGrpSpPr>
            <a:grpSpLocks/>
          </p:cNvGrpSpPr>
          <p:nvPr/>
        </p:nvGrpSpPr>
        <p:grpSpPr bwMode="auto">
          <a:xfrm>
            <a:off x="190500" y="6167438"/>
            <a:ext cx="1465263" cy="438150"/>
            <a:chOff x="357" y="3905"/>
            <a:chExt cx="923" cy="276"/>
          </a:xfrm>
        </p:grpSpPr>
        <p:sp>
          <p:nvSpPr>
            <p:cNvPr id="12296" name="Freeform 8"/>
            <p:cNvSpPr>
              <a:spLocks/>
            </p:cNvSpPr>
            <p:nvPr/>
          </p:nvSpPr>
          <p:spPr bwMode="auto">
            <a:xfrm>
              <a:off x="658" y="3999"/>
              <a:ext cx="94" cy="91"/>
            </a:xfrm>
            <a:custGeom>
              <a:avLst/>
              <a:gdLst/>
              <a:ahLst/>
              <a:cxnLst>
                <a:cxn ang="0">
                  <a:pos x="180" y="51"/>
                </a:cxn>
                <a:cxn ang="0">
                  <a:pos x="174" y="51"/>
                </a:cxn>
                <a:cxn ang="0">
                  <a:pos x="169" y="43"/>
                </a:cxn>
                <a:cxn ang="0">
                  <a:pos x="162" y="33"/>
                </a:cxn>
                <a:cxn ang="0">
                  <a:pos x="153" y="25"/>
                </a:cxn>
                <a:cxn ang="0">
                  <a:pos x="140" y="17"/>
                </a:cxn>
                <a:cxn ang="0">
                  <a:pos x="126" y="11"/>
                </a:cxn>
                <a:cxn ang="0">
                  <a:pos x="107" y="9"/>
                </a:cxn>
                <a:cxn ang="0">
                  <a:pos x="86" y="13"/>
                </a:cxn>
                <a:cxn ang="0">
                  <a:pos x="68" y="21"/>
                </a:cxn>
                <a:cxn ang="0">
                  <a:pos x="54" y="35"/>
                </a:cxn>
                <a:cxn ang="0">
                  <a:pos x="43" y="52"/>
                </a:cxn>
                <a:cxn ang="0">
                  <a:pos x="36" y="73"/>
                </a:cxn>
                <a:cxn ang="0">
                  <a:pos x="35" y="96"/>
                </a:cxn>
                <a:cxn ang="0">
                  <a:pos x="36" y="120"/>
                </a:cxn>
                <a:cxn ang="0">
                  <a:pos x="44" y="140"/>
                </a:cxn>
                <a:cxn ang="0">
                  <a:pos x="57" y="155"/>
                </a:cxn>
                <a:cxn ang="0">
                  <a:pos x="70" y="166"/>
                </a:cxn>
                <a:cxn ang="0">
                  <a:pos x="86" y="172"/>
                </a:cxn>
                <a:cxn ang="0">
                  <a:pos x="102" y="175"/>
                </a:cxn>
                <a:cxn ang="0">
                  <a:pos x="126" y="172"/>
                </a:cxn>
                <a:cxn ang="0">
                  <a:pos x="145" y="164"/>
                </a:cxn>
                <a:cxn ang="0">
                  <a:pos x="159" y="155"/>
                </a:cxn>
                <a:cxn ang="0">
                  <a:pos x="170" y="143"/>
                </a:cxn>
                <a:cxn ang="0">
                  <a:pos x="178" y="135"/>
                </a:cxn>
                <a:cxn ang="0">
                  <a:pos x="186" y="135"/>
                </a:cxn>
                <a:cxn ang="0">
                  <a:pos x="182" y="147"/>
                </a:cxn>
                <a:cxn ang="0">
                  <a:pos x="177" y="156"/>
                </a:cxn>
                <a:cxn ang="0">
                  <a:pos x="170" y="166"/>
                </a:cxn>
                <a:cxn ang="0">
                  <a:pos x="162" y="179"/>
                </a:cxn>
                <a:cxn ang="0">
                  <a:pos x="156" y="179"/>
                </a:cxn>
                <a:cxn ang="0">
                  <a:pos x="150" y="179"/>
                </a:cxn>
                <a:cxn ang="0">
                  <a:pos x="143" y="179"/>
                </a:cxn>
                <a:cxn ang="0">
                  <a:pos x="137" y="179"/>
                </a:cxn>
                <a:cxn ang="0">
                  <a:pos x="123" y="180"/>
                </a:cxn>
                <a:cxn ang="0">
                  <a:pos x="111" y="182"/>
                </a:cxn>
                <a:cxn ang="0">
                  <a:pos x="105" y="182"/>
                </a:cxn>
                <a:cxn ang="0">
                  <a:pos x="100" y="182"/>
                </a:cxn>
                <a:cxn ang="0">
                  <a:pos x="71" y="179"/>
                </a:cxn>
                <a:cxn ang="0">
                  <a:pos x="46" y="171"/>
                </a:cxn>
                <a:cxn ang="0">
                  <a:pos x="27" y="156"/>
                </a:cxn>
                <a:cxn ang="0">
                  <a:pos x="12" y="139"/>
                </a:cxn>
                <a:cxn ang="0">
                  <a:pos x="3" y="118"/>
                </a:cxn>
                <a:cxn ang="0">
                  <a:pos x="0" y="94"/>
                </a:cxn>
                <a:cxn ang="0">
                  <a:pos x="3" y="70"/>
                </a:cxn>
                <a:cxn ang="0">
                  <a:pos x="12" y="49"/>
                </a:cxn>
                <a:cxn ang="0">
                  <a:pos x="25" y="33"/>
                </a:cxn>
                <a:cxn ang="0">
                  <a:pos x="43" y="19"/>
                </a:cxn>
                <a:cxn ang="0">
                  <a:pos x="62" y="9"/>
                </a:cxn>
                <a:cxn ang="0">
                  <a:pos x="83" y="3"/>
                </a:cxn>
                <a:cxn ang="0">
                  <a:pos x="103" y="0"/>
                </a:cxn>
                <a:cxn ang="0">
                  <a:pos x="126" y="3"/>
                </a:cxn>
                <a:cxn ang="0">
                  <a:pos x="142" y="8"/>
                </a:cxn>
                <a:cxn ang="0">
                  <a:pos x="154" y="13"/>
                </a:cxn>
                <a:cxn ang="0">
                  <a:pos x="162" y="14"/>
                </a:cxn>
                <a:cxn ang="0">
                  <a:pos x="166" y="14"/>
                </a:cxn>
                <a:cxn ang="0">
                  <a:pos x="169" y="13"/>
                </a:cxn>
                <a:cxn ang="0">
                  <a:pos x="170" y="13"/>
                </a:cxn>
                <a:cxn ang="0">
                  <a:pos x="172" y="11"/>
                </a:cxn>
                <a:cxn ang="0">
                  <a:pos x="178" y="11"/>
                </a:cxn>
                <a:cxn ang="0">
                  <a:pos x="180" y="51"/>
                </a:cxn>
              </a:cxnLst>
              <a:rect l="0" t="0" r="r" b="b"/>
              <a:pathLst>
                <a:path w="186" h="182">
                  <a:moveTo>
                    <a:pt x="180" y="51"/>
                  </a:moveTo>
                  <a:lnTo>
                    <a:pt x="174" y="51"/>
                  </a:lnTo>
                  <a:lnTo>
                    <a:pt x="169" y="43"/>
                  </a:lnTo>
                  <a:lnTo>
                    <a:pt x="162" y="33"/>
                  </a:lnTo>
                  <a:lnTo>
                    <a:pt x="153" y="25"/>
                  </a:lnTo>
                  <a:lnTo>
                    <a:pt x="140" y="17"/>
                  </a:lnTo>
                  <a:lnTo>
                    <a:pt x="126" y="11"/>
                  </a:lnTo>
                  <a:lnTo>
                    <a:pt x="107" y="9"/>
                  </a:lnTo>
                  <a:lnTo>
                    <a:pt x="86" y="13"/>
                  </a:lnTo>
                  <a:lnTo>
                    <a:pt x="68" y="21"/>
                  </a:lnTo>
                  <a:lnTo>
                    <a:pt x="54" y="35"/>
                  </a:lnTo>
                  <a:lnTo>
                    <a:pt x="43" y="52"/>
                  </a:lnTo>
                  <a:lnTo>
                    <a:pt x="36" y="73"/>
                  </a:lnTo>
                  <a:lnTo>
                    <a:pt x="35" y="96"/>
                  </a:lnTo>
                  <a:lnTo>
                    <a:pt x="36" y="120"/>
                  </a:lnTo>
                  <a:lnTo>
                    <a:pt x="44" y="140"/>
                  </a:lnTo>
                  <a:lnTo>
                    <a:pt x="57" y="155"/>
                  </a:lnTo>
                  <a:lnTo>
                    <a:pt x="70" y="166"/>
                  </a:lnTo>
                  <a:lnTo>
                    <a:pt x="86" y="172"/>
                  </a:lnTo>
                  <a:lnTo>
                    <a:pt x="102" y="175"/>
                  </a:lnTo>
                  <a:lnTo>
                    <a:pt x="126" y="172"/>
                  </a:lnTo>
                  <a:lnTo>
                    <a:pt x="145" y="164"/>
                  </a:lnTo>
                  <a:lnTo>
                    <a:pt x="159" y="155"/>
                  </a:lnTo>
                  <a:lnTo>
                    <a:pt x="170" y="143"/>
                  </a:lnTo>
                  <a:lnTo>
                    <a:pt x="178" y="135"/>
                  </a:lnTo>
                  <a:lnTo>
                    <a:pt x="186" y="135"/>
                  </a:lnTo>
                  <a:lnTo>
                    <a:pt x="182" y="147"/>
                  </a:lnTo>
                  <a:lnTo>
                    <a:pt x="177" y="156"/>
                  </a:lnTo>
                  <a:lnTo>
                    <a:pt x="170" y="166"/>
                  </a:lnTo>
                  <a:lnTo>
                    <a:pt x="162" y="179"/>
                  </a:lnTo>
                  <a:lnTo>
                    <a:pt x="156" y="179"/>
                  </a:lnTo>
                  <a:lnTo>
                    <a:pt x="150" y="179"/>
                  </a:lnTo>
                  <a:lnTo>
                    <a:pt x="143" y="179"/>
                  </a:lnTo>
                  <a:lnTo>
                    <a:pt x="137" y="179"/>
                  </a:lnTo>
                  <a:lnTo>
                    <a:pt x="123" y="180"/>
                  </a:lnTo>
                  <a:lnTo>
                    <a:pt x="111" y="182"/>
                  </a:lnTo>
                  <a:lnTo>
                    <a:pt x="105" y="182"/>
                  </a:lnTo>
                  <a:lnTo>
                    <a:pt x="100" y="182"/>
                  </a:lnTo>
                  <a:lnTo>
                    <a:pt x="71" y="179"/>
                  </a:lnTo>
                  <a:lnTo>
                    <a:pt x="46" y="171"/>
                  </a:lnTo>
                  <a:lnTo>
                    <a:pt x="27" y="156"/>
                  </a:lnTo>
                  <a:lnTo>
                    <a:pt x="12" y="139"/>
                  </a:lnTo>
                  <a:lnTo>
                    <a:pt x="3" y="118"/>
                  </a:lnTo>
                  <a:lnTo>
                    <a:pt x="0" y="94"/>
                  </a:lnTo>
                  <a:lnTo>
                    <a:pt x="3" y="70"/>
                  </a:lnTo>
                  <a:lnTo>
                    <a:pt x="12" y="49"/>
                  </a:lnTo>
                  <a:lnTo>
                    <a:pt x="25" y="33"/>
                  </a:lnTo>
                  <a:lnTo>
                    <a:pt x="43" y="19"/>
                  </a:lnTo>
                  <a:lnTo>
                    <a:pt x="62" y="9"/>
                  </a:lnTo>
                  <a:lnTo>
                    <a:pt x="83" y="3"/>
                  </a:lnTo>
                  <a:lnTo>
                    <a:pt x="103" y="0"/>
                  </a:lnTo>
                  <a:lnTo>
                    <a:pt x="126" y="3"/>
                  </a:lnTo>
                  <a:lnTo>
                    <a:pt x="142" y="8"/>
                  </a:lnTo>
                  <a:lnTo>
                    <a:pt x="154" y="13"/>
                  </a:lnTo>
                  <a:lnTo>
                    <a:pt x="162" y="14"/>
                  </a:lnTo>
                  <a:lnTo>
                    <a:pt x="166" y="14"/>
                  </a:lnTo>
                  <a:lnTo>
                    <a:pt x="169" y="13"/>
                  </a:lnTo>
                  <a:lnTo>
                    <a:pt x="170" y="13"/>
                  </a:lnTo>
                  <a:lnTo>
                    <a:pt x="172" y="11"/>
                  </a:lnTo>
                  <a:lnTo>
                    <a:pt x="178" y="11"/>
                  </a:lnTo>
                  <a:lnTo>
                    <a:pt x="180" y="5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7" name="Freeform 9"/>
            <p:cNvSpPr>
              <a:spLocks/>
            </p:cNvSpPr>
            <p:nvPr/>
          </p:nvSpPr>
          <p:spPr bwMode="auto">
            <a:xfrm>
              <a:off x="766" y="4003"/>
              <a:ext cx="48" cy="85"/>
            </a:xfrm>
            <a:custGeom>
              <a:avLst/>
              <a:gdLst/>
              <a:ahLst/>
              <a:cxnLst>
                <a:cxn ang="0">
                  <a:pos x="94" y="8"/>
                </a:cxn>
                <a:cxn ang="0">
                  <a:pos x="80" y="10"/>
                </a:cxn>
                <a:cxn ang="0">
                  <a:pos x="70" y="11"/>
                </a:cxn>
                <a:cxn ang="0">
                  <a:pos x="66" y="16"/>
                </a:cxn>
                <a:cxn ang="0">
                  <a:pos x="64" y="26"/>
                </a:cxn>
                <a:cxn ang="0">
                  <a:pos x="64" y="37"/>
                </a:cxn>
                <a:cxn ang="0">
                  <a:pos x="64" y="134"/>
                </a:cxn>
                <a:cxn ang="0">
                  <a:pos x="66" y="150"/>
                </a:cxn>
                <a:cxn ang="0">
                  <a:pos x="70" y="158"/>
                </a:cxn>
                <a:cxn ang="0">
                  <a:pos x="80" y="163"/>
                </a:cxn>
                <a:cxn ang="0">
                  <a:pos x="96" y="165"/>
                </a:cxn>
                <a:cxn ang="0">
                  <a:pos x="96" y="171"/>
                </a:cxn>
                <a:cxn ang="0">
                  <a:pos x="2" y="171"/>
                </a:cxn>
                <a:cxn ang="0">
                  <a:pos x="2" y="165"/>
                </a:cxn>
                <a:cxn ang="0">
                  <a:pos x="18" y="163"/>
                </a:cxn>
                <a:cxn ang="0">
                  <a:pos x="27" y="158"/>
                </a:cxn>
                <a:cxn ang="0">
                  <a:pos x="32" y="150"/>
                </a:cxn>
                <a:cxn ang="0">
                  <a:pos x="34" y="134"/>
                </a:cxn>
                <a:cxn ang="0">
                  <a:pos x="34" y="37"/>
                </a:cxn>
                <a:cxn ang="0">
                  <a:pos x="32" y="23"/>
                </a:cxn>
                <a:cxn ang="0">
                  <a:pos x="27" y="15"/>
                </a:cxn>
                <a:cxn ang="0">
                  <a:pos x="16" y="10"/>
                </a:cxn>
                <a:cxn ang="0">
                  <a:pos x="0" y="8"/>
                </a:cxn>
                <a:cxn ang="0">
                  <a:pos x="0" y="0"/>
                </a:cxn>
                <a:cxn ang="0">
                  <a:pos x="94" y="0"/>
                </a:cxn>
                <a:cxn ang="0">
                  <a:pos x="94" y="8"/>
                </a:cxn>
              </a:cxnLst>
              <a:rect l="0" t="0" r="r" b="b"/>
              <a:pathLst>
                <a:path w="96" h="171">
                  <a:moveTo>
                    <a:pt x="94" y="8"/>
                  </a:moveTo>
                  <a:lnTo>
                    <a:pt x="80" y="10"/>
                  </a:lnTo>
                  <a:lnTo>
                    <a:pt x="70" y="11"/>
                  </a:lnTo>
                  <a:lnTo>
                    <a:pt x="66" y="16"/>
                  </a:lnTo>
                  <a:lnTo>
                    <a:pt x="64" y="26"/>
                  </a:lnTo>
                  <a:lnTo>
                    <a:pt x="64" y="37"/>
                  </a:lnTo>
                  <a:lnTo>
                    <a:pt x="64" y="134"/>
                  </a:lnTo>
                  <a:lnTo>
                    <a:pt x="66" y="150"/>
                  </a:lnTo>
                  <a:lnTo>
                    <a:pt x="70" y="158"/>
                  </a:lnTo>
                  <a:lnTo>
                    <a:pt x="80" y="163"/>
                  </a:lnTo>
                  <a:lnTo>
                    <a:pt x="96" y="165"/>
                  </a:lnTo>
                  <a:lnTo>
                    <a:pt x="96" y="171"/>
                  </a:lnTo>
                  <a:lnTo>
                    <a:pt x="2" y="171"/>
                  </a:lnTo>
                  <a:lnTo>
                    <a:pt x="2" y="165"/>
                  </a:lnTo>
                  <a:lnTo>
                    <a:pt x="18" y="163"/>
                  </a:lnTo>
                  <a:lnTo>
                    <a:pt x="27" y="158"/>
                  </a:lnTo>
                  <a:lnTo>
                    <a:pt x="32" y="150"/>
                  </a:lnTo>
                  <a:lnTo>
                    <a:pt x="34" y="134"/>
                  </a:lnTo>
                  <a:lnTo>
                    <a:pt x="34" y="37"/>
                  </a:lnTo>
                  <a:lnTo>
                    <a:pt x="32" y="23"/>
                  </a:lnTo>
                  <a:lnTo>
                    <a:pt x="27" y="15"/>
                  </a:lnTo>
                  <a:lnTo>
                    <a:pt x="16" y="10"/>
                  </a:lnTo>
                  <a:lnTo>
                    <a:pt x="0" y="8"/>
                  </a:lnTo>
                  <a:lnTo>
                    <a:pt x="0" y="0"/>
                  </a:lnTo>
                  <a:lnTo>
                    <a:pt x="94" y="0"/>
                  </a:lnTo>
                  <a:lnTo>
                    <a:pt x="94" y="8"/>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8" name="Freeform 10"/>
            <p:cNvSpPr>
              <a:spLocks noEditPoints="1"/>
            </p:cNvSpPr>
            <p:nvPr/>
          </p:nvSpPr>
          <p:spPr bwMode="auto">
            <a:xfrm>
              <a:off x="827" y="4002"/>
              <a:ext cx="88" cy="86"/>
            </a:xfrm>
            <a:custGeom>
              <a:avLst/>
              <a:gdLst/>
              <a:ahLst/>
              <a:cxnLst>
                <a:cxn ang="0">
                  <a:pos x="31" y="3"/>
                </a:cxn>
                <a:cxn ang="0">
                  <a:pos x="84" y="0"/>
                </a:cxn>
                <a:cxn ang="0">
                  <a:pos x="105" y="1"/>
                </a:cxn>
                <a:cxn ang="0">
                  <a:pos x="135" y="8"/>
                </a:cxn>
                <a:cxn ang="0">
                  <a:pos x="158" y="24"/>
                </a:cxn>
                <a:cxn ang="0">
                  <a:pos x="159" y="52"/>
                </a:cxn>
                <a:cxn ang="0">
                  <a:pos x="138" y="68"/>
                </a:cxn>
                <a:cxn ang="0">
                  <a:pos x="118" y="75"/>
                </a:cxn>
                <a:cxn ang="0">
                  <a:pos x="150" y="86"/>
                </a:cxn>
                <a:cxn ang="0">
                  <a:pos x="172" y="107"/>
                </a:cxn>
                <a:cxn ang="0">
                  <a:pos x="172" y="140"/>
                </a:cxn>
                <a:cxn ang="0">
                  <a:pos x="150" y="162"/>
                </a:cxn>
                <a:cxn ang="0">
                  <a:pos x="121" y="172"/>
                </a:cxn>
                <a:cxn ang="0">
                  <a:pos x="0" y="172"/>
                </a:cxn>
                <a:cxn ang="0">
                  <a:pos x="19" y="162"/>
                </a:cxn>
                <a:cxn ang="0">
                  <a:pos x="35" y="148"/>
                </a:cxn>
                <a:cxn ang="0">
                  <a:pos x="36" y="33"/>
                </a:cxn>
                <a:cxn ang="0">
                  <a:pos x="31" y="16"/>
                </a:cxn>
                <a:cxn ang="0">
                  <a:pos x="8" y="12"/>
                </a:cxn>
                <a:cxn ang="0">
                  <a:pos x="67" y="73"/>
                </a:cxn>
                <a:cxn ang="0">
                  <a:pos x="103" y="70"/>
                </a:cxn>
                <a:cxn ang="0">
                  <a:pos x="127" y="54"/>
                </a:cxn>
                <a:cxn ang="0">
                  <a:pos x="127" y="25"/>
                </a:cxn>
                <a:cxn ang="0">
                  <a:pos x="110" y="11"/>
                </a:cxn>
                <a:cxn ang="0">
                  <a:pos x="86" y="8"/>
                </a:cxn>
                <a:cxn ang="0">
                  <a:pos x="67" y="8"/>
                </a:cxn>
                <a:cxn ang="0">
                  <a:pos x="67" y="142"/>
                </a:cxn>
                <a:cxn ang="0">
                  <a:pos x="68" y="150"/>
                </a:cxn>
                <a:cxn ang="0">
                  <a:pos x="70" y="156"/>
                </a:cxn>
                <a:cxn ang="0">
                  <a:pos x="75" y="161"/>
                </a:cxn>
                <a:cxn ang="0">
                  <a:pos x="86" y="164"/>
                </a:cxn>
                <a:cxn ang="0">
                  <a:pos x="108" y="162"/>
                </a:cxn>
                <a:cxn ang="0">
                  <a:pos x="132" y="151"/>
                </a:cxn>
                <a:cxn ang="0">
                  <a:pos x="143" y="124"/>
                </a:cxn>
                <a:cxn ang="0">
                  <a:pos x="132" y="95"/>
                </a:cxn>
                <a:cxn ang="0">
                  <a:pos x="105" y="83"/>
                </a:cxn>
                <a:cxn ang="0">
                  <a:pos x="67" y="81"/>
                </a:cxn>
              </a:cxnLst>
              <a:rect l="0" t="0" r="r" b="b"/>
              <a:pathLst>
                <a:path w="175" h="172">
                  <a:moveTo>
                    <a:pt x="8" y="4"/>
                  </a:moveTo>
                  <a:lnTo>
                    <a:pt x="31" y="3"/>
                  </a:lnTo>
                  <a:lnTo>
                    <a:pt x="59" y="1"/>
                  </a:lnTo>
                  <a:lnTo>
                    <a:pt x="84" y="0"/>
                  </a:lnTo>
                  <a:lnTo>
                    <a:pt x="94" y="0"/>
                  </a:lnTo>
                  <a:lnTo>
                    <a:pt x="105" y="1"/>
                  </a:lnTo>
                  <a:lnTo>
                    <a:pt x="121" y="3"/>
                  </a:lnTo>
                  <a:lnTo>
                    <a:pt x="135" y="8"/>
                  </a:lnTo>
                  <a:lnTo>
                    <a:pt x="150" y="14"/>
                  </a:lnTo>
                  <a:lnTo>
                    <a:pt x="158" y="24"/>
                  </a:lnTo>
                  <a:lnTo>
                    <a:pt x="162" y="38"/>
                  </a:lnTo>
                  <a:lnTo>
                    <a:pt x="159" y="52"/>
                  </a:lnTo>
                  <a:lnTo>
                    <a:pt x="150" y="62"/>
                  </a:lnTo>
                  <a:lnTo>
                    <a:pt x="138" y="68"/>
                  </a:lnTo>
                  <a:lnTo>
                    <a:pt x="127" y="73"/>
                  </a:lnTo>
                  <a:lnTo>
                    <a:pt x="118" y="75"/>
                  </a:lnTo>
                  <a:lnTo>
                    <a:pt x="135" y="79"/>
                  </a:lnTo>
                  <a:lnTo>
                    <a:pt x="150" y="86"/>
                  </a:lnTo>
                  <a:lnTo>
                    <a:pt x="164" y="95"/>
                  </a:lnTo>
                  <a:lnTo>
                    <a:pt x="172" y="107"/>
                  </a:lnTo>
                  <a:lnTo>
                    <a:pt x="175" y="123"/>
                  </a:lnTo>
                  <a:lnTo>
                    <a:pt x="172" y="140"/>
                  </a:lnTo>
                  <a:lnTo>
                    <a:pt x="162" y="153"/>
                  </a:lnTo>
                  <a:lnTo>
                    <a:pt x="150" y="162"/>
                  </a:lnTo>
                  <a:lnTo>
                    <a:pt x="135" y="169"/>
                  </a:lnTo>
                  <a:lnTo>
                    <a:pt x="121" y="172"/>
                  </a:lnTo>
                  <a:lnTo>
                    <a:pt x="108" y="172"/>
                  </a:lnTo>
                  <a:lnTo>
                    <a:pt x="0" y="172"/>
                  </a:lnTo>
                  <a:lnTo>
                    <a:pt x="0" y="166"/>
                  </a:lnTo>
                  <a:lnTo>
                    <a:pt x="19" y="162"/>
                  </a:lnTo>
                  <a:lnTo>
                    <a:pt x="30" y="158"/>
                  </a:lnTo>
                  <a:lnTo>
                    <a:pt x="35" y="148"/>
                  </a:lnTo>
                  <a:lnTo>
                    <a:pt x="36" y="132"/>
                  </a:lnTo>
                  <a:lnTo>
                    <a:pt x="36" y="33"/>
                  </a:lnTo>
                  <a:lnTo>
                    <a:pt x="35" y="22"/>
                  </a:lnTo>
                  <a:lnTo>
                    <a:pt x="31" y="16"/>
                  </a:lnTo>
                  <a:lnTo>
                    <a:pt x="23" y="12"/>
                  </a:lnTo>
                  <a:lnTo>
                    <a:pt x="8" y="12"/>
                  </a:lnTo>
                  <a:lnTo>
                    <a:pt x="8" y="4"/>
                  </a:lnTo>
                  <a:close/>
                  <a:moveTo>
                    <a:pt x="67" y="73"/>
                  </a:moveTo>
                  <a:lnTo>
                    <a:pt x="83" y="73"/>
                  </a:lnTo>
                  <a:lnTo>
                    <a:pt x="103" y="70"/>
                  </a:lnTo>
                  <a:lnTo>
                    <a:pt x="118" y="63"/>
                  </a:lnTo>
                  <a:lnTo>
                    <a:pt x="127" y="54"/>
                  </a:lnTo>
                  <a:lnTo>
                    <a:pt x="129" y="38"/>
                  </a:lnTo>
                  <a:lnTo>
                    <a:pt x="127" y="25"/>
                  </a:lnTo>
                  <a:lnTo>
                    <a:pt x="121" y="17"/>
                  </a:lnTo>
                  <a:lnTo>
                    <a:pt x="110" y="11"/>
                  </a:lnTo>
                  <a:lnTo>
                    <a:pt x="99" y="8"/>
                  </a:lnTo>
                  <a:lnTo>
                    <a:pt x="86" y="8"/>
                  </a:lnTo>
                  <a:lnTo>
                    <a:pt x="75" y="8"/>
                  </a:lnTo>
                  <a:lnTo>
                    <a:pt x="67" y="8"/>
                  </a:lnTo>
                  <a:lnTo>
                    <a:pt x="67" y="73"/>
                  </a:lnTo>
                  <a:close/>
                  <a:moveTo>
                    <a:pt x="67" y="142"/>
                  </a:moveTo>
                  <a:lnTo>
                    <a:pt x="67" y="145"/>
                  </a:lnTo>
                  <a:lnTo>
                    <a:pt x="68" y="150"/>
                  </a:lnTo>
                  <a:lnTo>
                    <a:pt x="68" y="153"/>
                  </a:lnTo>
                  <a:lnTo>
                    <a:pt x="70" y="156"/>
                  </a:lnTo>
                  <a:lnTo>
                    <a:pt x="71" y="159"/>
                  </a:lnTo>
                  <a:lnTo>
                    <a:pt x="75" y="161"/>
                  </a:lnTo>
                  <a:lnTo>
                    <a:pt x="79" y="162"/>
                  </a:lnTo>
                  <a:lnTo>
                    <a:pt x="86" y="164"/>
                  </a:lnTo>
                  <a:lnTo>
                    <a:pt x="92" y="164"/>
                  </a:lnTo>
                  <a:lnTo>
                    <a:pt x="108" y="162"/>
                  </a:lnTo>
                  <a:lnTo>
                    <a:pt x="121" y="159"/>
                  </a:lnTo>
                  <a:lnTo>
                    <a:pt x="132" y="151"/>
                  </a:lnTo>
                  <a:lnTo>
                    <a:pt x="140" y="140"/>
                  </a:lnTo>
                  <a:lnTo>
                    <a:pt x="143" y="124"/>
                  </a:lnTo>
                  <a:lnTo>
                    <a:pt x="140" y="108"/>
                  </a:lnTo>
                  <a:lnTo>
                    <a:pt x="132" y="95"/>
                  </a:lnTo>
                  <a:lnTo>
                    <a:pt x="121" y="87"/>
                  </a:lnTo>
                  <a:lnTo>
                    <a:pt x="105" y="83"/>
                  </a:lnTo>
                  <a:lnTo>
                    <a:pt x="86" y="81"/>
                  </a:lnTo>
                  <a:lnTo>
                    <a:pt x="67" y="81"/>
                  </a:lnTo>
                  <a:lnTo>
                    <a:pt x="67" y="142"/>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299" name="Freeform 11"/>
            <p:cNvSpPr>
              <a:spLocks/>
            </p:cNvSpPr>
            <p:nvPr/>
          </p:nvSpPr>
          <p:spPr bwMode="auto">
            <a:xfrm>
              <a:off x="921" y="4003"/>
              <a:ext cx="137" cy="85"/>
            </a:xfrm>
            <a:custGeom>
              <a:avLst/>
              <a:gdLst/>
              <a:ahLst/>
              <a:cxnLst>
                <a:cxn ang="0">
                  <a:pos x="264" y="0"/>
                </a:cxn>
                <a:cxn ang="0">
                  <a:pos x="264" y="8"/>
                </a:cxn>
                <a:cxn ang="0">
                  <a:pos x="246" y="8"/>
                </a:cxn>
                <a:cxn ang="0">
                  <a:pos x="238" y="11"/>
                </a:cxn>
                <a:cxn ang="0">
                  <a:pos x="236" y="19"/>
                </a:cxn>
                <a:cxn ang="0">
                  <a:pos x="236" y="23"/>
                </a:cxn>
                <a:cxn ang="0">
                  <a:pos x="236" y="26"/>
                </a:cxn>
                <a:cxn ang="0">
                  <a:pos x="236" y="31"/>
                </a:cxn>
                <a:cxn ang="0">
                  <a:pos x="236" y="37"/>
                </a:cxn>
                <a:cxn ang="0">
                  <a:pos x="236" y="42"/>
                </a:cxn>
                <a:cxn ang="0">
                  <a:pos x="243" y="134"/>
                </a:cxn>
                <a:cxn ang="0">
                  <a:pos x="244" y="147"/>
                </a:cxn>
                <a:cxn ang="0">
                  <a:pos x="246" y="155"/>
                </a:cxn>
                <a:cxn ang="0">
                  <a:pos x="251" y="161"/>
                </a:cxn>
                <a:cxn ang="0">
                  <a:pos x="260" y="165"/>
                </a:cxn>
                <a:cxn ang="0">
                  <a:pos x="273" y="165"/>
                </a:cxn>
                <a:cxn ang="0">
                  <a:pos x="273" y="171"/>
                </a:cxn>
                <a:cxn ang="0">
                  <a:pos x="184" y="171"/>
                </a:cxn>
                <a:cxn ang="0">
                  <a:pos x="184" y="165"/>
                </a:cxn>
                <a:cxn ang="0">
                  <a:pos x="196" y="163"/>
                </a:cxn>
                <a:cxn ang="0">
                  <a:pos x="206" y="161"/>
                </a:cxn>
                <a:cxn ang="0">
                  <a:pos x="212" y="157"/>
                </a:cxn>
                <a:cxn ang="0">
                  <a:pos x="214" y="150"/>
                </a:cxn>
                <a:cxn ang="0">
                  <a:pos x="214" y="144"/>
                </a:cxn>
                <a:cxn ang="0">
                  <a:pos x="214" y="137"/>
                </a:cxn>
                <a:cxn ang="0">
                  <a:pos x="214" y="133"/>
                </a:cxn>
                <a:cxn ang="0">
                  <a:pos x="206" y="23"/>
                </a:cxn>
                <a:cxn ang="0">
                  <a:pos x="134" y="171"/>
                </a:cxn>
                <a:cxn ang="0">
                  <a:pos x="126" y="171"/>
                </a:cxn>
                <a:cxn ang="0">
                  <a:pos x="57" y="23"/>
                </a:cxn>
                <a:cxn ang="0">
                  <a:pos x="46" y="141"/>
                </a:cxn>
                <a:cxn ang="0">
                  <a:pos x="46" y="145"/>
                </a:cxn>
                <a:cxn ang="0">
                  <a:pos x="46" y="149"/>
                </a:cxn>
                <a:cxn ang="0">
                  <a:pos x="46" y="152"/>
                </a:cxn>
                <a:cxn ang="0">
                  <a:pos x="50" y="160"/>
                </a:cxn>
                <a:cxn ang="0">
                  <a:pos x="59" y="163"/>
                </a:cxn>
                <a:cxn ang="0">
                  <a:pos x="72" y="165"/>
                </a:cxn>
                <a:cxn ang="0">
                  <a:pos x="72" y="171"/>
                </a:cxn>
                <a:cxn ang="0">
                  <a:pos x="0" y="171"/>
                </a:cxn>
                <a:cxn ang="0">
                  <a:pos x="0" y="165"/>
                </a:cxn>
                <a:cxn ang="0">
                  <a:pos x="11" y="165"/>
                </a:cxn>
                <a:cxn ang="0">
                  <a:pos x="21" y="161"/>
                </a:cxn>
                <a:cxn ang="0">
                  <a:pos x="29" y="158"/>
                </a:cxn>
                <a:cxn ang="0">
                  <a:pos x="32" y="152"/>
                </a:cxn>
                <a:cxn ang="0">
                  <a:pos x="34" y="141"/>
                </a:cxn>
                <a:cxn ang="0">
                  <a:pos x="34" y="131"/>
                </a:cxn>
                <a:cxn ang="0">
                  <a:pos x="43" y="27"/>
                </a:cxn>
                <a:cxn ang="0">
                  <a:pos x="43" y="18"/>
                </a:cxn>
                <a:cxn ang="0">
                  <a:pos x="40" y="11"/>
                </a:cxn>
                <a:cxn ang="0">
                  <a:pos x="32" y="10"/>
                </a:cxn>
                <a:cxn ang="0">
                  <a:pos x="18" y="8"/>
                </a:cxn>
                <a:cxn ang="0">
                  <a:pos x="18" y="0"/>
                </a:cxn>
                <a:cxn ang="0">
                  <a:pos x="80" y="0"/>
                </a:cxn>
                <a:cxn ang="0">
                  <a:pos x="141" y="131"/>
                </a:cxn>
                <a:cxn ang="0">
                  <a:pos x="203" y="0"/>
                </a:cxn>
                <a:cxn ang="0">
                  <a:pos x="264" y="0"/>
                </a:cxn>
              </a:cxnLst>
              <a:rect l="0" t="0" r="r" b="b"/>
              <a:pathLst>
                <a:path w="273" h="171">
                  <a:moveTo>
                    <a:pt x="264" y="0"/>
                  </a:moveTo>
                  <a:lnTo>
                    <a:pt x="264" y="8"/>
                  </a:lnTo>
                  <a:lnTo>
                    <a:pt x="246" y="8"/>
                  </a:lnTo>
                  <a:lnTo>
                    <a:pt x="238" y="11"/>
                  </a:lnTo>
                  <a:lnTo>
                    <a:pt x="236" y="19"/>
                  </a:lnTo>
                  <a:lnTo>
                    <a:pt x="236" y="23"/>
                  </a:lnTo>
                  <a:lnTo>
                    <a:pt x="236" y="26"/>
                  </a:lnTo>
                  <a:lnTo>
                    <a:pt x="236" y="31"/>
                  </a:lnTo>
                  <a:lnTo>
                    <a:pt x="236" y="37"/>
                  </a:lnTo>
                  <a:lnTo>
                    <a:pt x="236" y="42"/>
                  </a:lnTo>
                  <a:lnTo>
                    <a:pt x="243" y="134"/>
                  </a:lnTo>
                  <a:lnTo>
                    <a:pt x="244" y="147"/>
                  </a:lnTo>
                  <a:lnTo>
                    <a:pt x="246" y="155"/>
                  </a:lnTo>
                  <a:lnTo>
                    <a:pt x="251" y="161"/>
                  </a:lnTo>
                  <a:lnTo>
                    <a:pt x="260" y="165"/>
                  </a:lnTo>
                  <a:lnTo>
                    <a:pt x="273" y="165"/>
                  </a:lnTo>
                  <a:lnTo>
                    <a:pt x="273" y="171"/>
                  </a:lnTo>
                  <a:lnTo>
                    <a:pt x="184" y="171"/>
                  </a:lnTo>
                  <a:lnTo>
                    <a:pt x="184" y="165"/>
                  </a:lnTo>
                  <a:lnTo>
                    <a:pt x="196" y="163"/>
                  </a:lnTo>
                  <a:lnTo>
                    <a:pt x="206" y="161"/>
                  </a:lnTo>
                  <a:lnTo>
                    <a:pt x="212" y="157"/>
                  </a:lnTo>
                  <a:lnTo>
                    <a:pt x="214" y="150"/>
                  </a:lnTo>
                  <a:lnTo>
                    <a:pt x="214" y="144"/>
                  </a:lnTo>
                  <a:lnTo>
                    <a:pt x="214" y="137"/>
                  </a:lnTo>
                  <a:lnTo>
                    <a:pt x="214" y="133"/>
                  </a:lnTo>
                  <a:lnTo>
                    <a:pt x="206" y="23"/>
                  </a:lnTo>
                  <a:lnTo>
                    <a:pt x="134" y="171"/>
                  </a:lnTo>
                  <a:lnTo>
                    <a:pt x="126" y="171"/>
                  </a:lnTo>
                  <a:lnTo>
                    <a:pt x="57" y="23"/>
                  </a:lnTo>
                  <a:lnTo>
                    <a:pt x="46" y="141"/>
                  </a:lnTo>
                  <a:lnTo>
                    <a:pt x="46" y="145"/>
                  </a:lnTo>
                  <a:lnTo>
                    <a:pt x="46" y="149"/>
                  </a:lnTo>
                  <a:lnTo>
                    <a:pt x="46" y="152"/>
                  </a:lnTo>
                  <a:lnTo>
                    <a:pt x="50" y="160"/>
                  </a:lnTo>
                  <a:lnTo>
                    <a:pt x="59" y="163"/>
                  </a:lnTo>
                  <a:lnTo>
                    <a:pt x="72" y="165"/>
                  </a:lnTo>
                  <a:lnTo>
                    <a:pt x="72" y="171"/>
                  </a:lnTo>
                  <a:lnTo>
                    <a:pt x="0" y="171"/>
                  </a:lnTo>
                  <a:lnTo>
                    <a:pt x="0" y="165"/>
                  </a:lnTo>
                  <a:lnTo>
                    <a:pt x="11" y="165"/>
                  </a:lnTo>
                  <a:lnTo>
                    <a:pt x="21" y="161"/>
                  </a:lnTo>
                  <a:lnTo>
                    <a:pt x="29" y="158"/>
                  </a:lnTo>
                  <a:lnTo>
                    <a:pt x="32" y="152"/>
                  </a:lnTo>
                  <a:lnTo>
                    <a:pt x="34" y="141"/>
                  </a:lnTo>
                  <a:lnTo>
                    <a:pt x="34" y="131"/>
                  </a:lnTo>
                  <a:lnTo>
                    <a:pt x="43" y="27"/>
                  </a:lnTo>
                  <a:lnTo>
                    <a:pt x="43" y="18"/>
                  </a:lnTo>
                  <a:lnTo>
                    <a:pt x="40" y="11"/>
                  </a:lnTo>
                  <a:lnTo>
                    <a:pt x="32" y="10"/>
                  </a:lnTo>
                  <a:lnTo>
                    <a:pt x="18" y="8"/>
                  </a:lnTo>
                  <a:lnTo>
                    <a:pt x="18" y="0"/>
                  </a:lnTo>
                  <a:lnTo>
                    <a:pt x="80" y="0"/>
                  </a:lnTo>
                  <a:lnTo>
                    <a:pt x="141" y="131"/>
                  </a:lnTo>
                  <a:lnTo>
                    <a:pt x="203" y="0"/>
                  </a:lnTo>
                  <a:lnTo>
                    <a:pt x="264"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0" name="Freeform 12"/>
            <p:cNvSpPr>
              <a:spLocks/>
            </p:cNvSpPr>
            <p:nvPr/>
          </p:nvSpPr>
          <p:spPr bwMode="auto">
            <a:xfrm>
              <a:off x="1062" y="4000"/>
              <a:ext cx="88" cy="88"/>
            </a:xfrm>
            <a:custGeom>
              <a:avLst/>
              <a:gdLst/>
              <a:ahLst/>
              <a:cxnLst>
                <a:cxn ang="0">
                  <a:pos x="5" y="0"/>
                </a:cxn>
                <a:cxn ang="0">
                  <a:pos x="11" y="0"/>
                </a:cxn>
                <a:cxn ang="0">
                  <a:pos x="14" y="4"/>
                </a:cxn>
                <a:cxn ang="0">
                  <a:pos x="18" y="5"/>
                </a:cxn>
                <a:cxn ang="0">
                  <a:pos x="21" y="5"/>
                </a:cxn>
                <a:cxn ang="0">
                  <a:pos x="26" y="5"/>
                </a:cxn>
                <a:cxn ang="0">
                  <a:pos x="152" y="5"/>
                </a:cxn>
                <a:cxn ang="0">
                  <a:pos x="158" y="5"/>
                </a:cxn>
                <a:cxn ang="0">
                  <a:pos x="161" y="5"/>
                </a:cxn>
                <a:cxn ang="0">
                  <a:pos x="165" y="4"/>
                </a:cxn>
                <a:cxn ang="0">
                  <a:pos x="166" y="2"/>
                </a:cxn>
                <a:cxn ang="0">
                  <a:pos x="168" y="0"/>
                </a:cxn>
                <a:cxn ang="0">
                  <a:pos x="174" y="0"/>
                </a:cxn>
                <a:cxn ang="0">
                  <a:pos x="177" y="43"/>
                </a:cxn>
                <a:cxn ang="0">
                  <a:pos x="171" y="43"/>
                </a:cxn>
                <a:cxn ang="0">
                  <a:pos x="166" y="29"/>
                </a:cxn>
                <a:cxn ang="0">
                  <a:pos x="160" y="21"/>
                </a:cxn>
                <a:cxn ang="0">
                  <a:pos x="153" y="16"/>
                </a:cxn>
                <a:cxn ang="0">
                  <a:pos x="141" y="16"/>
                </a:cxn>
                <a:cxn ang="0">
                  <a:pos x="104" y="16"/>
                </a:cxn>
                <a:cxn ang="0">
                  <a:pos x="104" y="144"/>
                </a:cxn>
                <a:cxn ang="0">
                  <a:pos x="106" y="158"/>
                </a:cxn>
                <a:cxn ang="0">
                  <a:pos x="110" y="165"/>
                </a:cxn>
                <a:cxn ang="0">
                  <a:pos x="121" y="168"/>
                </a:cxn>
                <a:cxn ang="0">
                  <a:pos x="141" y="170"/>
                </a:cxn>
                <a:cxn ang="0">
                  <a:pos x="141" y="176"/>
                </a:cxn>
                <a:cxn ang="0">
                  <a:pos x="38" y="176"/>
                </a:cxn>
                <a:cxn ang="0">
                  <a:pos x="38" y="170"/>
                </a:cxn>
                <a:cxn ang="0">
                  <a:pos x="58" y="168"/>
                </a:cxn>
                <a:cxn ang="0">
                  <a:pos x="69" y="165"/>
                </a:cxn>
                <a:cxn ang="0">
                  <a:pos x="72" y="158"/>
                </a:cxn>
                <a:cxn ang="0">
                  <a:pos x="74" y="146"/>
                </a:cxn>
                <a:cxn ang="0">
                  <a:pos x="74" y="16"/>
                </a:cxn>
                <a:cxn ang="0">
                  <a:pos x="35" y="16"/>
                </a:cxn>
                <a:cxn ang="0">
                  <a:pos x="26" y="16"/>
                </a:cxn>
                <a:cxn ang="0">
                  <a:pos x="21" y="18"/>
                </a:cxn>
                <a:cxn ang="0">
                  <a:pos x="16" y="23"/>
                </a:cxn>
                <a:cxn ang="0">
                  <a:pos x="13" y="31"/>
                </a:cxn>
                <a:cxn ang="0">
                  <a:pos x="8" y="43"/>
                </a:cxn>
                <a:cxn ang="0">
                  <a:pos x="0" y="43"/>
                </a:cxn>
                <a:cxn ang="0">
                  <a:pos x="5" y="0"/>
                </a:cxn>
              </a:cxnLst>
              <a:rect l="0" t="0" r="r" b="b"/>
              <a:pathLst>
                <a:path w="177" h="176">
                  <a:moveTo>
                    <a:pt x="5" y="0"/>
                  </a:moveTo>
                  <a:lnTo>
                    <a:pt x="11" y="0"/>
                  </a:lnTo>
                  <a:lnTo>
                    <a:pt x="14" y="4"/>
                  </a:lnTo>
                  <a:lnTo>
                    <a:pt x="18" y="5"/>
                  </a:lnTo>
                  <a:lnTo>
                    <a:pt x="21" y="5"/>
                  </a:lnTo>
                  <a:lnTo>
                    <a:pt x="26" y="5"/>
                  </a:lnTo>
                  <a:lnTo>
                    <a:pt x="152" y="5"/>
                  </a:lnTo>
                  <a:lnTo>
                    <a:pt x="158" y="5"/>
                  </a:lnTo>
                  <a:lnTo>
                    <a:pt x="161" y="5"/>
                  </a:lnTo>
                  <a:lnTo>
                    <a:pt x="165" y="4"/>
                  </a:lnTo>
                  <a:lnTo>
                    <a:pt x="166" y="2"/>
                  </a:lnTo>
                  <a:lnTo>
                    <a:pt x="168" y="0"/>
                  </a:lnTo>
                  <a:lnTo>
                    <a:pt x="174" y="0"/>
                  </a:lnTo>
                  <a:lnTo>
                    <a:pt x="177" y="43"/>
                  </a:lnTo>
                  <a:lnTo>
                    <a:pt x="171" y="43"/>
                  </a:lnTo>
                  <a:lnTo>
                    <a:pt x="166" y="29"/>
                  </a:lnTo>
                  <a:lnTo>
                    <a:pt x="160" y="21"/>
                  </a:lnTo>
                  <a:lnTo>
                    <a:pt x="153" y="16"/>
                  </a:lnTo>
                  <a:lnTo>
                    <a:pt x="141" y="16"/>
                  </a:lnTo>
                  <a:lnTo>
                    <a:pt x="104" y="16"/>
                  </a:lnTo>
                  <a:lnTo>
                    <a:pt x="104" y="144"/>
                  </a:lnTo>
                  <a:lnTo>
                    <a:pt x="106" y="158"/>
                  </a:lnTo>
                  <a:lnTo>
                    <a:pt x="110" y="165"/>
                  </a:lnTo>
                  <a:lnTo>
                    <a:pt x="121" y="168"/>
                  </a:lnTo>
                  <a:lnTo>
                    <a:pt x="141" y="170"/>
                  </a:lnTo>
                  <a:lnTo>
                    <a:pt x="141" y="176"/>
                  </a:lnTo>
                  <a:lnTo>
                    <a:pt x="38" y="176"/>
                  </a:lnTo>
                  <a:lnTo>
                    <a:pt x="38" y="170"/>
                  </a:lnTo>
                  <a:lnTo>
                    <a:pt x="58" y="168"/>
                  </a:lnTo>
                  <a:lnTo>
                    <a:pt x="69" y="165"/>
                  </a:lnTo>
                  <a:lnTo>
                    <a:pt x="72" y="158"/>
                  </a:lnTo>
                  <a:lnTo>
                    <a:pt x="74" y="146"/>
                  </a:lnTo>
                  <a:lnTo>
                    <a:pt x="74" y="16"/>
                  </a:lnTo>
                  <a:lnTo>
                    <a:pt x="35" y="16"/>
                  </a:lnTo>
                  <a:lnTo>
                    <a:pt x="26" y="16"/>
                  </a:lnTo>
                  <a:lnTo>
                    <a:pt x="21" y="18"/>
                  </a:lnTo>
                  <a:lnTo>
                    <a:pt x="16" y="23"/>
                  </a:lnTo>
                  <a:lnTo>
                    <a:pt x="13" y="31"/>
                  </a:lnTo>
                  <a:lnTo>
                    <a:pt x="8" y="43"/>
                  </a:lnTo>
                  <a:lnTo>
                    <a:pt x="0" y="43"/>
                  </a:lnTo>
                  <a:lnTo>
                    <a:pt x="5" y="0"/>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1" name="Freeform 13"/>
            <p:cNvSpPr>
              <a:spLocks noEditPoints="1"/>
            </p:cNvSpPr>
            <p:nvPr/>
          </p:nvSpPr>
          <p:spPr bwMode="auto">
            <a:xfrm>
              <a:off x="1156" y="4002"/>
              <a:ext cx="91" cy="88"/>
            </a:xfrm>
            <a:custGeom>
              <a:avLst/>
              <a:gdLst/>
              <a:ahLst/>
              <a:cxnLst>
                <a:cxn ang="0">
                  <a:pos x="62" y="151"/>
                </a:cxn>
                <a:cxn ang="0">
                  <a:pos x="71" y="164"/>
                </a:cxn>
                <a:cxn ang="0">
                  <a:pos x="95" y="166"/>
                </a:cxn>
                <a:cxn ang="0">
                  <a:pos x="0" y="172"/>
                </a:cxn>
                <a:cxn ang="0">
                  <a:pos x="6" y="166"/>
                </a:cxn>
                <a:cxn ang="0">
                  <a:pos x="19" y="164"/>
                </a:cxn>
                <a:cxn ang="0">
                  <a:pos x="27" y="159"/>
                </a:cxn>
                <a:cxn ang="0">
                  <a:pos x="30" y="153"/>
                </a:cxn>
                <a:cxn ang="0">
                  <a:pos x="30" y="143"/>
                </a:cxn>
                <a:cxn ang="0">
                  <a:pos x="30" y="28"/>
                </a:cxn>
                <a:cxn ang="0">
                  <a:pos x="28" y="20"/>
                </a:cxn>
                <a:cxn ang="0">
                  <a:pos x="24" y="14"/>
                </a:cxn>
                <a:cxn ang="0">
                  <a:pos x="12" y="12"/>
                </a:cxn>
                <a:cxn ang="0">
                  <a:pos x="0" y="4"/>
                </a:cxn>
                <a:cxn ang="0">
                  <a:pos x="46" y="1"/>
                </a:cxn>
                <a:cxn ang="0">
                  <a:pos x="91" y="0"/>
                </a:cxn>
                <a:cxn ang="0">
                  <a:pos x="124" y="6"/>
                </a:cxn>
                <a:cxn ang="0">
                  <a:pos x="148" y="20"/>
                </a:cxn>
                <a:cxn ang="0">
                  <a:pos x="158" y="49"/>
                </a:cxn>
                <a:cxn ang="0">
                  <a:pos x="148" y="78"/>
                </a:cxn>
                <a:cxn ang="0">
                  <a:pos x="127" y="91"/>
                </a:cxn>
                <a:cxn ang="0">
                  <a:pos x="123" y="99"/>
                </a:cxn>
                <a:cxn ang="0">
                  <a:pos x="131" y="108"/>
                </a:cxn>
                <a:cxn ang="0">
                  <a:pos x="143" y="134"/>
                </a:cxn>
                <a:cxn ang="0">
                  <a:pos x="162" y="161"/>
                </a:cxn>
                <a:cxn ang="0">
                  <a:pos x="182" y="169"/>
                </a:cxn>
                <a:cxn ang="0">
                  <a:pos x="161" y="174"/>
                </a:cxn>
                <a:cxn ang="0">
                  <a:pos x="129" y="158"/>
                </a:cxn>
                <a:cxn ang="0">
                  <a:pos x="111" y="135"/>
                </a:cxn>
                <a:cxn ang="0">
                  <a:pos x="99" y="115"/>
                </a:cxn>
                <a:cxn ang="0">
                  <a:pos x="89" y="99"/>
                </a:cxn>
                <a:cxn ang="0">
                  <a:pos x="60" y="138"/>
                </a:cxn>
                <a:cxn ang="0">
                  <a:pos x="81" y="91"/>
                </a:cxn>
                <a:cxn ang="0">
                  <a:pos x="107" y="86"/>
                </a:cxn>
                <a:cxn ang="0">
                  <a:pos x="124" y="67"/>
                </a:cxn>
                <a:cxn ang="0">
                  <a:pos x="123" y="33"/>
                </a:cxn>
                <a:cxn ang="0">
                  <a:pos x="105" y="12"/>
                </a:cxn>
                <a:cxn ang="0">
                  <a:pos x="79" y="8"/>
                </a:cxn>
                <a:cxn ang="0">
                  <a:pos x="67" y="8"/>
                </a:cxn>
                <a:cxn ang="0">
                  <a:pos x="60" y="91"/>
                </a:cxn>
              </a:cxnLst>
              <a:rect l="0" t="0" r="r" b="b"/>
              <a:pathLst>
                <a:path w="182" h="175">
                  <a:moveTo>
                    <a:pt x="60" y="138"/>
                  </a:moveTo>
                  <a:lnTo>
                    <a:pt x="62" y="151"/>
                  </a:lnTo>
                  <a:lnTo>
                    <a:pt x="65" y="161"/>
                  </a:lnTo>
                  <a:lnTo>
                    <a:pt x="71" y="164"/>
                  </a:lnTo>
                  <a:lnTo>
                    <a:pt x="83" y="166"/>
                  </a:lnTo>
                  <a:lnTo>
                    <a:pt x="95" y="166"/>
                  </a:lnTo>
                  <a:lnTo>
                    <a:pt x="95" y="172"/>
                  </a:lnTo>
                  <a:lnTo>
                    <a:pt x="0" y="172"/>
                  </a:lnTo>
                  <a:lnTo>
                    <a:pt x="0" y="166"/>
                  </a:lnTo>
                  <a:lnTo>
                    <a:pt x="6" y="166"/>
                  </a:lnTo>
                  <a:lnTo>
                    <a:pt x="14" y="166"/>
                  </a:lnTo>
                  <a:lnTo>
                    <a:pt x="19" y="164"/>
                  </a:lnTo>
                  <a:lnTo>
                    <a:pt x="24" y="162"/>
                  </a:lnTo>
                  <a:lnTo>
                    <a:pt x="27" y="159"/>
                  </a:lnTo>
                  <a:lnTo>
                    <a:pt x="28" y="156"/>
                  </a:lnTo>
                  <a:lnTo>
                    <a:pt x="30" y="153"/>
                  </a:lnTo>
                  <a:lnTo>
                    <a:pt x="30" y="148"/>
                  </a:lnTo>
                  <a:lnTo>
                    <a:pt x="30" y="143"/>
                  </a:lnTo>
                  <a:lnTo>
                    <a:pt x="30" y="32"/>
                  </a:lnTo>
                  <a:lnTo>
                    <a:pt x="30" y="28"/>
                  </a:lnTo>
                  <a:lnTo>
                    <a:pt x="30" y="24"/>
                  </a:lnTo>
                  <a:lnTo>
                    <a:pt x="28" y="20"/>
                  </a:lnTo>
                  <a:lnTo>
                    <a:pt x="27" y="17"/>
                  </a:lnTo>
                  <a:lnTo>
                    <a:pt x="24" y="14"/>
                  </a:lnTo>
                  <a:lnTo>
                    <a:pt x="19" y="12"/>
                  </a:lnTo>
                  <a:lnTo>
                    <a:pt x="12" y="12"/>
                  </a:lnTo>
                  <a:lnTo>
                    <a:pt x="0" y="12"/>
                  </a:lnTo>
                  <a:lnTo>
                    <a:pt x="0" y="4"/>
                  </a:lnTo>
                  <a:lnTo>
                    <a:pt x="20" y="3"/>
                  </a:lnTo>
                  <a:lnTo>
                    <a:pt x="46" y="1"/>
                  </a:lnTo>
                  <a:lnTo>
                    <a:pt x="75" y="0"/>
                  </a:lnTo>
                  <a:lnTo>
                    <a:pt x="91" y="0"/>
                  </a:lnTo>
                  <a:lnTo>
                    <a:pt x="108" y="3"/>
                  </a:lnTo>
                  <a:lnTo>
                    <a:pt x="124" y="6"/>
                  </a:lnTo>
                  <a:lnTo>
                    <a:pt x="137" y="12"/>
                  </a:lnTo>
                  <a:lnTo>
                    <a:pt x="148" y="20"/>
                  </a:lnTo>
                  <a:lnTo>
                    <a:pt x="156" y="33"/>
                  </a:lnTo>
                  <a:lnTo>
                    <a:pt x="158" y="49"/>
                  </a:lnTo>
                  <a:lnTo>
                    <a:pt x="156" y="65"/>
                  </a:lnTo>
                  <a:lnTo>
                    <a:pt x="148" y="78"/>
                  </a:lnTo>
                  <a:lnTo>
                    <a:pt x="139" y="86"/>
                  </a:lnTo>
                  <a:lnTo>
                    <a:pt x="127" y="91"/>
                  </a:lnTo>
                  <a:lnTo>
                    <a:pt x="118" y="94"/>
                  </a:lnTo>
                  <a:lnTo>
                    <a:pt x="123" y="99"/>
                  </a:lnTo>
                  <a:lnTo>
                    <a:pt x="126" y="102"/>
                  </a:lnTo>
                  <a:lnTo>
                    <a:pt x="131" y="108"/>
                  </a:lnTo>
                  <a:lnTo>
                    <a:pt x="135" y="118"/>
                  </a:lnTo>
                  <a:lnTo>
                    <a:pt x="143" y="134"/>
                  </a:lnTo>
                  <a:lnTo>
                    <a:pt x="153" y="150"/>
                  </a:lnTo>
                  <a:lnTo>
                    <a:pt x="162" y="161"/>
                  </a:lnTo>
                  <a:lnTo>
                    <a:pt x="170" y="166"/>
                  </a:lnTo>
                  <a:lnTo>
                    <a:pt x="182" y="169"/>
                  </a:lnTo>
                  <a:lnTo>
                    <a:pt x="182" y="175"/>
                  </a:lnTo>
                  <a:lnTo>
                    <a:pt x="161" y="174"/>
                  </a:lnTo>
                  <a:lnTo>
                    <a:pt x="145" y="169"/>
                  </a:lnTo>
                  <a:lnTo>
                    <a:pt x="129" y="158"/>
                  </a:lnTo>
                  <a:lnTo>
                    <a:pt x="116" y="142"/>
                  </a:lnTo>
                  <a:lnTo>
                    <a:pt x="111" y="135"/>
                  </a:lnTo>
                  <a:lnTo>
                    <a:pt x="105" y="126"/>
                  </a:lnTo>
                  <a:lnTo>
                    <a:pt x="99" y="115"/>
                  </a:lnTo>
                  <a:lnTo>
                    <a:pt x="92" y="105"/>
                  </a:lnTo>
                  <a:lnTo>
                    <a:pt x="89" y="99"/>
                  </a:lnTo>
                  <a:lnTo>
                    <a:pt x="60" y="99"/>
                  </a:lnTo>
                  <a:lnTo>
                    <a:pt x="60" y="138"/>
                  </a:lnTo>
                  <a:close/>
                  <a:moveTo>
                    <a:pt x="60" y="91"/>
                  </a:moveTo>
                  <a:lnTo>
                    <a:pt x="81" y="91"/>
                  </a:lnTo>
                  <a:lnTo>
                    <a:pt x="94" y="91"/>
                  </a:lnTo>
                  <a:lnTo>
                    <a:pt x="107" y="86"/>
                  </a:lnTo>
                  <a:lnTo>
                    <a:pt x="116" y="78"/>
                  </a:lnTo>
                  <a:lnTo>
                    <a:pt x="124" y="67"/>
                  </a:lnTo>
                  <a:lnTo>
                    <a:pt x="126" y="49"/>
                  </a:lnTo>
                  <a:lnTo>
                    <a:pt x="123" y="33"/>
                  </a:lnTo>
                  <a:lnTo>
                    <a:pt x="115" y="20"/>
                  </a:lnTo>
                  <a:lnTo>
                    <a:pt x="105" y="12"/>
                  </a:lnTo>
                  <a:lnTo>
                    <a:pt x="92" y="9"/>
                  </a:lnTo>
                  <a:lnTo>
                    <a:pt x="79" y="8"/>
                  </a:lnTo>
                  <a:lnTo>
                    <a:pt x="73" y="8"/>
                  </a:lnTo>
                  <a:lnTo>
                    <a:pt x="67" y="8"/>
                  </a:lnTo>
                  <a:lnTo>
                    <a:pt x="60" y="9"/>
                  </a:lnTo>
                  <a:lnTo>
                    <a:pt x="60" y="91"/>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2" name="Freeform 14"/>
            <p:cNvSpPr>
              <a:spLocks/>
            </p:cNvSpPr>
            <p:nvPr/>
          </p:nvSpPr>
          <p:spPr bwMode="auto">
            <a:xfrm>
              <a:off x="1231" y="3992"/>
              <a:ext cx="11" cy="15"/>
            </a:xfrm>
            <a:custGeom>
              <a:avLst/>
              <a:gdLst/>
              <a:ahLst/>
              <a:cxnLst>
                <a:cxn ang="0">
                  <a:pos x="12" y="29"/>
                </a:cxn>
                <a:cxn ang="0">
                  <a:pos x="9" y="29"/>
                </a:cxn>
                <a:cxn ang="0">
                  <a:pos x="9" y="4"/>
                </a:cxn>
                <a:cxn ang="0">
                  <a:pos x="0" y="4"/>
                </a:cxn>
                <a:cxn ang="0">
                  <a:pos x="0" y="0"/>
                </a:cxn>
                <a:cxn ang="0">
                  <a:pos x="22" y="0"/>
                </a:cxn>
                <a:cxn ang="0">
                  <a:pos x="22" y="4"/>
                </a:cxn>
                <a:cxn ang="0">
                  <a:pos x="12" y="4"/>
                </a:cxn>
                <a:cxn ang="0">
                  <a:pos x="12" y="29"/>
                </a:cxn>
              </a:cxnLst>
              <a:rect l="0" t="0" r="r" b="b"/>
              <a:pathLst>
                <a:path w="22" h="29">
                  <a:moveTo>
                    <a:pt x="12" y="29"/>
                  </a:moveTo>
                  <a:lnTo>
                    <a:pt x="9" y="29"/>
                  </a:lnTo>
                  <a:lnTo>
                    <a:pt x="9" y="4"/>
                  </a:lnTo>
                  <a:lnTo>
                    <a:pt x="0" y="4"/>
                  </a:lnTo>
                  <a:lnTo>
                    <a:pt x="0" y="0"/>
                  </a:lnTo>
                  <a:lnTo>
                    <a:pt x="22" y="0"/>
                  </a:lnTo>
                  <a:lnTo>
                    <a:pt x="22" y="4"/>
                  </a:lnTo>
                  <a:lnTo>
                    <a:pt x="12" y="4"/>
                  </a:lnTo>
                  <a:lnTo>
                    <a:pt x="12"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3" name="Freeform 15"/>
            <p:cNvSpPr>
              <a:spLocks/>
            </p:cNvSpPr>
            <p:nvPr/>
          </p:nvSpPr>
          <p:spPr bwMode="auto">
            <a:xfrm>
              <a:off x="1244" y="3992"/>
              <a:ext cx="16" cy="15"/>
            </a:xfrm>
            <a:custGeom>
              <a:avLst/>
              <a:gdLst/>
              <a:ahLst/>
              <a:cxnLst>
                <a:cxn ang="0">
                  <a:pos x="30" y="29"/>
                </a:cxn>
                <a:cxn ang="0">
                  <a:pos x="25" y="29"/>
                </a:cxn>
                <a:cxn ang="0">
                  <a:pos x="25" y="5"/>
                </a:cxn>
                <a:cxn ang="0">
                  <a:pos x="25" y="5"/>
                </a:cxn>
                <a:cxn ang="0">
                  <a:pos x="16" y="29"/>
                </a:cxn>
                <a:cxn ang="0">
                  <a:pos x="13" y="29"/>
                </a:cxn>
                <a:cxn ang="0">
                  <a:pos x="3" y="5"/>
                </a:cxn>
                <a:cxn ang="0">
                  <a:pos x="3" y="5"/>
                </a:cxn>
                <a:cxn ang="0">
                  <a:pos x="3" y="29"/>
                </a:cxn>
                <a:cxn ang="0">
                  <a:pos x="0" y="29"/>
                </a:cxn>
                <a:cxn ang="0">
                  <a:pos x="0" y="0"/>
                </a:cxn>
                <a:cxn ang="0">
                  <a:pos x="5" y="0"/>
                </a:cxn>
                <a:cxn ang="0">
                  <a:pos x="14" y="24"/>
                </a:cxn>
                <a:cxn ang="0">
                  <a:pos x="24" y="0"/>
                </a:cxn>
                <a:cxn ang="0">
                  <a:pos x="30" y="0"/>
                </a:cxn>
                <a:cxn ang="0">
                  <a:pos x="30" y="29"/>
                </a:cxn>
              </a:cxnLst>
              <a:rect l="0" t="0" r="r" b="b"/>
              <a:pathLst>
                <a:path w="30" h="29">
                  <a:moveTo>
                    <a:pt x="30" y="29"/>
                  </a:moveTo>
                  <a:lnTo>
                    <a:pt x="25" y="29"/>
                  </a:lnTo>
                  <a:lnTo>
                    <a:pt x="25" y="5"/>
                  </a:lnTo>
                  <a:lnTo>
                    <a:pt x="25" y="5"/>
                  </a:lnTo>
                  <a:lnTo>
                    <a:pt x="16" y="29"/>
                  </a:lnTo>
                  <a:lnTo>
                    <a:pt x="13" y="29"/>
                  </a:lnTo>
                  <a:lnTo>
                    <a:pt x="3" y="5"/>
                  </a:lnTo>
                  <a:lnTo>
                    <a:pt x="3" y="5"/>
                  </a:lnTo>
                  <a:lnTo>
                    <a:pt x="3" y="29"/>
                  </a:lnTo>
                  <a:lnTo>
                    <a:pt x="0" y="29"/>
                  </a:lnTo>
                  <a:lnTo>
                    <a:pt x="0" y="0"/>
                  </a:lnTo>
                  <a:lnTo>
                    <a:pt x="5" y="0"/>
                  </a:lnTo>
                  <a:lnTo>
                    <a:pt x="14" y="24"/>
                  </a:lnTo>
                  <a:lnTo>
                    <a:pt x="24" y="0"/>
                  </a:lnTo>
                  <a:lnTo>
                    <a:pt x="30" y="0"/>
                  </a:lnTo>
                  <a:lnTo>
                    <a:pt x="30" y="29"/>
                  </a:lnTo>
                  <a:close/>
                </a:path>
              </a:pathLst>
            </a:custGeom>
            <a:solidFill>
              <a:schemeClr val="tx1"/>
            </a:solidFill>
            <a:ln w="0">
              <a:solidFill>
                <a:schemeClr val="tx1"/>
              </a:solidFill>
              <a:prstDash val="solid"/>
              <a:round/>
              <a:headEnd/>
              <a:tailEnd/>
            </a:ln>
          </p:spPr>
          <p:txBody>
            <a:bodyPr/>
            <a:lstStyle/>
            <a:p>
              <a:pPr>
                <a:defRPr/>
              </a:pPr>
              <a:endParaRPr lang="en-US"/>
            </a:p>
          </p:txBody>
        </p:sp>
        <p:sp>
          <p:nvSpPr>
            <p:cNvPr id="12304" name="Freeform 16"/>
            <p:cNvSpPr>
              <a:spLocks/>
            </p:cNvSpPr>
            <p:nvPr/>
          </p:nvSpPr>
          <p:spPr bwMode="auto">
            <a:xfrm>
              <a:off x="357" y="3905"/>
              <a:ext cx="275" cy="275"/>
            </a:xfrm>
            <a:custGeom>
              <a:avLst/>
              <a:gdLst/>
              <a:ahLst/>
              <a:cxnLst>
                <a:cxn ang="0">
                  <a:pos x="275" y="550"/>
                </a:cxn>
                <a:cxn ang="0">
                  <a:pos x="0" y="275"/>
                </a:cxn>
                <a:cxn ang="0">
                  <a:pos x="275" y="0"/>
                </a:cxn>
                <a:cxn ang="0">
                  <a:pos x="550" y="275"/>
                </a:cxn>
                <a:cxn ang="0">
                  <a:pos x="275" y="550"/>
                </a:cxn>
              </a:cxnLst>
              <a:rect l="0" t="0" r="r" b="b"/>
              <a:pathLst>
                <a:path w="550" h="550">
                  <a:moveTo>
                    <a:pt x="275" y="550"/>
                  </a:moveTo>
                  <a:lnTo>
                    <a:pt x="0" y="275"/>
                  </a:lnTo>
                  <a:lnTo>
                    <a:pt x="275" y="0"/>
                  </a:lnTo>
                  <a:lnTo>
                    <a:pt x="550" y="275"/>
                  </a:lnTo>
                  <a:lnTo>
                    <a:pt x="275" y="550"/>
                  </a:lnTo>
                </a:path>
              </a:pathLst>
            </a:custGeom>
            <a:solidFill>
              <a:schemeClr val="tx1"/>
            </a:solidFill>
            <a:ln w="7938">
              <a:noFill/>
              <a:prstDash val="solid"/>
              <a:round/>
              <a:headEnd/>
              <a:tailEnd/>
            </a:ln>
          </p:spPr>
          <p:txBody>
            <a:bodyPr/>
            <a:lstStyle/>
            <a:p>
              <a:pPr>
                <a:defRPr/>
              </a:pPr>
              <a:endParaRPr lang="en-US"/>
            </a:p>
          </p:txBody>
        </p:sp>
        <p:sp>
          <p:nvSpPr>
            <p:cNvPr id="12305" name="Freeform 17"/>
            <p:cNvSpPr>
              <a:spLocks/>
            </p:cNvSpPr>
            <p:nvPr/>
          </p:nvSpPr>
          <p:spPr bwMode="auto">
            <a:xfrm>
              <a:off x="566" y="3979"/>
              <a:ext cx="714" cy="133"/>
            </a:xfrm>
            <a:custGeom>
              <a:avLst/>
              <a:gdLst/>
              <a:ahLst/>
              <a:cxnLst>
                <a:cxn ang="0">
                  <a:pos x="7" y="0"/>
                </a:cxn>
                <a:cxn ang="0">
                  <a:pos x="2953" y="0"/>
                </a:cxn>
                <a:cxn ang="0">
                  <a:pos x="2953" y="267"/>
                </a:cxn>
                <a:cxn ang="0">
                  <a:pos x="0" y="267"/>
                </a:cxn>
              </a:cxnLst>
              <a:rect l="0" t="0" r="r" b="b"/>
              <a:pathLst>
                <a:path w="2953" h="267">
                  <a:moveTo>
                    <a:pt x="7" y="0"/>
                  </a:moveTo>
                  <a:lnTo>
                    <a:pt x="2953" y="0"/>
                  </a:lnTo>
                  <a:lnTo>
                    <a:pt x="2953" y="267"/>
                  </a:lnTo>
                  <a:lnTo>
                    <a:pt x="0" y="267"/>
                  </a:lnTo>
                </a:path>
              </a:pathLst>
            </a:custGeom>
            <a:noFill/>
            <a:ln w="4763">
              <a:solidFill>
                <a:schemeClr val="tx1"/>
              </a:solidFill>
              <a:prstDash val="solid"/>
              <a:round/>
              <a:headEnd/>
              <a:tailEnd/>
            </a:ln>
          </p:spPr>
          <p:txBody>
            <a:bodyPr/>
            <a:lstStyle/>
            <a:p>
              <a:pPr>
                <a:defRPr/>
              </a:pPr>
              <a:endParaRPr lang="en-US"/>
            </a:p>
          </p:txBody>
        </p:sp>
        <p:sp>
          <p:nvSpPr>
            <p:cNvPr id="12306" name="Freeform 18"/>
            <p:cNvSpPr>
              <a:spLocks/>
            </p:cNvSpPr>
            <p:nvPr/>
          </p:nvSpPr>
          <p:spPr bwMode="auto">
            <a:xfrm>
              <a:off x="357" y="3983"/>
              <a:ext cx="216" cy="198"/>
            </a:xfrm>
            <a:custGeom>
              <a:avLst/>
              <a:gdLst/>
              <a:ahLst/>
              <a:cxnLst>
                <a:cxn ang="0">
                  <a:pos x="432" y="99"/>
                </a:cxn>
                <a:cxn ang="0">
                  <a:pos x="427" y="70"/>
                </a:cxn>
                <a:cxn ang="0">
                  <a:pos x="417" y="46"/>
                </a:cxn>
                <a:cxn ang="0">
                  <a:pos x="401" y="29"/>
                </a:cxn>
                <a:cxn ang="0">
                  <a:pos x="379" y="14"/>
                </a:cxn>
                <a:cxn ang="0">
                  <a:pos x="352" y="5"/>
                </a:cxn>
                <a:cxn ang="0">
                  <a:pos x="318" y="0"/>
                </a:cxn>
                <a:cxn ang="0">
                  <a:pos x="278" y="0"/>
                </a:cxn>
                <a:cxn ang="0">
                  <a:pos x="237" y="5"/>
                </a:cxn>
                <a:cxn ang="0">
                  <a:pos x="190" y="16"/>
                </a:cxn>
                <a:cxn ang="0">
                  <a:pos x="143" y="32"/>
                </a:cxn>
                <a:cxn ang="0">
                  <a:pos x="93" y="56"/>
                </a:cxn>
                <a:cxn ang="0">
                  <a:pos x="40" y="88"/>
                </a:cxn>
                <a:cxn ang="0">
                  <a:pos x="21" y="102"/>
                </a:cxn>
                <a:cxn ang="0">
                  <a:pos x="0" y="115"/>
                </a:cxn>
                <a:cxn ang="0">
                  <a:pos x="12" y="128"/>
                </a:cxn>
                <a:cxn ang="0">
                  <a:pos x="16" y="124"/>
                </a:cxn>
                <a:cxn ang="0">
                  <a:pos x="21" y="121"/>
                </a:cxn>
                <a:cxn ang="0">
                  <a:pos x="67" y="91"/>
                </a:cxn>
                <a:cxn ang="0">
                  <a:pos x="111" y="69"/>
                </a:cxn>
                <a:cxn ang="0">
                  <a:pos x="151" y="51"/>
                </a:cxn>
                <a:cxn ang="0">
                  <a:pos x="187" y="40"/>
                </a:cxn>
                <a:cxn ang="0">
                  <a:pos x="219" y="35"/>
                </a:cxn>
                <a:cxn ang="0">
                  <a:pos x="248" y="37"/>
                </a:cxn>
                <a:cxn ang="0">
                  <a:pos x="274" y="43"/>
                </a:cxn>
                <a:cxn ang="0">
                  <a:pos x="296" y="56"/>
                </a:cxn>
                <a:cxn ang="0">
                  <a:pos x="315" y="73"/>
                </a:cxn>
                <a:cxn ang="0">
                  <a:pos x="326" y="97"/>
                </a:cxn>
                <a:cxn ang="0">
                  <a:pos x="331" y="128"/>
                </a:cxn>
                <a:cxn ang="0">
                  <a:pos x="329" y="191"/>
                </a:cxn>
                <a:cxn ang="0">
                  <a:pos x="317" y="255"/>
                </a:cxn>
                <a:cxn ang="0">
                  <a:pos x="304" y="295"/>
                </a:cxn>
                <a:cxn ang="0">
                  <a:pos x="286" y="334"/>
                </a:cxn>
                <a:cxn ang="0">
                  <a:pos x="266" y="367"/>
                </a:cxn>
                <a:cxn ang="0">
                  <a:pos x="262" y="372"/>
                </a:cxn>
                <a:cxn ang="0">
                  <a:pos x="259" y="377"/>
                </a:cxn>
                <a:cxn ang="0">
                  <a:pos x="277" y="394"/>
                </a:cxn>
                <a:cxn ang="0">
                  <a:pos x="280" y="393"/>
                </a:cxn>
                <a:cxn ang="0">
                  <a:pos x="283" y="389"/>
                </a:cxn>
                <a:cxn ang="0">
                  <a:pos x="323" y="343"/>
                </a:cxn>
                <a:cxn ang="0">
                  <a:pos x="360" y="294"/>
                </a:cxn>
                <a:cxn ang="0">
                  <a:pos x="390" y="243"/>
                </a:cxn>
                <a:cxn ang="0">
                  <a:pos x="416" y="188"/>
                </a:cxn>
                <a:cxn ang="0">
                  <a:pos x="425" y="156"/>
                </a:cxn>
                <a:cxn ang="0">
                  <a:pos x="432" y="128"/>
                </a:cxn>
                <a:cxn ang="0">
                  <a:pos x="432" y="99"/>
                </a:cxn>
              </a:cxnLst>
              <a:rect l="0" t="0" r="r" b="b"/>
              <a:pathLst>
                <a:path w="432" h="394">
                  <a:moveTo>
                    <a:pt x="432" y="99"/>
                  </a:moveTo>
                  <a:lnTo>
                    <a:pt x="427" y="70"/>
                  </a:lnTo>
                  <a:lnTo>
                    <a:pt x="417" y="46"/>
                  </a:lnTo>
                  <a:lnTo>
                    <a:pt x="401" y="29"/>
                  </a:lnTo>
                  <a:lnTo>
                    <a:pt x="379" y="14"/>
                  </a:lnTo>
                  <a:lnTo>
                    <a:pt x="352" y="5"/>
                  </a:lnTo>
                  <a:lnTo>
                    <a:pt x="318" y="0"/>
                  </a:lnTo>
                  <a:lnTo>
                    <a:pt x="278" y="0"/>
                  </a:lnTo>
                  <a:lnTo>
                    <a:pt x="237" y="5"/>
                  </a:lnTo>
                  <a:lnTo>
                    <a:pt x="190" y="16"/>
                  </a:lnTo>
                  <a:lnTo>
                    <a:pt x="143" y="32"/>
                  </a:lnTo>
                  <a:lnTo>
                    <a:pt x="93" y="56"/>
                  </a:lnTo>
                  <a:lnTo>
                    <a:pt x="40" y="88"/>
                  </a:lnTo>
                  <a:lnTo>
                    <a:pt x="21" y="102"/>
                  </a:lnTo>
                  <a:lnTo>
                    <a:pt x="0" y="115"/>
                  </a:lnTo>
                  <a:lnTo>
                    <a:pt x="12" y="128"/>
                  </a:lnTo>
                  <a:lnTo>
                    <a:pt x="16" y="124"/>
                  </a:lnTo>
                  <a:lnTo>
                    <a:pt x="21" y="121"/>
                  </a:lnTo>
                  <a:lnTo>
                    <a:pt x="67" y="91"/>
                  </a:lnTo>
                  <a:lnTo>
                    <a:pt x="111" y="69"/>
                  </a:lnTo>
                  <a:lnTo>
                    <a:pt x="151" y="51"/>
                  </a:lnTo>
                  <a:lnTo>
                    <a:pt x="187" y="40"/>
                  </a:lnTo>
                  <a:lnTo>
                    <a:pt x="219" y="35"/>
                  </a:lnTo>
                  <a:lnTo>
                    <a:pt x="248" y="37"/>
                  </a:lnTo>
                  <a:lnTo>
                    <a:pt x="274" y="43"/>
                  </a:lnTo>
                  <a:lnTo>
                    <a:pt x="296" y="56"/>
                  </a:lnTo>
                  <a:lnTo>
                    <a:pt x="315" y="73"/>
                  </a:lnTo>
                  <a:lnTo>
                    <a:pt x="326" y="97"/>
                  </a:lnTo>
                  <a:lnTo>
                    <a:pt x="331" y="128"/>
                  </a:lnTo>
                  <a:lnTo>
                    <a:pt x="329" y="191"/>
                  </a:lnTo>
                  <a:lnTo>
                    <a:pt x="317" y="255"/>
                  </a:lnTo>
                  <a:lnTo>
                    <a:pt x="304" y="295"/>
                  </a:lnTo>
                  <a:lnTo>
                    <a:pt x="286" y="334"/>
                  </a:lnTo>
                  <a:lnTo>
                    <a:pt x="266" y="367"/>
                  </a:lnTo>
                  <a:lnTo>
                    <a:pt x="262" y="372"/>
                  </a:lnTo>
                  <a:lnTo>
                    <a:pt x="259" y="377"/>
                  </a:lnTo>
                  <a:lnTo>
                    <a:pt x="277" y="394"/>
                  </a:lnTo>
                  <a:lnTo>
                    <a:pt x="280" y="393"/>
                  </a:lnTo>
                  <a:lnTo>
                    <a:pt x="283" y="389"/>
                  </a:lnTo>
                  <a:lnTo>
                    <a:pt x="323" y="343"/>
                  </a:lnTo>
                  <a:lnTo>
                    <a:pt x="360" y="294"/>
                  </a:lnTo>
                  <a:lnTo>
                    <a:pt x="390" y="243"/>
                  </a:lnTo>
                  <a:lnTo>
                    <a:pt x="416" y="188"/>
                  </a:lnTo>
                  <a:lnTo>
                    <a:pt x="425" y="156"/>
                  </a:lnTo>
                  <a:lnTo>
                    <a:pt x="432" y="128"/>
                  </a:lnTo>
                  <a:lnTo>
                    <a:pt x="432" y="99"/>
                  </a:lnTo>
                  <a:close/>
                </a:path>
              </a:pathLst>
            </a:custGeom>
            <a:solidFill>
              <a:schemeClr val="bg1"/>
            </a:solidFill>
            <a:ln w="0">
              <a:noFill/>
              <a:prstDash val="solid"/>
              <a:round/>
              <a:headEnd/>
              <a:tailEnd/>
            </a:ln>
          </p:spPr>
          <p:txBody>
            <a:bodyPr/>
            <a:lstStyle/>
            <a:p>
              <a:pPr>
                <a:defRPr/>
              </a:pPr>
              <a:endParaRPr lang="en-US"/>
            </a:p>
          </p:txBody>
        </p:sp>
      </p:grpSp>
      <p:sp>
        <p:nvSpPr>
          <p:cNvPr id="19" name="Rectangle 18"/>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20" name="Rectangle 19"/>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cSld>
  <p:clrMap bg1="dk2" tx1="lt1" bg2="dk1" tx2="lt2" accent1="accent1" accent2="accent2" accent3="accent3" accent4="accent4" accent5="accent5" accent6="accent6" hlink="hlink" folHlink="folHlink"/>
  <p:sldLayoutIdLst>
    <p:sldLayoutId id="2147485627" r:id="rId1"/>
    <p:sldLayoutId id="2147485628" r:id="rId2"/>
    <p:sldLayoutId id="2147485629" r:id="rId3"/>
    <p:sldLayoutId id="2147485630" r:id="rId4"/>
    <p:sldLayoutId id="2147485631" r:id="rId5"/>
    <p:sldLayoutId id="2147485632" r:id="rId6"/>
    <p:sldLayoutId id="2147485633" r:id="rId7"/>
    <p:sldLayoutId id="2147485634" r:id="rId8"/>
    <p:sldLayoutId id="2147485635" r:id="rId9"/>
    <p:sldLayoutId id="2147485636" r:id="rId10"/>
    <p:sldLayoutId id="2147485637" r:id="rId11"/>
  </p:sldLayoutIdLst>
  <p:txStyles>
    <p:titleStyle>
      <a:lvl1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28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2" pitchFamily="18"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35120ABF-E891-43E7-B615-5FDA5955AF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39" r:id="rId1"/>
    <p:sldLayoutId id="2147485640" r:id="rId2"/>
    <p:sldLayoutId id="2147485641" r:id="rId3"/>
    <p:sldLayoutId id="2147485642" r:id="rId4"/>
    <p:sldLayoutId id="2147485643" r:id="rId5"/>
    <p:sldLayoutId id="2147485644" r:id="rId6"/>
    <p:sldLayoutId id="2147485645" r:id="rId7"/>
    <p:sldLayoutId id="2147485646" r:id="rId8"/>
    <p:sldLayoutId id="2147485647" r:id="rId9"/>
    <p:sldLayoutId id="2147485648" r:id="rId10"/>
    <p:sldLayoutId id="2147485649" r:id="rId11"/>
  </p:sldLayoutIdLst>
  <p:timing>
    <p:tnLst>
      <p:par>
        <p:cTn id="1" dur="indefinite" restart="never" nodeType="tmRoot"/>
      </p:par>
    </p:tnLst>
  </p:timing>
  <p:txStyles>
    <p:titleStyle>
      <a:lvl1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i="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2400">
          <a:solidFill>
            <a:srgbClr val="99FF33"/>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58800" y="457200"/>
            <a:ext cx="8059738" cy="1130300"/>
          </a:xfrm>
          <a:prstGeom prst="rect">
            <a:avLst/>
          </a:prstGeom>
          <a:noFill/>
          <a:ln w="47624" cmpd="thinThick">
            <a:pattFill prst="narHorz">
              <a:fgClr>
                <a:schemeClr val="hlink"/>
              </a:fgClr>
              <a:bgClr>
                <a:srgbClr val="FFFFFF"/>
              </a:bgClr>
            </a:patt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651" r:id="rId1"/>
    <p:sldLayoutId id="2147485652" r:id="rId2"/>
    <p:sldLayoutId id="2147485653" r:id="rId3"/>
    <p:sldLayoutId id="2147485654" r:id="rId4"/>
    <p:sldLayoutId id="2147485655" r:id="rId5"/>
    <p:sldLayoutId id="2147485656" r:id="rId6"/>
    <p:sldLayoutId id="2147485657" r:id="rId7"/>
    <p:sldLayoutId id="2147485658" r:id="rId8"/>
    <p:sldLayoutId id="2147485659" r:id="rId9"/>
    <p:sldLayoutId id="2147485660" r:id="rId10"/>
    <p:sldLayoutId id="2147485661" r:id="rId11"/>
  </p:sldLayoutIdLst>
  <p:timing>
    <p:tnLst>
      <p:par>
        <p:cTn id="1" dur="indefinite" restart="never" nodeType="tmRoot"/>
      </p:par>
    </p:tnLst>
  </p:timing>
  <p:txStyles>
    <p:titleStyle>
      <a:lvl1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800" b="1" i="1">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ú"/>
        <a:defRPr sz="2400" b="1">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400" b="1">
          <a:solidFill>
            <a:schemeClr val="tx1"/>
          </a:solidFill>
          <a:latin typeface="+mn-lt"/>
        </a:defRPr>
      </a:lvl4pPr>
      <a:lvl5pPr marL="2057400" indent="-228600" algn="l" rtl="0" eaLnBrk="1" fontAlgn="base" hangingPunct="1">
        <a:spcBef>
          <a:spcPct val="20000"/>
        </a:spcBef>
        <a:spcAft>
          <a:spcPct val="0"/>
        </a:spcAft>
        <a:buChar char="•"/>
        <a:defRPr sz="2400" b="1">
          <a:solidFill>
            <a:schemeClr val="tx1"/>
          </a:solidFill>
          <a:latin typeface="+mn-lt"/>
        </a:defRPr>
      </a:lvl5pPr>
      <a:lvl6pPr marL="2514600" indent="-228600" algn="l" rtl="0" eaLnBrk="1" fontAlgn="base" hangingPunct="1">
        <a:spcBef>
          <a:spcPct val="20000"/>
        </a:spcBef>
        <a:spcAft>
          <a:spcPct val="0"/>
        </a:spcAft>
        <a:buChar char="•"/>
        <a:defRPr sz="2400" b="1">
          <a:solidFill>
            <a:schemeClr val="tx1"/>
          </a:solidFill>
          <a:latin typeface="+mn-lt"/>
        </a:defRPr>
      </a:lvl6pPr>
      <a:lvl7pPr marL="2971800" indent="-228600" algn="l" rtl="0" eaLnBrk="1" fontAlgn="base" hangingPunct="1">
        <a:spcBef>
          <a:spcPct val="20000"/>
        </a:spcBef>
        <a:spcAft>
          <a:spcPct val="0"/>
        </a:spcAft>
        <a:buChar char="•"/>
        <a:defRPr sz="2400" b="1">
          <a:solidFill>
            <a:schemeClr val="tx1"/>
          </a:solidFill>
          <a:latin typeface="+mn-lt"/>
        </a:defRPr>
      </a:lvl7pPr>
      <a:lvl8pPr marL="3429000" indent="-228600" algn="l" rtl="0" eaLnBrk="1" fontAlgn="base" hangingPunct="1">
        <a:spcBef>
          <a:spcPct val="20000"/>
        </a:spcBef>
        <a:spcAft>
          <a:spcPct val="0"/>
        </a:spcAft>
        <a:buChar char="•"/>
        <a:defRPr sz="2400" b="1">
          <a:solidFill>
            <a:schemeClr val="tx1"/>
          </a:solidFill>
          <a:latin typeface="+mn-lt"/>
        </a:defRPr>
      </a:lvl8pPr>
      <a:lvl9pPr marL="3886200" indent="-228600" algn="l" rtl="0" eaLnBrk="1" fontAlgn="base" hangingPunct="1">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79F">
                <a:gamma/>
                <a:shade val="56078"/>
                <a:invGamma/>
              </a:srgbClr>
            </a:gs>
            <a:gs pos="100000">
              <a:srgbClr val="00279F"/>
            </a:gs>
          </a:gsLst>
          <a:lin ang="5400000" scaled="1"/>
        </a:gradFill>
        <a:effectLst/>
      </p:bgPr>
    </p:bg>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Klicken Sie, um das Format des Titel-Masters zu bearbeiten.</a:t>
            </a:r>
          </a:p>
        </p:txBody>
      </p:sp>
      <p:sp>
        <p:nvSpPr>
          <p:cNvPr id="7157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15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effectLst/>
                <a:latin typeface="+mn-lt"/>
              </a:defRPr>
            </a:lvl1pPr>
          </a:lstStyle>
          <a:p>
            <a:endParaRPr lang="de-DE"/>
          </a:p>
        </p:txBody>
      </p:sp>
      <p:sp>
        <p:nvSpPr>
          <p:cNvPr id="7157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effectLst/>
                <a:latin typeface="+mn-lt"/>
              </a:defRPr>
            </a:lvl1pPr>
          </a:lstStyle>
          <a:p>
            <a:fld id="{8678436A-E783-448E-99F8-F8F6BF8FAF71}" type="slidenum">
              <a:rPr lang="de-DE"/>
              <a:pPr/>
              <a:t>‹#›</a:t>
            </a:fld>
            <a:endParaRPr lang="de-DE"/>
          </a:p>
        </p:txBody>
      </p:sp>
      <p:sp>
        <p:nvSpPr>
          <p:cNvPr id="6" name="Rectangle 5"/>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u="sng">
              <a:solidFill>
                <a:srgbClr val="000000"/>
              </a:solidFill>
              <a:latin typeface="Arial" charset="0"/>
              <a:ea typeface="ＭＳ Ｐゴシック" charset="-128"/>
              <a:cs typeface="+mn-cs"/>
            </a:endParaRPr>
          </a:p>
        </p:txBody>
      </p:sp>
      <p:sp>
        <p:nvSpPr>
          <p:cNvPr id="7" name="Rectangle 6"/>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fontAlgn="auto">
              <a:spcBef>
                <a:spcPts val="0"/>
              </a:spcBef>
              <a:spcAft>
                <a:spcPts val="0"/>
              </a:spcAft>
              <a:defRPr/>
            </a:pPr>
            <a:endParaRPr lang="en-US" kern="0" smtClean="0">
              <a:solidFill>
                <a:srgbClr val="000000"/>
              </a:solidFill>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5663" r:id="rId1"/>
    <p:sldLayoutId id="2147485664" r:id="rId2"/>
    <p:sldLayoutId id="2147485665" r:id="rId3"/>
    <p:sldLayoutId id="2147485666" r:id="rId4"/>
    <p:sldLayoutId id="2147485667" r:id="rId5"/>
    <p:sldLayoutId id="2147485668" r:id="rId6"/>
    <p:sldLayoutId id="2147485669" r:id="rId7"/>
    <p:sldLayoutId id="2147485670" r:id="rId8"/>
    <p:sldLayoutId id="2147485671" r:id="rId9"/>
    <p:sldLayoutId id="2147485672" r:id="rId10"/>
    <p:sldLayoutId id="214748567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79F">
                <a:gamma/>
                <a:shade val="56078"/>
                <a:invGamma/>
              </a:srgbClr>
            </a:gs>
            <a:gs pos="100000">
              <a:srgbClr val="00279F"/>
            </a:gs>
          </a:gsLst>
          <a:lin ang="5400000" scaled="1"/>
        </a:gradFill>
        <a:effectLst/>
      </p:bgPr>
    </p:bg>
    <p:spTree>
      <p:nvGrpSpPr>
        <p:cNvPr id="1" name=""/>
        <p:cNvGrpSpPr/>
        <p:nvPr/>
      </p:nvGrpSpPr>
      <p:grpSpPr>
        <a:xfrm>
          <a:off x="0" y="0"/>
          <a:ext cx="0" cy="0"/>
          <a:chOff x="0" y="0"/>
          <a:chExt cx="0" cy="0"/>
        </a:xfrm>
      </p:grpSpPr>
      <p:sp>
        <p:nvSpPr>
          <p:cNvPr id="1606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Klicken Sie, um das Format des Titel-Masters zu bearbeiten.</a:t>
            </a:r>
          </a:p>
        </p:txBody>
      </p:sp>
      <p:sp>
        <p:nvSpPr>
          <p:cNvPr id="1606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066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effectLst/>
                <a:latin typeface="+mn-lt"/>
              </a:defRPr>
            </a:lvl1pPr>
          </a:lstStyle>
          <a:p>
            <a:endParaRPr lang="de-DE"/>
          </a:p>
        </p:txBody>
      </p:sp>
      <p:sp>
        <p:nvSpPr>
          <p:cNvPr id="16066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effectLst/>
                <a:latin typeface="+mn-lt"/>
              </a:defRPr>
            </a:lvl1pPr>
          </a:lstStyle>
          <a:p>
            <a:fld id="{EF40E88E-A6A7-49A0-8F1C-E6A1C70B3CFF}" type="slidenum">
              <a:rPr lang="de-DE"/>
              <a:pPr/>
              <a:t>‹#›</a:t>
            </a:fld>
            <a:endParaRPr lang="de-DE"/>
          </a:p>
        </p:txBody>
      </p:sp>
      <p:sp>
        <p:nvSpPr>
          <p:cNvPr id="1606663" name="Rectangle 7"/>
          <p:cNvSpPr>
            <a:spLocks noChangeArrowheads="1"/>
          </p:cNvSpPr>
          <p:nvPr/>
        </p:nvSpPr>
        <p:spPr bwMode="auto">
          <a:xfrm>
            <a:off x="8172450" y="6157913"/>
            <a:ext cx="504825" cy="271462"/>
          </a:xfrm>
          <a:prstGeom prst="rect">
            <a:avLst/>
          </a:prstGeom>
          <a:noFill/>
          <a:ln w="12700">
            <a:noFill/>
            <a:miter lim="800000"/>
            <a:headEnd/>
            <a:tailEnd/>
          </a:ln>
          <a:effectLst/>
        </p:spPr>
        <p:txBody>
          <a:bodyPr wrap="none" lIns="90488" tIns="44450" rIns="90488" bIns="44450">
            <a:spAutoFit/>
          </a:bodyPr>
          <a:lstStyle/>
          <a:p>
            <a:pPr algn="l" defTabSz="762000">
              <a:spcBef>
                <a:spcPct val="0"/>
              </a:spcBef>
            </a:pPr>
            <a:r>
              <a:rPr lang="de-DE" sz="1200" b="0">
                <a:solidFill>
                  <a:srgbClr val="618FFD"/>
                </a:solidFill>
                <a:effectLst>
                  <a:outerShdw blurRad="38100" dist="38100" dir="2700000" algn="tl">
                    <a:srgbClr val="000000"/>
                  </a:outerShdw>
                </a:effectLst>
                <a:latin typeface="Arial Rounded MT Bold" pitchFamily="34" charset="0"/>
              </a:rPr>
              <a:t>MJR</a:t>
            </a:r>
          </a:p>
        </p:txBody>
      </p:sp>
    </p:spTree>
  </p:cSld>
  <p:clrMap bg1="lt1" tx1="dk1" bg2="lt2" tx2="dk2" accent1="accent1" accent2="accent2" accent3="accent3" accent4="accent4" accent5="accent5" accent6="accent6" hlink="hlink" folHlink="folHlink"/>
  <p:sldLayoutIdLst>
    <p:sldLayoutId id="2147485675" r:id="rId1"/>
    <p:sldLayoutId id="2147485676" r:id="rId2"/>
    <p:sldLayoutId id="2147485677" r:id="rId3"/>
    <p:sldLayoutId id="2147485678" r:id="rId4"/>
    <p:sldLayoutId id="2147485679" r:id="rId5"/>
    <p:sldLayoutId id="2147485680" r:id="rId6"/>
    <p:sldLayoutId id="2147485681" r:id="rId7"/>
    <p:sldLayoutId id="2147485682" r:id="rId8"/>
    <p:sldLayoutId id="2147485683" r:id="rId9"/>
    <p:sldLayoutId id="2147485684" r:id="rId10"/>
    <p:sldLayoutId id="2147485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9.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1.jpeg"/><Relationship Id="rId1" Type="http://schemas.openxmlformats.org/officeDocument/2006/relationships/slideLayout" Target="../slideLayouts/slideLayout3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9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70" y="1828800"/>
            <a:ext cx="8686800" cy="868362"/>
          </a:xfrm>
        </p:spPr>
        <p:txBody>
          <a:bodyPr/>
          <a:lstStyle/>
          <a:p>
            <a:pPr algn="ctr">
              <a:lnSpc>
                <a:spcPct val="100000"/>
              </a:lnSpc>
            </a:pPr>
            <a:r>
              <a:rPr lang="en-US" i="1" dirty="0" smtClean="0">
                <a:solidFill>
                  <a:srgbClr val="000066"/>
                </a:solidFill>
              </a:rPr>
              <a:t>Optimizing Timing of Transplant</a:t>
            </a:r>
            <a:br>
              <a:rPr lang="en-US" i="1" dirty="0" smtClean="0">
                <a:solidFill>
                  <a:srgbClr val="000066"/>
                </a:solidFill>
              </a:rPr>
            </a:br>
            <a:r>
              <a:rPr lang="en-US" i="1" dirty="0" smtClean="0">
                <a:solidFill>
                  <a:srgbClr val="000066"/>
                </a:solidFill>
              </a:rPr>
              <a:t> in Hodgkin Lymphoma</a:t>
            </a:r>
            <a:r>
              <a:rPr lang="en-US" i="1" dirty="0" smtClean="0">
                <a:solidFill>
                  <a:srgbClr val="000066"/>
                </a:solidFill>
              </a:rPr>
              <a:t/>
            </a:r>
            <a:br>
              <a:rPr lang="en-US" i="1" dirty="0" smtClean="0">
                <a:solidFill>
                  <a:srgbClr val="000066"/>
                </a:solidFill>
              </a:rPr>
            </a:br>
            <a:r>
              <a:rPr lang="en-US" i="1" dirty="0" smtClean="0">
                <a:solidFill>
                  <a:srgbClr val="000066"/>
                </a:solidFill>
              </a:rPr>
              <a:t> </a:t>
            </a:r>
            <a:endParaRPr lang="en-US" sz="3200" b="0" i="1" dirty="0">
              <a:solidFill>
                <a:srgbClr val="000066"/>
              </a:solidFill>
            </a:endParaRPr>
          </a:p>
        </p:txBody>
      </p:sp>
      <p:sp>
        <p:nvSpPr>
          <p:cNvPr id="3" name="TextBox 2"/>
          <p:cNvSpPr txBox="1"/>
          <p:nvPr/>
        </p:nvSpPr>
        <p:spPr>
          <a:xfrm>
            <a:off x="1823257" y="4690408"/>
            <a:ext cx="5088573" cy="1938992"/>
          </a:xfrm>
          <a:prstGeom prst="rect">
            <a:avLst/>
          </a:prstGeom>
          <a:noFill/>
        </p:spPr>
        <p:txBody>
          <a:bodyPr wrap="none" rtlCol="0">
            <a:spAutoFit/>
          </a:bodyPr>
          <a:lstStyle/>
          <a:p>
            <a:pPr algn="ctr">
              <a:spcAft>
                <a:spcPts val="0"/>
              </a:spcAft>
            </a:pPr>
            <a:r>
              <a:rPr lang="en-US" sz="2000" b="1" dirty="0" smtClean="0">
                <a:solidFill>
                  <a:srgbClr val="000066"/>
                </a:solidFill>
              </a:rPr>
              <a:t>Ginna G. Laport, MD</a:t>
            </a:r>
          </a:p>
          <a:p>
            <a:pPr algn="ctr">
              <a:spcAft>
                <a:spcPts val="0"/>
              </a:spcAft>
            </a:pPr>
            <a:r>
              <a:rPr lang="en-US" sz="2000" dirty="0" smtClean="0">
                <a:solidFill>
                  <a:srgbClr val="000066"/>
                </a:solidFill>
              </a:rPr>
              <a:t>Associate Professor of  Medicine</a:t>
            </a:r>
          </a:p>
          <a:p>
            <a:pPr algn="ctr">
              <a:spcAft>
                <a:spcPts val="0"/>
              </a:spcAft>
            </a:pPr>
            <a:r>
              <a:rPr lang="en-US" sz="2000" dirty="0" smtClean="0">
                <a:solidFill>
                  <a:srgbClr val="000066"/>
                </a:solidFill>
              </a:rPr>
              <a:t>Division of Blood &amp; Marrow Transplantation</a:t>
            </a:r>
          </a:p>
          <a:p>
            <a:pPr algn="ctr">
              <a:spcAft>
                <a:spcPts val="0"/>
              </a:spcAft>
            </a:pPr>
            <a:r>
              <a:rPr lang="en-US" sz="2000" dirty="0" smtClean="0">
                <a:solidFill>
                  <a:srgbClr val="000066"/>
                </a:solidFill>
              </a:rPr>
              <a:t>Stanford University Medical Center</a:t>
            </a:r>
          </a:p>
          <a:p>
            <a:pPr algn="ctr">
              <a:spcAft>
                <a:spcPts val="0"/>
              </a:spcAft>
            </a:pPr>
            <a:endParaRPr lang="en-US" sz="2000" b="1" dirty="0" smtClean="0">
              <a:solidFill>
                <a:srgbClr val="000066"/>
              </a:solidFill>
            </a:endParaRPr>
          </a:p>
          <a:p>
            <a:pPr algn="ctr">
              <a:spcAft>
                <a:spcPts val="0"/>
              </a:spcAft>
            </a:pPr>
            <a:endParaRPr lang="en-US" sz="2000" b="1" dirty="0">
              <a:solidFill>
                <a:srgbClr val="000066"/>
              </a:solidFill>
            </a:endParaRPr>
          </a:p>
        </p:txBody>
      </p:sp>
      <p:pic>
        <p:nvPicPr>
          <p:cNvPr id="4" name="Picture 4" descr="SUBLOCKS"/>
          <p:cNvPicPr>
            <a:picLocks noChangeAspect="1" noChangeArrowheads="1"/>
          </p:cNvPicPr>
          <p:nvPr/>
        </p:nvPicPr>
        <p:blipFill>
          <a:blip r:embed="rId3" cstate="print"/>
          <a:srcRect/>
          <a:stretch>
            <a:fillRect/>
          </a:stretch>
        </p:blipFill>
        <p:spPr bwMode="auto">
          <a:xfrm>
            <a:off x="533400" y="5105400"/>
            <a:ext cx="762000" cy="1159727"/>
          </a:xfrm>
          <a:prstGeom prst="rect">
            <a:avLst/>
          </a:prstGeom>
          <a:noFill/>
          <a:ln w="9525">
            <a:noFill/>
            <a:miter lim="800000"/>
            <a:headEnd/>
            <a:tailEnd/>
          </a:ln>
        </p:spPr>
      </p:pic>
      <p:pic>
        <p:nvPicPr>
          <p:cNvPr id="5" name="Picture 5" descr="SUSEALRE"/>
          <p:cNvPicPr>
            <a:picLocks noChangeAspect="1" noChangeArrowheads="1"/>
          </p:cNvPicPr>
          <p:nvPr/>
        </p:nvPicPr>
        <p:blipFill>
          <a:blip r:embed="rId4" cstate="print"/>
          <a:srcRect/>
          <a:stretch>
            <a:fillRect/>
          </a:stretch>
        </p:blipFill>
        <p:spPr bwMode="auto">
          <a:xfrm>
            <a:off x="7391400" y="51054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400" b="1" dirty="0" smtClean="0">
                <a:solidFill>
                  <a:srgbClr val="FFFF00"/>
                </a:solidFill>
              </a:rPr>
              <a:t>Prognostic Factors for </a:t>
            </a:r>
            <a:r>
              <a:rPr lang="en-US" sz="3400" b="1" dirty="0" err="1" smtClean="0">
                <a:solidFill>
                  <a:srgbClr val="FFFF00"/>
                </a:solidFill>
              </a:rPr>
              <a:t>Rel</a:t>
            </a:r>
            <a:r>
              <a:rPr lang="en-US" sz="3400" b="1" dirty="0" smtClean="0">
                <a:solidFill>
                  <a:srgbClr val="FFFF00"/>
                </a:solidFill>
              </a:rPr>
              <a:t>/Refractory Hodgkin patients</a:t>
            </a:r>
            <a:endParaRPr lang="en-US" sz="3400" b="1" dirty="0">
              <a:solidFill>
                <a:srgbClr val="FFFF00"/>
              </a:solidFill>
            </a:endParaRPr>
          </a:p>
        </p:txBody>
      </p:sp>
      <p:sp>
        <p:nvSpPr>
          <p:cNvPr id="4" name="TextBox 3"/>
          <p:cNvSpPr txBox="1"/>
          <p:nvPr/>
        </p:nvSpPr>
        <p:spPr>
          <a:xfrm>
            <a:off x="76200" y="6096000"/>
            <a:ext cx="3918060" cy="338554"/>
          </a:xfrm>
          <a:prstGeom prst="rect">
            <a:avLst/>
          </a:prstGeom>
          <a:noFill/>
        </p:spPr>
        <p:txBody>
          <a:bodyPr wrap="none" rtlCol="0">
            <a:spAutoFit/>
          </a:bodyPr>
          <a:lstStyle/>
          <a:p>
            <a:r>
              <a:rPr lang="en-US" sz="1600" b="1" i="1" dirty="0" err="1" smtClean="0">
                <a:solidFill>
                  <a:schemeClr val="tx1">
                    <a:lumMod val="75000"/>
                  </a:schemeClr>
                </a:solidFill>
              </a:rPr>
              <a:t>Josting</a:t>
            </a:r>
            <a:r>
              <a:rPr lang="en-US" sz="1600" b="1" i="1" dirty="0" smtClean="0">
                <a:solidFill>
                  <a:schemeClr val="tx1">
                    <a:lumMod val="75000"/>
                  </a:schemeClr>
                </a:solidFill>
              </a:rPr>
              <a:t> et al. J </a:t>
            </a:r>
            <a:r>
              <a:rPr lang="en-US" sz="1600" b="1" i="1" dirty="0" err="1" smtClean="0">
                <a:solidFill>
                  <a:schemeClr val="tx1">
                    <a:lumMod val="75000"/>
                  </a:schemeClr>
                </a:solidFill>
              </a:rPr>
              <a:t>Clin</a:t>
            </a:r>
            <a:r>
              <a:rPr lang="en-US" sz="1600" b="1" i="1" dirty="0" smtClean="0">
                <a:solidFill>
                  <a:schemeClr val="tx1">
                    <a:lumMod val="75000"/>
                  </a:schemeClr>
                </a:solidFill>
              </a:rPr>
              <a:t> </a:t>
            </a:r>
            <a:r>
              <a:rPr lang="en-US" sz="1600" b="1" i="1" dirty="0" err="1" smtClean="0">
                <a:solidFill>
                  <a:schemeClr val="tx1">
                    <a:lumMod val="75000"/>
                  </a:schemeClr>
                </a:solidFill>
              </a:rPr>
              <a:t>Oncol</a:t>
            </a:r>
            <a:r>
              <a:rPr lang="en-US" sz="1600" b="1" i="1" dirty="0" smtClean="0">
                <a:solidFill>
                  <a:schemeClr val="tx1">
                    <a:lumMod val="75000"/>
                  </a:schemeClr>
                </a:solidFill>
              </a:rPr>
              <a:t> 2002;20:221</a:t>
            </a:r>
            <a:endParaRPr lang="en-US" sz="1600" b="1" i="1" dirty="0">
              <a:solidFill>
                <a:schemeClr val="tx1">
                  <a:lumMod val="75000"/>
                </a:schemeClr>
              </a:solidFill>
            </a:endParaRPr>
          </a:p>
        </p:txBody>
      </p:sp>
      <p:sp>
        <p:nvSpPr>
          <p:cNvPr id="3" name="TextBox 2"/>
          <p:cNvSpPr txBox="1"/>
          <p:nvPr/>
        </p:nvSpPr>
        <p:spPr>
          <a:xfrm>
            <a:off x="457200" y="1905000"/>
            <a:ext cx="3962400" cy="1354217"/>
          </a:xfrm>
          <a:prstGeom prst="rect">
            <a:avLst/>
          </a:prstGeom>
          <a:noFill/>
        </p:spPr>
        <p:txBody>
          <a:bodyPr wrap="square" rtlCol="0">
            <a:spAutoFit/>
          </a:bodyPr>
          <a:lstStyle/>
          <a:p>
            <a:r>
              <a:rPr lang="en-US" sz="2200" b="1" dirty="0" smtClean="0">
                <a:solidFill>
                  <a:srgbClr val="FFFF00"/>
                </a:solidFill>
              </a:rPr>
              <a:t>German Hodgkin Group</a:t>
            </a:r>
          </a:p>
          <a:p>
            <a:pPr marL="285750" indent="-285750">
              <a:buFontTx/>
              <a:buChar char="-"/>
            </a:pPr>
            <a:r>
              <a:rPr lang="en-US" sz="2000" dirty="0" smtClean="0"/>
              <a:t>Presence of anemia</a:t>
            </a:r>
          </a:p>
          <a:p>
            <a:pPr marL="285750" indent="-285750">
              <a:buFontTx/>
              <a:buChar char="-"/>
            </a:pPr>
            <a:r>
              <a:rPr lang="en-US" sz="2000" dirty="0" smtClean="0"/>
              <a:t>Stage 3 or 4 at relapse</a:t>
            </a:r>
          </a:p>
          <a:p>
            <a:pPr marL="285750" indent="-285750">
              <a:buFontTx/>
              <a:buChar char="-"/>
            </a:pPr>
            <a:r>
              <a:rPr lang="en-US" sz="2000" dirty="0" smtClean="0"/>
              <a:t>Remission duration &lt; 12 </a:t>
            </a:r>
            <a:r>
              <a:rPr lang="en-US" sz="2000" dirty="0" err="1" smtClean="0"/>
              <a:t>mos</a:t>
            </a:r>
            <a:endParaRPr lang="en-US" sz="2000" dirty="0"/>
          </a:p>
        </p:txBody>
      </p:sp>
      <p:grpSp>
        <p:nvGrpSpPr>
          <p:cNvPr id="8" name="Group 7"/>
          <p:cNvGrpSpPr/>
          <p:nvPr/>
        </p:nvGrpSpPr>
        <p:grpSpPr>
          <a:xfrm>
            <a:off x="4921955" y="1524000"/>
            <a:ext cx="3662161" cy="2402909"/>
            <a:chOff x="4921955" y="3959085"/>
            <a:chExt cx="3662161" cy="2402909"/>
          </a:xfrm>
        </p:grpSpPr>
        <p:sp>
          <p:nvSpPr>
            <p:cNvPr id="9" name="Freeform 8"/>
            <p:cNvSpPr/>
            <p:nvPr/>
          </p:nvSpPr>
          <p:spPr>
            <a:xfrm>
              <a:off x="5491716" y="4074928"/>
              <a:ext cx="2442831" cy="738963"/>
            </a:xfrm>
            <a:custGeom>
              <a:avLst/>
              <a:gdLst>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28600 w 2442831"/>
                <a:gd name="connsiteY17" fmla="*/ 79744 h 738963"/>
                <a:gd name="connsiteX18" fmla="*/ 172779 w 2442831"/>
                <a:gd name="connsiteY18" fmla="*/ 79744 h 738963"/>
                <a:gd name="connsiteX19" fmla="*/ 172779 w 2442831"/>
                <a:gd name="connsiteY19" fmla="*/ 31898 h 738963"/>
                <a:gd name="connsiteX20" fmla="*/ 114300 w 2442831"/>
                <a:gd name="connsiteY20" fmla="*/ 31898 h 738963"/>
                <a:gd name="connsiteX21" fmla="*/ 114300 w 2442831"/>
                <a:gd name="connsiteY21" fmla="*/ 0 h 738963"/>
                <a:gd name="connsiteX22" fmla="*/ 0 w 2442831"/>
                <a:gd name="connsiteY22" fmla="*/ 0 h 738963"/>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65814 w 2442831"/>
                <a:gd name="connsiteY17" fmla="*/ 85060 h 738963"/>
                <a:gd name="connsiteX18" fmla="*/ 172779 w 2442831"/>
                <a:gd name="connsiteY18" fmla="*/ 79744 h 738963"/>
                <a:gd name="connsiteX19" fmla="*/ 172779 w 2442831"/>
                <a:gd name="connsiteY19" fmla="*/ 31898 h 738963"/>
                <a:gd name="connsiteX20" fmla="*/ 114300 w 2442831"/>
                <a:gd name="connsiteY20" fmla="*/ 31898 h 738963"/>
                <a:gd name="connsiteX21" fmla="*/ 114300 w 2442831"/>
                <a:gd name="connsiteY21" fmla="*/ 0 h 738963"/>
                <a:gd name="connsiteX22" fmla="*/ 0 w 2442831"/>
                <a:gd name="connsiteY22" fmla="*/ 0 h 738963"/>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65814 w 2442831"/>
                <a:gd name="connsiteY17" fmla="*/ 85060 h 738963"/>
                <a:gd name="connsiteX18" fmla="*/ 279105 w 2442831"/>
                <a:gd name="connsiteY18" fmla="*/ 58479 h 738963"/>
                <a:gd name="connsiteX19" fmla="*/ 172779 w 2442831"/>
                <a:gd name="connsiteY19" fmla="*/ 31898 h 738963"/>
                <a:gd name="connsiteX20" fmla="*/ 114300 w 2442831"/>
                <a:gd name="connsiteY20" fmla="*/ 31898 h 738963"/>
                <a:gd name="connsiteX21" fmla="*/ 114300 w 2442831"/>
                <a:gd name="connsiteY21" fmla="*/ 0 h 738963"/>
                <a:gd name="connsiteX22" fmla="*/ 0 w 2442831"/>
                <a:gd name="connsiteY22" fmla="*/ 0 h 738963"/>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65814 w 2442831"/>
                <a:gd name="connsiteY17" fmla="*/ 85060 h 738963"/>
                <a:gd name="connsiteX18" fmla="*/ 279105 w 2442831"/>
                <a:gd name="connsiteY18" fmla="*/ 58479 h 738963"/>
                <a:gd name="connsiteX19" fmla="*/ 167463 w 2442831"/>
                <a:gd name="connsiteY19" fmla="*/ 50505 h 738963"/>
                <a:gd name="connsiteX20" fmla="*/ 172779 w 2442831"/>
                <a:gd name="connsiteY20" fmla="*/ 31898 h 738963"/>
                <a:gd name="connsiteX21" fmla="*/ 114300 w 2442831"/>
                <a:gd name="connsiteY21" fmla="*/ 31898 h 738963"/>
                <a:gd name="connsiteX22" fmla="*/ 114300 w 2442831"/>
                <a:gd name="connsiteY22" fmla="*/ 0 h 738963"/>
                <a:gd name="connsiteX23" fmla="*/ 0 w 2442831"/>
                <a:gd name="connsiteY23" fmla="*/ 0 h 738963"/>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65814 w 2442831"/>
                <a:gd name="connsiteY17" fmla="*/ 85060 h 738963"/>
                <a:gd name="connsiteX18" fmla="*/ 265814 w 2442831"/>
                <a:gd name="connsiteY18" fmla="*/ 55821 h 738963"/>
                <a:gd name="connsiteX19" fmla="*/ 167463 w 2442831"/>
                <a:gd name="connsiteY19" fmla="*/ 50505 h 738963"/>
                <a:gd name="connsiteX20" fmla="*/ 172779 w 2442831"/>
                <a:gd name="connsiteY20" fmla="*/ 31898 h 738963"/>
                <a:gd name="connsiteX21" fmla="*/ 114300 w 2442831"/>
                <a:gd name="connsiteY21" fmla="*/ 31898 h 738963"/>
                <a:gd name="connsiteX22" fmla="*/ 114300 w 2442831"/>
                <a:gd name="connsiteY22" fmla="*/ 0 h 738963"/>
                <a:gd name="connsiteX23" fmla="*/ 0 w 2442831"/>
                <a:gd name="connsiteY23" fmla="*/ 0 h 738963"/>
                <a:gd name="connsiteX0" fmla="*/ 2442831 w 2442831"/>
                <a:gd name="connsiteY0" fmla="*/ 738963 h 738963"/>
                <a:gd name="connsiteX1" fmla="*/ 2060058 w 2442831"/>
                <a:gd name="connsiteY1" fmla="*/ 738963 h 738963"/>
                <a:gd name="connsiteX2" fmla="*/ 2060058 w 2442831"/>
                <a:gd name="connsiteY2" fmla="*/ 544919 h 738963"/>
                <a:gd name="connsiteX3" fmla="*/ 1749056 w 2442831"/>
                <a:gd name="connsiteY3" fmla="*/ 544919 h 738963"/>
                <a:gd name="connsiteX4" fmla="*/ 1749056 w 2442831"/>
                <a:gd name="connsiteY4" fmla="*/ 462516 h 738963"/>
                <a:gd name="connsiteX5" fmla="*/ 1640072 w 2442831"/>
                <a:gd name="connsiteY5" fmla="*/ 462516 h 738963"/>
                <a:gd name="connsiteX6" fmla="*/ 1640072 w 2442831"/>
                <a:gd name="connsiteY6" fmla="*/ 321635 h 738963"/>
                <a:gd name="connsiteX7" fmla="*/ 1387549 w 2442831"/>
                <a:gd name="connsiteY7" fmla="*/ 321635 h 738963"/>
                <a:gd name="connsiteX8" fmla="*/ 1387549 w 2442831"/>
                <a:gd name="connsiteY8" fmla="*/ 247207 h 738963"/>
                <a:gd name="connsiteX9" fmla="*/ 1204137 w 2442831"/>
                <a:gd name="connsiteY9" fmla="*/ 247207 h 738963"/>
                <a:gd name="connsiteX10" fmla="*/ 1204137 w 2442831"/>
                <a:gd name="connsiteY10" fmla="*/ 199360 h 738963"/>
                <a:gd name="connsiteX11" fmla="*/ 1166924 w 2442831"/>
                <a:gd name="connsiteY11" fmla="*/ 199360 h 738963"/>
                <a:gd name="connsiteX12" fmla="*/ 1166924 w 2442831"/>
                <a:gd name="connsiteY12" fmla="*/ 140881 h 738963"/>
                <a:gd name="connsiteX13" fmla="*/ 419986 w 2442831"/>
                <a:gd name="connsiteY13" fmla="*/ 140881 h 738963"/>
                <a:gd name="connsiteX14" fmla="*/ 419986 w 2442831"/>
                <a:gd name="connsiteY14" fmla="*/ 111642 h 738963"/>
                <a:gd name="connsiteX15" fmla="*/ 311003 w 2442831"/>
                <a:gd name="connsiteY15" fmla="*/ 111642 h 738963"/>
                <a:gd name="connsiteX16" fmla="*/ 311003 w 2442831"/>
                <a:gd name="connsiteY16" fmla="*/ 79744 h 738963"/>
                <a:gd name="connsiteX17" fmla="*/ 265814 w 2442831"/>
                <a:gd name="connsiteY17" fmla="*/ 85060 h 738963"/>
                <a:gd name="connsiteX18" fmla="*/ 265814 w 2442831"/>
                <a:gd name="connsiteY18" fmla="*/ 55821 h 738963"/>
                <a:gd name="connsiteX19" fmla="*/ 167463 w 2442831"/>
                <a:gd name="connsiteY19" fmla="*/ 50505 h 738963"/>
                <a:gd name="connsiteX20" fmla="*/ 172779 w 2442831"/>
                <a:gd name="connsiteY20" fmla="*/ 31898 h 738963"/>
                <a:gd name="connsiteX21" fmla="*/ 114300 w 2442831"/>
                <a:gd name="connsiteY21" fmla="*/ 31898 h 738963"/>
                <a:gd name="connsiteX22" fmla="*/ 114300 w 2442831"/>
                <a:gd name="connsiteY22" fmla="*/ 0 h 738963"/>
                <a:gd name="connsiteX23" fmla="*/ 0 w 2442831"/>
                <a:gd name="connsiteY23" fmla="*/ 0 h 73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42831" h="738963">
                  <a:moveTo>
                    <a:pt x="2442831" y="738963"/>
                  </a:moveTo>
                  <a:lnTo>
                    <a:pt x="2060058" y="738963"/>
                  </a:lnTo>
                  <a:lnTo>
                    <a:pt x="2060058" y="544919"/>
                  </a:lnTo>
                  <a:lnTo>
                    <a:pt x="1749056" y="544919"/>
                  </a:lnTo>
                  <a:lnTo>
                    <a:pt x="1749056" y="462516"/>
                  </a:lnTo>
                  <a:lnTo>
                    <a:pt x="1640072" y="462516"/>
                  </a:lnTo>
                  <a:lnTo>
                    <a:pt x="1640072" y="321635"/>
                  </a:lnTo>
                  <a:lnTo>
                    <a:pt x="1387549" y="321635"/>
                  </a:lnTo>
                  <a:lnTo>
                    <a:pt x="1387549" y="247207"/>
                  </a:lnTo>
                  <a:lnTo>
                    <a:pt x="1204137" y="247207"/>
                  </a:lnTo>
                  <a:lnTo>
                    <a:pt x="1204137" y="199360"/>
                  </a:lnTo>
                  <a:lnTo>
                    <a:pt x="1166924" y="199360"/>
                  </a:lnTo>
                  <a:lnTo>
                    <a:pt x="1166924" y="140881"/>
                  </a:lnTo>
                  <a:lnTo>
                    <a:pt x="419986" y="140881"/>
                  </a:lnTo>
                  <a:lnTo>
                    <a:pt x="419986" y="111642"/>
                  </a:lnTo>
                  <a:lnTo>
                    <a:pt x="311003" y="111642"/>
                  </a:lnTo>
                  <a:lnTo>
                    <a:pt x="311003" y="79744"/>
                  </a:lnTo>
                  <a:cubicBezTo>
                    <a:pt x="295940" y="81516"/>
                    <a:pt x="273346" y="89047"/>
                    <a:pt x="265814" y="85060"/>
                  </a:cubicBezTo>
                  <a:cubicBezTo>
                    <a:pt x="258283" y="81073"/>
                    <a:pt x="274675" y="62909"/>
                    <a:pt x="265814" y="55821"/>
                  </a:cubicBezTo>
                  <a:cubicBezTo>
                    <a:pt x="241005" y="61138"/>
                    <a:pt x="189614" y="55821"/>
                    <a:pt x="167463" y="50505"/>
                  </a:cubicBezTo>
                  <a:lnTo>
                    <a:pt x="172779" y="31898"/>
                  </a:lnTo>
                  <a:lnTo>
                    <a:pt x="114300" y="31898"/>
                  </a:lnTo>
                  <a:lnTo>
                    <a:pt x="114300" y="0"/>
                  </a:ln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78426" y="4048347"/>
              <a:ext cx="2971800" cy="1305146"/>
            </a:xfrm>
            <a:custGeom>
              <a:avLst/>
              <a:gdLst>
                <a:gd name="connsiteX0" fmla="*/ 2971800 w 2971800"/>
                <a:gd name="connsiteY0" fmla="*/ 1305146 h 1305146"/>
                <a:gd name="connsiteX1" fmla="*/ 2913321 w 2971800"/>
                <a:gd name="connsiteY1" fmla="*/ 1305146 h 1305146"/>
                <a:gd name="connsiteX2" fmla="*/ 2913321 w 2971800"/>
                <a:gd name="connsiteY2" fmla="*/ 707065 h 1305146"/>
                <a:gd name="connsiteX3" fmla="*/ 1621465 w 2971800"/>
                <a:gd name="connsiteY3" fmla="*/ 707065 h 1305146"/>
                <a:gd name="connsiteX4" fmla="*/ 1621465 w 2971800"/>
                <a:gd name="connsiteY4" fmla="*/ 659218 h 1305146"/>
                <a:gd name="connsiteX5" fmla="*/ 927690 w 2971800"/>
                <a:gd name="connsiteY5" fmla="*/ 659218 h 1305146"/>
                <a:gd name="connsiteX6" fmla="*/ 927690 w 2971800"/>
                <a:gd name="connsiteY6" fmla="*/ 659218 h 1305146"/>
                <a:gd name="connsiteX7" fmla="*/ 906425 w 2971800"/>
                <a:gd name="connsiteY7" fmla="*/ 637953 h 1305146"/>
                <a:gd name="connsiteX8" fmla="*/ 906425 w 2971800"/>
                <a:gd name="connsiteY8" fmla="*/ 598081 h 1305146"/>
                <a:gd name="connsiteX9" fmla="*/ 792125 w 2971800"/>
                <a:gd name="connsiteY9" fmla="*/ 598081 h 1305146"/>
                <a:gd name="connsiteX10" fmla="*/ 792125 w 2971800"/>
                <a:gd name="connsiteY10" fmla="*/ 576816 h 1305146"/>
                <a:gd name="connsiteX11" fmla="*/ 741621 w 2971800"/>
                <a:gd name="connsiteY11" fmla="*/ 576816 h 1305146"/>
                <a:gd name="connsiteX12" fmla="*/ 741621 w 2971800"/>
                <a:gd name="connsiteY12" fmla="*/ 547576 h 1305146"/>
                <a:gd name="connsiteX13" fmla="*/ 688458 w 2971800"/>
                <a:gd name="connsiteY13" fmla="*/ 547576 h 1305146"/>
                <a:gd name="connsiteX14" fmla="*/ 688458 w 2971800"/>
                <a:gd name="connsiteY14" fmla="*/ 481123 h 1305146"/>
                <a:gd name="connsiteX15" fmla="*/ 643269 w 2971800"/>
                <a:gd name="connsiteY15" fmla="*/ 481123 h 1305146"/>
                <a:gd name="connsiteX16" fmla="*/ 643269 w 2971800"/>
                <a:gd name="connsiteY16" fmla="*/ 433276 h 1305146"/>
                <a:gd name="connsiteX17" fmla="*/ 576816 w 2971800"/>
                <a:gd name="connsiteY17" fmla="*/ 433276 h 1305146"/>
                <a:gd name="connsiteX18" fmla="*/ 576816 w 2971800"/>
                <a:gd name="connsiteY18" fmla="*/ 390746 h 1305146"/>
                <a:gd name="connsiteX19" fmla="*/ 542260 w 2971800"/>
                <a:gd name="connsiteY19" fmla="*/ 390746 h 1305146"/>
                <a:gd name="connsiteX20" fmla="*/ 542260 w 2971800"/>
                <a:gd name="connsiteY20" fmla="*/ 334925 h 1305146"/>
                <a:gd name="connsiteX21" fmla="*/ 449225 w 2971800"/>
                <a:gd name="connsiteY21" fmla="*/ 334925 h 1305146"/>
                <a:gd name="connsiteX22" fmla="*/ 449225 w 2971800"/>
                <a:gd name="connsiteY22" fmla="*/ 303027 h 1305146"/>
                <a:gd name="connsiteX23" fmla="*/ 419986 w 2971800"/>
                <a:gd name="connsiteY23" fmla="*/ 303027 h 1305146"/>
                <a:gd name="connsiteX24" fmla="*/ 419986 w 2971800"/>
                <a:gd name="connsiteY24" fmla="*/ 260497 h 1305146"/>
                <a:gd name="connsiteX25" fmla="*/ 326951 w 2971800"/>
                <a:gd name="connsiteY25" fmla="*/ 260497 h 1305146"/>
                <a:gd name="connsiteX26" fmla="*/ 326951 w 2971800"/>
                <a:gd name="connsiteY26" fmla="*/ 236574 h 1305146"/>
                <a:gd name="connsiteX27" fmla="*/ 292395 w 2971800"/>
                <a:gd name="connsiteY27" fmla="*/ 236574 h 1305146"/>
                <a:gd name="connsiteX28" fmla="*/ 292395 w 2971800"/>
                <a:gd name="connsiteY28" fmla="*/ 207334 h 1305146"/>
                <a:gd name="connsiteX29" fmla="*/ 239232 w 2971800"/>
                <a:gd name="connsiteY29" fmla="*/ 207334 h 1305146"/>
                <a:gd name="connsiteX30" fmla="*/ 239232 w 2971800"/>
                <a:gd name="connsiteY30" fmla="*/ 170120 h 1305146"/>
                <a:gd name="connsiteX31" fmla="*/ 191386 w 2971800"/>
                <a:gd name="connsiteY31" fmla="*/ 170120 h 1305146"/>
                <a:gd name="connsiteX32" fmla="*/ 191386 w 2971800"/>
                <a:gd name="connsiteY32" fmla="*/ 146197 h 1305146"/>
                <a:gd name="connsiteX33" fmla="*/ 143539 w 2971800"/>
                <a:gd name="connsiteY33" fmla="*/ 146197 h 1305146"/>
                <a:gd name="connsiteX34" fmla="*/ 143539 w 2971800"/>
                <a:gd name="connsiteY34" fmla="*/ 140881 h 1305146"/>
                <a:gd name="connsiteX35" fmla="*/ 93034 w 2971800"/>
                <a:gd name="connsiteY35" fmla="*/ 140881 h 1305146"/>
                <a:gd name="connsiteX36" fmla="*/ 93034 w 2971800"/>
                <a:gd name="connsiteY36" fmla="*/ 116958 h 1305146"/>
                <a:gd name="connsiteX37" fmla="*/ 66453 w 2971800"/>
                <a:gd name="connsiteY37" fmla="*/ 116958 h 1305146"/>
                <a:gd name="connsiteX38" fmla="*/ 66453 w 2971800"/>
                <a:gd name="connsiteY38" fmla="*/ 98351 h 1305146"/>
                <a:gd name="connsiteX39" fmla="*/ 37214 w 2971800"/>
                <a:gd name="connsiteY39" fmla="*/ 98351 h 1305146"/>
                <a:gd name="connsiteX40" fmla="*/ 37214 w 2971800"/>
                <a:gd name="connsiteY40" fmla="*/ 71769 h 1305146"/>
                <a:gd name="connsiteX41" fmla="*/ 15948 w 2971800"/>
                <a:gd name="connsiteY41" fmla="*/ 71769 h 1305146"/>
                <a:gd name="connsiteX42" fmla="*/ 15948 w 2971800"/>
                <a:gd name="connsiteY42" fmla="*/ 0 h 1305146"/>
                <a:gd name="connsiteX43" fmla="*/ 0 w 2971800"/>
                <a:gd name="connsiteY43" fmla="*/ 0 h 13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1800" h="1305146">
                  <a:moveTo>
                    <a:pt x="2971800" y="1305146"/>
                  </a:moveTo>
                  <a:lnTo>
                    <a:pt x="2913321" y="1305146"/>
                  </a:lnTo>
                  <a:lnTo>
                    <a:pt x="2913321" y="707065"/>
                  </a:lnTo>
                  <a:lnTo>
                    <a:pt x="1621465" y="707065"/>
                  </a:lnTo>
                  <a:lnTo>
                    <a:pt x="1621465" y="659218"/>
                  </a:lnTo>
                  <a:lnTo>
                    <a:pt x="927690" y="659218"/>
                  </a:lnTo>
                  <a:lnTo>
                    <a:pt x="927690" y="659218"/>
                  </a:lnTo>
                  <a:lnTo>
                    <a:pt x="906425" y="637953"/>
                  </a:lnTo>
                  <a:lnTo>
                    <a:pt x="906425" y="598081"/>
                  </a:lnTo>
                  <a:lnTo>
                    <a:pt x="792125" y="598081"/>
                  </a:lnTo>
                  <a:lnTo>
                    <a:pt x="792125" y="576816"/>
                  </a:lnTo>
                  <a:lnTo>
                    <a:pt x="741621" y="576816"/>
                  </a:lnTo>
                  <a:lnTo>
                    <a:pt x="741621" y="547576"/>
                  </a:lnTo>
                  <a:lnTo>
                    <a:pt x="688458" y="547576"/>
                  </a:lnTo>
                  <a:lnTo>
                    <a:pt x="688458" y="481123"/>
                  </a:lnTo>
                  <a:lnTo>
                    <a:pt x="643269" y="481123"/>
                  </a:lnTo>
                  <a:lnTo>
                    <a:pt x="643269" y="433276"/>
                  </a:lnTo>
                  <a:lnTo>
                    <a:pt x="576816" y="433276"/>
                  </a:lnTo>
                  <a:lnTo>
                    <a:pt x="576816" y="390746"/>
                  </a:lnTo>
                  <a:lnTo>
                    <a:pt x="542260" y="390746"/>
                  </a:lnTo>
                  <a:lnTo>
                    <a:pt x="542260" y="334925"/>
                  </a:lnTo>
                  <a:lnTo>
                    <a:pt x="449225" y="334925"/>
                  </a:lnTo>
                  <a:lnTo>
                    <a:pt x="449225" y="303027"/>
                  </a:lnTo>
                  <a:lnTo>
                    <a:pt x="419986" y="303027"/>
                  </a:lnTo>
                  <a:lnTo>
                    <a:pt x="419986" y="260497"/>
                  </a:lnTo>
                  <a:lnTo>
                    <a:pt x="326951" y="260497"/>
                  </a:lnTo>
                  <a:lnTo>
                    <a:pt x="326951" y="236574"/>
                  </a:lnTo>
                  <a:lnTo>
                    <a:pt x="292395" y="236574"/>
                  </a:lnTo>
                  <a:lnTo>
                    <a:pt x="292395" y="207334"/>
                  </a:lnTo>
                  <a:lnTo>
                    <a:pt x="239232" y="207334"/>
                  </a:lnTo>
                  <a:lnTo>
                    <a:pt x="239232" y="170120"/>
                  </a:lnTo>
                  <a:lnTo>
                    <a:pt x="191386" y="170120"/>
                  </a:lnTo>
                  <a:lnTo>
                    <a:pt x="191386" y="146197"/>
                  </a:lnTo>
                  <a:lnTo>
                    <a:pt x="143539" y="146197"/>
                  </a:lnTo>
                  <a:lnTo>
                    <a:pt x="143539" y="140881"/>
                  </a:lnTo>
                  <a:lnTo>
                    <a:pt x="93034" y="140881"/>
                  </a:lnTo>
                  <a:lnTo>
                    <a:pt x="93034" y="116958"/>
                  </a:lnTo>
                  <a:lnTo>
                    <a:pt x="66453" y="116958"/>
                  </a:lnTo>
                  <a:lnTo>
                    <a:pt x="66453" y="98351"/>
                  </a:lnTo>
                  <a:lnTo>
                    <a:pt x="37214" y="98351"/>
                  </a:lnTo>
                  <a:lnTo>
                    <a:pt x="37214" y="71769"/>
                  </a:lnTo>
                  <a:lnTo>
                    <a:pt x="15948" y="71769"/>
                  </a:lnTo>
                  <a:lnTo>
                    <a:pt x="15948" y="0"/>
                  </a:lnTo>
                  <a:lnTo>
                    <a:pt x="0" y="0"/>
                  </a:lnTo>
                </a:path>
              </a:pathLst>
            </a:cu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99691" y="4066953"/>
              <a:ext cx="2780414" cy="1382233"/>
            </a:xfrm>
            <a:custGeom>
              <a:avLst/>
              <a:gdLst>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17967 w 2780414"/>
                <a:gd name="connsiteY46" fmla="*/ 55821 h 1382233"/>
                <a:gd name="connsiteX47" fmla="*/ 47846 w 2780414"/>
                <a:gd name="connsiteY47" fmla="*/ 55821 h 1382233"/>
                <a:gd name="connsiteX48" fmla="*/ 47846 w 2780414"/>
                <a:gd name="connsiteY48" fmla="*/ 0 h 1382233"/>
                <a:gd name="connsiteX49" fmla="*/ 0 w 2780414"/>
                <a:gd name="connsiteY49"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31258 w 2780414"/>
                <a:gd name="connsiteY46" fmla="*/ 108984 h 1382233"/>
                <a:gd name="connsiteX47" fmla="*/ 47846 w 2780414"/>
                <a:gd name="connsiteY47" fmla="*/ 55821 h 1382233"/>
                <a:gd name="connsiteX48" fmla="*/ 47846 w 2780414"/>
                <a:gd name="connsiteY48" fmla="*/ 0 h 1382233"/>
                <a:gd name="connsiteX49" fmla="*/ 0 w 2780414"/>
                <a:gd name="connsiteY49"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28599 w 2780414"/>
                <a:gd name="connsiteY46" fmla="*/ 87719 h 1382233"/>
                <a:gd name="connsiteX47" fmla="*/ 47846 w 2780414"/>
                <a:gd name="connsiteY47" fmla="*/ 55821 h 1382233"/>
                <a:gd name="connsiteX48" fmla="*/ 47846 w 2780414"/>
                <a:gd name="connsiteY48" fmla="*/ 0 h 1382233"/>
                <a:gd name="connsiteX49" fmla="*/ 0 w 2780414"/>
                <a:gd name="connsiteY49"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28599 w 2780414"/>
                <a:gd name="connsiteY46" fmla="*/ 87719 h 1382233"/>
                <a:gd name="connsiteX47" fmla="*/ 167462 w 2780414"/>
                <a:gd name="connsiteY47" fmla="*/ 79745 h 1382233"/>
                <a:gd name="connsiteX48" fmla="*/ 47846 w 2780414"/>
                <a:gd name="connsiteY48" fmla="*/ 55821 h 1382233"/>
                <a:gd name="connsiteX49" fmla="*/ 47846 w 2780414"/>
                <a:gd name="connsiteY49" fmla="*/ 0 h 1382233"/>
                <a:gd name="connsiteX50" fmla="*/ 0 w 2780414"/>
                <a:gd name="connsiteY50"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28599 w 2780414"/>
                <a:gd name="connsiteY46" fmla="*/ 87719 h 1382233"/>
                <a:gd name="connsiteX47" fmla="*/ 167462 w 2780414"/>
                <a:gd name="connsiteY47" fmla="*/ 79745 h 1382233"/>
                <a:gd name="connsiteX48" fmla="*/ 159488 w 2780414"/>
                <a:gd name="connsiteY48" fmla="*/ 58480 h 1382233"/>
                <a:gd name="connsiteX49" fmla="*/ 47846 w 2780414"/>
                <a:gd name="connsiteY49" fmla="*/ 55821 h 1382233"/>
                <a:gd name="connsiteX50" fmla="*/ 47846 w 2780414"/>
                <a:gd name="connsiteY50" fmla="*/ 0 h 1382233"/>
                <a:gd name="connsiteX51" fmla="*/ 0 w 2780414"/>
                <a:gd name="connsiteY51"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28599 w 2780414"/>
                <a:gd name="connsiteY46" fmla="*/ 87719 h 1382233"/>
                <a:gd name="connsiteX47" fmla="*/ 167462 w 2780414"/>
                <a:gd name="connsiteY47" fmla="*/ 79745 h 1382233"/>
                <a:gd name="connsiteX48" fmla="*/ 159488 w 2780414"/>
                <a:gd name="connsiteY48" fmla="*/ 69112 h 1382233"/>
                <a:gd name="connsiteX49" fmla="*/ 47846 w 2780414"/>
                <a:gd name="connsiteY49" fmla="*/ 55821 h 1382233"/>
                <a:gd name="connsiteX50" fmla="*/ 47846 w 2780414"/>
                <a:gd name="connsiteY50" fmla="*/ 0 h 1382233"/>
                <a:gd name="connsiteX51" fmla="*/ 0 w 2780414"/>
                <a:gd name="connsiteY51" fmla="*/ 0 h 1382233"/>
                <a:gd name="connsiteX0" fmla="*/ 2780414 w 2780414"/>
                <a:gd name="connsiteY0" fmla="*/ 1382233 h 1382233"/>
                <a:gd name="connsiteX1" fmla="*/ 1908544 w 2780414"/>
                <a:gd name="connsiteY1" fmla="*/ 1382233 h 1382233"/>
                <a:gd name="connsiteX2" fmla="*/ 1908544 w 2780414"/>
                <a:gd name="connsiteY2" fmla="*/ 1212112 h 1382233"/>
                <a:gd name="connsiteX3" fmla="*/ 1209453 w 2780414"/>
                <a:gd name="connsiteY3" fmla="*/ 1212112 h 1382233"/>
                <a:gd name="connsiteX4" fmla="*/ 1209453 w 2780414"/>
                <a:gd name="connsiteY4" fmla="*/ 1119077 h 1382233"/>
                <a:gd name="connsiteX5" fmla="*/ 1185530 w 2780414"/>
                <a:gd name="connsiteY5" fmla="*/ 1119077 h 1382233"/>
                <a:gd name="connsiteX6" fmla="*/ 1185530 w 2780414"/>
                <a:gd name="connsiteY6" fmla="*/ 1057940 h 1382233"/>
                <a:gd name="connsiteX7" fmla="*/ 1135025 w 2780414"/>
                <a:gd name="connsiteY7" fmla="*/ 1057940 h 1382233"/>
                <a:gd name="connsiteX8" fmla="*/ 1135025 w 2780414"/>
                <a:gd name="connsiteY8" fmla="*/ 1007435 h 1382233"/>
                <a:gd name="connsiteX9" fmla="*/ 1097811 w 2780414"/>
                <a:gd name="connsiteY9" fmla="*/ 1007435 h 1382233"/>
                <a:gd name="connsiteX10" fmla="*/ 1097811 w 2780414"/>
                <a:gd name="connsiteY10" fmla="*/ 954273 h 1382233"/>
                <a:gd name="connsiteX11" fmla="*/ 1071230 w 2780414"/>
                <a:gd name="connsiteY11" fmla="*/ 954273 h 1382233"/>
                <a:gd name="connsiteX12" fmla="*/ 1071230 w 2780414"/>
                <a:gd name="connsiteY12" fmla="*/ 901110 h 1382233"/>
                <a:gd name="connsiteX13" fmla="*/ 1015409 w 2780414"/>
                <a:gd name="connsiteY13" fmla="*/ 901110 h 1382233"/>
                <a:gd name="connsiteX14" fmla="*/ 1015409 w 2780414"/>
                <a:gd name="connsiteY14" fmla="*/ 863896 h 1382233"/>
                <a:gd name="connsiteX15" fmla="*/ 853262 w 2780414"/>
                <a:gd name="connsiteY15" fmla="*/ 863896 h 1382233"/>
                <a:gd name="connsiteX16" fmla="*/ 853262 w 2780414"/>
                <a:gd name="connsiteY16" fmla="*/ 818707 h 1382233"/>
                <a:gd name="connsiteX17" fmla="*/ 741621 w 2780414"/>
                <a:gd name="connsiteY17" fmla="*/ 818707 h 1382233"/>
                <a:gd name="connsiteX18" fmla="*/ 741621 w 2780414"/>
                <a:gd name="connsiteY18" fmla="*/ 781494 h 1382233"/>
                <a:gd name="connsiteX19" fmla="*/ 688458 w 2780414"/>
                <a:gd name="connsiteY19" fmla="*/ 781494 h 1382233"/>
                <a:gd name="connsiteX20" fmla="*/ 688458 w 2780414"/>
                <a:gd name="connsiteY20" fmla="*/ 723014 h 1382233"/>
                <a:gd name="connsiteX21" fmla="*/ 648586 w 2780414"/>
                <a:gd name="connsiteY21" fmla="*/ 723014 h 1382233"/>
                <a:gd name="connsiteX22" fmla="*/ 648586 w 2780414"/>
                <a:gd name="connsiteY22" fmla="*/ 683142 h 1382233"/>
                <a:gd name="connsiteX23" fmla="*/ 624662 w 2780414"/>
                <a:gd name="connsiteY23" fmla="*/ 683142 h 1382233"/>
                <a:gd name="connsiteX24" fmla="*/ 624662 w 2780414"/>
                <a:gd name="connsiteY24" fmla="*/ 637954 h 1382233"/>
                <a:gd name="connsiteX25" fmla="*/ 595423 w 2780414"/>
                <a:gd name="connsiteY25" fmla="*/ 637954 h 1382233"/>
                <a:gd name="connsiteX26" fmla="*/ 595423 w 2780414"/>
                <a:gd name="connsiteY26" fmla="*/ 600740 h 1382233"/>
                <a:gd name="connsiteX27" fmla="*/ 494414 w 2780414"/>
                <a:gd name="connsiteY27" fmla="*/ 600740 h 1382233"/>
                <a:gd name="connsiteX28" fmla="*/ 494414 w 2780414"/>
                <a:gd name="connsiteY28" fmla="*/ 552894 h 1382233"/>
                <a:gd name="connsiteX29" fmla="*/ 454542 w 2780414"/>
                <a:gd name="connsiteY29" fmla="*/ 552894 h 1382233"/>
                <a:gd name="connsiteX30" fmla="*/ 454542 w 2780414"/>
                <a:gd name="connsiteY30" fmla="*/ 502389 h 1382233"/>
                <a:gd name="connsiteX31" fmla="*/ 430618 w 2780414"/>
                <a:gd name="connsiteY31" fmla="*/ 502389 h 1382233"/>
                <a:gd name="connsiteX32" fmla="*/ 430618 w 2780414"/>
                <a:gd name="connsiteY32" fmla="*/ 465175 h 1382233"/>
                <a:gd name="connsiteX33" fmla="*/ 412011 w 2780414"/>
                <a:gd name="connsiteY33" fmla="*/ 465175 h 1382233"/>
                <a:gd name="connsiteX34" fmla="*/ 412011 w 2780414"/>
                <a:gd name="connsiteY34" fmla="*/ 441252 h 1382233"/>
                <a:gd name="connsiteX35" fmla="*/ 374797 w 2780414"/>
                <a:gd name="connsiteY35" fmla="*/ 441252 h 1382233"/>
                <a:gd name="connsiteX36" fmla="*/ 374797 w 2780414"/>
                <a:gd name="connsiteY36" fmla="*/ 369482 h 1382233"/>
                <a:gd name="connsiteX37" fmla="*/ 350874 w 2780414"/>
                <a:gd name="connsiteY37" fmla="*/ 369482 h 1382233"/>
                <a:gd name="connsiteX38" fmla="*/ 350874 w 2780414"/>
                <a:gd name="connsiteY38" fmla="*/ 334926 h 1382233"/>
                <a:gd name="connsiteX39" fmla="*/ 297711 w 2780414"/>
                <a:gd name="connsiteY39" fmla="*/ 334926 h 1382233"/>
                <a:gd name="connsiteX40" fmla="*/ 297711 w 2780414"/>
                <a:gd name="connsiteY40" fmla="*/ 209994 h 1382233"/>
                <a:gd name="connsiteX41" fmla="*/ 271130 w 2780414"/>
                <a:gd name="connsiteY41" fmla="*/ 209994 h 1382233"/>
                <a:gd name="connsiteX42" fmla="*/ 271130 w 2780414"/>
                <a:gd name="connsiteY42" fmla="*/ 183412 h 1382233"/>
                <a:gd name="connsiteX43" fmla="*/ 239232 w 2780414"/>
                <a:gd name="connsiteY43" fmla="*/ 183412 h 1382233"/>
                <a:gd name="connsiteX44" fmla="*/ 239232 w 2780414"/>
                <a:gd name="connsiteY44" fmla="*/ 159489 h 1382233"/>
                <a:gd name="connsiteX45" fmla="*/ 217967 w 2780414"/>
                <a:gd name="connsiteY45" fmla="*/ 159489 h 1382233"/>
                <a:gd name="connsiteX46" fmla="*/ 215308 w 2780414"/>
                <a:gd name="connsiteY46" fmla="*/ 82403 h 1382233"/>
                <a:gd name="connsiteX47" fmla="*/ 167462 w 2780414"/>
                <a:gd name="connsiteY47" fmla="*/ 79745 h 1382233"/>
                <a:gd name="connsiteX48" fmla="*/ 159488 w 2780414"/>
                <a:gd name="connsiteY48" fmla="*/ 69112 h 1382233"/>
                <a:gd name="connsiteX49" fmla="*/ 47846 w 2780414"/>
                <a:gd name="connsiteY49" fmla="*/ 55821 h 1382233"/>
                <a:gd name="connsiteX50" fmla="*/ 47846 w 2780414"/>
                <a:gd name="connsiteY50" fmla="*/ 0 h 1382233"/>
                <a:gd name="connsiteX51" fmla="*/ 0 w 2780414"/>
                <a:gd name="connsiteY51" fmla="*/ 0 h 138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0414" h="1382233">
                  <a:moveTo>
                    <a:pt x="2780414" y="1382233"/>
                  </a:moveTo>
                  <a:lnTo>
                    <a:pt x="1908544" y="1382233"/>
                  </a:lnTo>
                  <a:lnTo>
                    <a:pt x="1908544" y="1212112"/>
                  </a:lnTo>
                  <a:lnTo>
                    <a:pt x="1209453" y="1212112"/>
                  </a:lnTo>
                  <a:lnTo>
                    <a:pt x="1209453" y="1119077"/>
                  </a:lnTo>
                  <a:lnTo>
                    <a:pt x="1185530" y="1119077"/>
                  </a:lnTo>
                  <a:lnTo>
                    <a:pt x="1185530" y="1057940"/>
                  </a:lnTo>
                  <a:lnTo>
                    <a:pt x="1135025" y="1057940"/>
                  </a:lnTo>
                  <a:lnTo>
                    <a:pt x="1135025" y="1007435"/>
                  </a:lnTo>
                  <a:lnTo>
                    <a:pt x="1097811" y="1007435"/>
                  </a:lnTo>
                  <a:lnTo>
                    <a:pt x="1097811" y="954273"/>
                  </a:lnTo>
                  <a:lnTo>
                    <a:pt x="1071230" y="954273"/>
                  </a:lnTo>
                  <a:lnTo>
                    <a:pt x="1071230" y="901110"/>
                  </a:lnTo>
                  <a:lnTo>
                    <a:pt x="1015409" y="901110"/>
                  </a:lnTo>
                  <a:lnTo>
                    <a:pt x="1015409" y="863896"/>
                  </a:lnTo>
                  <a:lnTo>
                    <a:pt x="853262" y="863896"/>
                  </a:lnTo>
                  <a:lnTo>
                    <a:pt x="853262" y="818707"/>
                  </a:lnTo>
                  <a:lnTo>
                    <a:pt x="741621" y="818707"/>
                  </a:lnTo>
                  <a:lnTo>
                    <a:pt x="741621" y="781494"/>
                  </a:lnTo>
                  <a:lnTo>
                    <a:pt x="688458" y="781494"/>
                  </a:lnTo>
                  <a:lnTo>
                    <a:pt x="688458" y="723014"/>
                  </a:lnTo>
                  <a:lnTo>
                    <a:pt x="648586" y="723014"/>
                  </a:lnTo>
                  <a:lnTo>
                    <a:pt x="648586" y="683142"/>
                  </a:lnTo>
                  <a:lnTo>
                    <a:pt x="624662" y="683142"/>
                  </a:lnTo>
                  <a:lnTo>
                    <a:pt x="624662" y="637954"/>
                  </a:lnTo>
                  <a:lnTo>
                    <a:pt x="595423" y="637954"/>
                  </a:lnTo>
                  <a:lnTo>
                    <a:pt x="595423" y="600740"/>
                  </a:lnTo>
                  <a:lnTo>
                    <a:pt x="494414" y="600740"/>
                  </a:lnTo>
                  <a:lnTo>
                    <a:pt x="494414" y="552894"/>
                  </a:lnTo>
                  <a:lnTo>
                    <a:pt x="454542" y="552894"/>
                  </a:lnTo>
                  <a:lnTo>
                    <a:pt x="454542" y="502389"/>
                  </a:lnTo>
                  <a:lnTo>
                    <a:pt x="430618" y="502389"/>
                  </a:lnTo>
                  <a:lnTo>
                    <a:pt x="430618" y="465175"/>
                  </a:lnTo>
                  <a:lnTo>
                    <a:pt x="412011" y="465175"/>
                  </a:lnTo>
                  <a:lnTo>
                    <a:pt x="412011" y="441252"/>
                  </a:lnTo>
                  <a:lnTo>
                    <a:pt x="374797" y="441252"/>
                  </a:lnTo>
                  <a:lnTo>
                    <a:pt x="374797" y="369482"/>
                  </a:lnTo>
                  <a:lnTo>
                    <a:pt x="350874" y="369482"/>
                  </a:lnTo>
                  <a:lnTo>
                    <a:pt x="350874" y="334926"/>
                  </a:lnTo>
                  <a:lnTo>
                    <a:pt x="297711" y="334926"/>
                  </a:lnTo>
                  <a:lnTo>
                    <a:pt x="297711" y="209994"/>
                  </a:lnTo>
                  <a:lnTo>
                    <a:pt x="271130" y="209994"/>
                  </a:lnTo>
                  <a:lnTo>
                    <a:pt x="271130" y="183412"/>
                  </a:lnTo>
                  <a:lnTo>
                    <a:pt x="239232" y="183412"/>
                  </a:lnTo>
                  <a:lnTo>
                    <a:pt x="239232" y="159489"/>
                  </a:lnTo>
                  <a:lnTo>
                    <a:pt x="217967" y="159489"/>
                  </a:lnTo>
                  <a:cubicBezTo>
                    <a:pt x="217081" y="133794"/>
                    <a:pt x="216194" y="108098"/>
                    <a:pt x="215308" y="82403"/>
                  </a:cubicBezTo>
                  <a:cubicBezTo>
                    <a:pt x="182525" y="76201"/>
                    <a:pt x="200245" y="85947"/>
                    <a:pt x="167462" y="79745"/>
                  </a:cubicBezTo>
                  <a:cubicBezTo>
                    <a:pt x="154171" y="77973"/>
                    <a:pt x="172779" y="70884"/>
                    <a:pt x="159488" y="69112"/>
                  </a:cubicBezTo>
                  <a:lnTo>
                    <a:pt x="47846" y="55821"/>
                  </a:lnTo>
                  <a:lnTo>
                    <a:pt x="47846" y="0"/>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83743" y="4043030"/>
              <a:ext cx="2062716" cy="1663996"/>
            </a:xfrm>
            <a:custGeom>
              <a:avLst/>
              <a:gdLst>
                <a:gd name="connsiteX0" fmla="*/ 2073349 w 2073349"/>
                <a:gd name="connsiteY0" fmla="*/ 1626782 h 1626782"/>
                <a:gd name="connsiteX1" fmla="*/ 2073349 w 2073349"/>
                <a:gd name="connsiteY1" fmla="*/ 1371600 h 1626782"/>
                <a:gd name="connsiteX2" fmla="*/ 579475 w 2073349"/>
                <a:gd name="connsiteY2" fmla="*/ 1371600 h 1626782"/>
                <a:gd name="connsiteX3" fmla="*/ 579475 w 2073349"/>
                <a:gd name="connsiteY3" fmla="*/ 1305147 h 1626782"/>
                <a:gd name="connsiteX4" fmla="*/ 574158 w 2073349"/>
                <a:gd name="connsiteY4" fmla="*/ 1302489 h 1626782"/>
                <a:gd name="connsiteX5" fmla="*/ 574158 w 2073349"/>
                <a:gd name="connsiteY5" fmla="*/ 1246668 h 1626782"/>
                <a:gd name="connsiteX6" fmla="*/ 326951 w 2073349"/>
                <a:gd name="connsiteY6" fmla="*/ 1246668 h 1626782"/>
                <a:gd name="connsiteX7" fmla="*/ 326951 w 2073349"/>
                <a:gd name="connsiteY7" fmla="*/ 925033 h 1626782"/>
                <a:gd name="connsiteX8" fmla="*/ 305686 w 2073349"/>
                <a:gd name="connsiteY8" fmla="*/ 925033 h 1626782"/>
                <a:gd name="connsiteX9" fmla="*/ 305686 w 2073349"/>
                <a:gd name="connsiteY9" fmla="*/ 600740 h 1626782"/>
                <a:gd name="connsiteX10" fmla="*/ 271131 w 2073349"/>
                <a:gd name="connsiteY10" fmla="*/ 600740 h 1626782"/>
                <a:gd name="connsiteX11" fmla="*/ 271131 w 2073349"/>
                <a:gd name="connsiteY11" fmla="*/ 385430 h 1626782"/>
                <a:gd name="connsiteX12" fmla="*/ 239233 w 2073349"/>
                <a:gd name="connsiteY12" fmla="*/ 385430 h 1626782"/>
                <a:gd name="connsiteX13" fmla="*/ 239233 w 2073349"/>
                <a:gd name="connsiteY13" fmla="*/ 271130 h 1626782"/>
                <a:gd name="connsiteX14" fmla="*/ 159489 w 2073349"/>
                <a:gd name="connsiteY14" fmla="*/ 271130 h 1626782"/>
                <a:gd name="connsiteX15" fmla="*/ 159489 w 2073349"/>
                <a:gd name="connsiteY15" fmla="*/ 167463 h 1626782"/>
                <a:gd name="connsiteX16" fmla="*/ 18607 w 2073349"/>
                <a:gd name="connsiteY16" fmla="*/ 167463 h 1626782"/>
                <a:gd name="connsiteX17" fmla="*/ 18607 w 2073349"/>
                <a:gd name="connsiteY17" fmla="*/ 0 h 1626782"/>
                <a:gd name="connsiteX18" fmla="*/ 0 w 2073349"/>
                <a:gd name="connsiteY18" fmla="*/ 0 h 1626782"/>
                <a:gd name="connsiteX0" fmla="*/ 2062716 w 2062716"/>
                <a:gd name="connsiteY0" fmla="*/ 1663996 h 1663996"/>
                <a:gd name="connsiteX1" fmla="*/ 2062716 w 2062716"/>
                <a:gd name="connsiteY1" fmla="*/ 1408814 h 1663996"/>
                <a:gd name="connsiteX2" fmla="*/ 568842 w 2062716"/>
                <a:gd name="connsiteY2" fmla="*/ 1408814 h 1663996"/>
                <a:gd name="connsiteX3" fmla="*/ 568842 w 2062716"/>
                <a:gd name="connsiteY3" fmla="*/ 1342361 h 1663996"/>
                <a:gd name="connsiteX4" fmla="*/ 563525 w 2062716"/>
                <a:gd name="connsiteY4" fmla="*/ 1339703 h 1663996"/>
                <a:gd name="connsiteX5" fmla="*/ 563525 w 2062716"/>
                <a:gd name="connsiteY5" fmla="*/ 1283882 h 1663996"/>
                <a:gd name="connsiteX6" fmla="*/ 316318 w 2062716"/>
                <a:gd name="connsiteY6" fmla="*/ 1283882 h 1663996"/>
                <a:gd name="connsiteX7" fmla="*/ 316318 w 2062716"/>
                <a:gd name="connsiteY7" fmla="*/ 962247 h 1663996"/>
                <a:gd name="connsiteX8" fmla="*/ 295053 w 2062716"/>
                <a:gd name="connsiteY8" fmla="*/ 962247 h 1663996"/>
                <a:gd name="connsiteX9" fmla="*/ 295053 w 2062716"/>
                <a:gd name="connsiteY9" fmla="*/ 637954 h 1663996"/>
                <a:gd name="connsiteX10" fmla="*/ 260498 w 2062716"/>
                <a:gd name="connsiteY10" fmla="*/ 637954 h 1663996"/>
                <a:gd name="connsiteX11" fmla="*/ 260498 w 2062716"/>
                <a:gd name="connsiteY11" fmla="*/ 422644 h 1663996"/>
                <a:gd name="connsiteX12" fmla="*/ 228600 w 2062716"/>
                <a:gd name="connsiteY12" fmla="*/ 422644 h 1663996"/>
                <a:gd name="connsiteX13" fmla="*/ 228600 w 2062716"/>
                <a:gd name="connsiteY13" fmla="*/ 308344 h 1663996"/>
                <a:gd name="connsiteX14" fmla="*/ 148856 w 2062716"/>
                <a:gd name="connsiteY14" fmla="*/ 308344 h 1663996"/>
                <a:gd name="connsiteX15" fmla="*/ 148856 w 2062716"/>
                <a:gd name="connsiteY15" fmla="*/ 204677 h 1663996"/>
                <a:gd name="connsiteX16" fmla="*/ 7974 w 2062716"/>
                <a:gd name="connsiteY16" fmla="*/ 204677 h 1663996"/>
                <a:gd name="connsiteX17" fmla="*/ 7974 w 2062716"/>
                <a:gd name="connsiteY17" fmla="*/ 37214 h 1663996"/>
                <a:gd name="connsiteX18" fmla="*/ 0 w 2062716"/>
                <a:gd name="connsiteY18" fmla="*/ 0 h 1663996"/>
                <a:gd name="connsiteX0" fmla="*/ 2062716 w 2062716"/>
                <a:gd name="connsiteY0" fmla="*/ 1663996 h 1663996"/>
                <a:gd name="connsiteX1" fmla="*/ 2062716 w 2062716"/>
                <a:gd name="connsiteY1" fmla="*/ 1408814 h 1663996"/>
                <a:gd name="connsiteX2" fmla="*/ 568842 w 2062716"/>
                <a:gd name="connsiteY2" fmla="*/ 1408814 h 1663996"/>
                <a:gd name="connsiteX3" fmla="*/ 568842 w 2062716"/>
                <a:gd name="connsiteY3" fmla="*/ 1342361 h 1663996"/>
                <a:gd name="connsiteX4" fmla="*/ 563525 w 2062716"/>
                <a:gd name="connsiteY4" fmla="*/ 1339703 h 1663996"/>
                <a:gd name="connsiteX5" fmla="*/ 563525 w 2062716"/>
                <a:gd name="connsiteY5" fmla="*/ 1283882 h 1663996"/>
                <a:gd name="connsiteX6" fmla="*/ 316318 w 2062716"/>
                <a:gd name="connsiteY6" fmla="*/ 1283882 h 1663996"/>
                <a:gd name="connsiteX7" fmla="*/ 316318 w 2062716"/>
                <a:gd name="connsiteY7" fmla="*/ 962247 h 1663996"/>
                <a:gd name="connsiteX8" fmla="*/ 295053 w 2062716"/>
                <a:gd name="connsiteY8" fmla="*/ 962247 h 1663996"/>
                <a:gd name="connsiteX9" fmla="*/ 295053 w 2062716"/>
                <a:gd name="connsiteY9" fmla="*/ 637954 h 1663996"/>
                <a:gd name="connsiteX10" fmla="*/ 260498 w 2062716"/>
                <a:gd name="connsiteY10" fmla="*/ 637954 h 1663996"/>
                <a:gd name="connsiteX11" fmla="*/ 260498 w 2062716"/>
                <a:gd name="connsiteY11" fmla="*/ 422644 h 1663996"/>
                <a:gd name="connsiteX12" fmla="*/ 228600 w 2062716"/>
                <a:gd name="connsiteY12" fmla="*/ 422644 h 1663996"/>
                <a:gd name="connsiteX13" fmla="*/ 228600 w 2062716"/>
                <a:gd name="connsiteY13" fmla="*/ 308344 h 1663996"/>
                <a:gd name="connsiteX14" fmla="*/ 148856 w 2062716"/>
                <a:gd name="connsiteY14" fmla="*/ 308344 h 1663996"/>
                <a:gd name="connsiteX15" fmla="*/ 148856 w 2062716"/>
                <a:gd name="connsiteY15" fmla="*/ 204677 h 1663996"/>
                <a:gd name="connsiteX16" fmla="*/ 7974 w 2062716"/>
                <a:gd name="connsiteY16" fmla="*/ 204677 h 1663996"/>
                <a:gd name="connsiteX17" fmla="*/ 10633 w 2062716"/>
                <a:gd name="connsiteY17" fmla="*/ 2658 h 1663996"/>
                <a:gd name="connsiteX18" fmla="*/ 0 w 2062716"/>
                <a:gd name="connsiteY18" fmla="*/ 0 h 166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2716" h="1663996">
                  <a:moveTo>
                    <a:pt x="2062716" y="1663996"/>
                  </a:moveTo>
                  <a:lnTo>
                    <a:pt x="2062716" y="1408814"/>
                  </a:lnTo>
                  <a:lnTo>
                    <a:pt x="568842" y="1408814"/>
                  </a:lnTo>
                  <a:lnTo>
                    <a:pt x="568842" y="1342361"/>
                  </a:lnTo>
                  <a:lnTo>
                    <a:pt x="563525" y="1339703"/>
                  </a:lnTo>
                  <a:lnTo>
                    <a:pt x="563525" y="1283882"/>
                  </a:lnTo>
                  <a:lnTo>
                    <a:pt x="316318" y="1283882"/>
                  </a:lnTo>
                  <a:lnTo>
                    <a:pt x="316318" y="962247"/>
                  </a:lnTo>
                  <a:lnTo>
                    <a:pt x="295053" y="962247"/>
                  </a:lnTo>
                  <a:lnTo>
                    <a:pt x="295053" y="637954"/>
                  </a:lnTo>
                  <a:lnTo>
                    <a:pt x="260498" y="637954"/>
                  </a:lnTo>
                  <a:lnTo>
                    <a:pt x="260498" y="422644"/>
                  </a:lnTo>
                  <a:lnTo>
                    <a:pt x="228600" y="422644"/>
                  </a:lnTo>
                  <a:lnTo>
                    <a:pt x="228600" y="308344"/>
                  </a:lnTo>
                  <a:lnTo>
                    <a:pt x="148856" y="308344"/>
                  </a:lnTo>
                  <a:lnTo>
                    <a:pt x="148856" y="204677"/>
                  </a:lnTo>
                  <a:lnTo>
                    <a:pt x="7974" y="204677"/>
                  </a:lnTo>
                  <a:cubicBezTo>
                    <a:pt x="8860" y="137337"/>
                    <a:pt x="9747" y="69998"/>
                    <a:pt x="10633" y="2658"/>
                  </a:cubicBez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921955" y="3959085"/>
              <a:ext cx="3662161" cy="2402909"/>
              <a:chOff x="4651357" y="3109522"/>
              <a:chExt cx="4531862" cy="2524527"/>
            </a:xfrm>
          </p:grpSpPr>
          <p:sp>
            <p:nvSpPr>
              <p:cNvPr id="14" name="Freeform 13"/>
              <p:cNvSpPr/>
              <p:nvPr/>
            </p:nvSpPr>
            <p:spPr>
              <a:xfrm>
                <a:off x="5333999" y="3124200"/>
                <a:ext cx="3782823" cy="2101026"/>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TextBox 14"/>
              <p:cNvSpPr txBox="1"/>
              <p:nvPr/>
            </p:nvSpPr>
            <p:spPr>
              <a:xfrm>
                <a:off x="5175508" y="5130016"/>
                <a:ext cx="84960"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16" name="Straight Connector 15"/>
              <p:cNvCxnSpPr/>
              <p:nvPr/>
            </p:nvCxnSpPr>
            <p:spPr>
              <a:xfrm>
                <a:off x="5276691" y="5222906"/>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7268" y="4726385"/>
                <a:ext cx="213200"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18" name="Straight Connector 17"/>
              <p:cNvCxnSpPr/>
              <p:nvPr/>
            </p:nvCxnSpPr>
            <p:spPr>
              <a:xfrm>
                <a:off x="5276691" y="4819275"/>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47268" y="4325245"/>
                <a:ext cx="213200"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20" name="Straight Connector 19"/>
              <p:cNvCxnSpPr/>
              <p:nvPr/>
            </p:nvCxnSpPr>
            <p:spPr>
              <a:xfrm>
                <a:off x="5276691" y="4418135"/>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47268" y="3919277"/>
                <a:ext cx="213200"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22" name="Straight Connector 21"/>
              <p:cNvCxnSpPr/>
              <p:nvPr/>
            </p:nvCxnSpPr>
            <p:spPr>
              <a:xfrm>
                <a:off x="5276691" y="401216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47268" y="3515645"/>
                <a:ext cx="213200"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24" name="Straight Connector 23"/>
              <p:cNvCxnSpPr/>
              <p:nvPr/>
            </p:nvCxnSpPr>
            <p:spPr>
              <a:xfrm>
                <a:off x="5276691" y="3608535"/>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7269" y="3109522"/>
                <a:ext cx="213199" cy="184666"/>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26" name="Straight Connector 25"/>
              <p:cNvCxnSpPr/>
              <p:nvPr/>
            </p:nvCxnSpPr>
            <p:spPr>
              <a:xfrm>
                <a:off x="5276691" y="3202412"/>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0834" y="5259577"/>
                <a:ext cx="84960"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28" name="Straight Connector 27"/>
              <p:cNvCxnSpPr/>
              <p:nvPr/>
            </p:nvCxnSpPr>
            <p:spPr>
              <a:xfrm rot="5400000">
                <a:off x="5309080"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47885"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12</a:t>
                </a:r>
                <a:endParaRPr lang="en-US" sz="1200" dirty="0">
                  <a:latin typeface="Arial" pitchFamily="34" charset="0"/>
                  <a:cs typeface="Arial" pitchFamily="34" charset="0"/>
                </a:endParaRPr>
              </a:p>
            </p:txBody>
          </p:sp>
          <p:cxnSp>
            <p:nvCxnSpPr>
              <p:cNvPr id="30" name="Straight Connector 29"/>
              <p:cNvCxnSpPr/>
              <p:nvPr/>
            </p:nvCxnSpPr>
            <p:spPr>
              <a:xfrm rot="5400000">
                <a:off x="5721701"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71219"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36</a:t>
                </a:r>
                <a:endParaRPr lang="en-US" sz="1200" dirty="0">
                  <a:latin typeface="Arial" pitchFamily="34" charset="0"/>
                  <a:cs typeface="Arial" pitchFamily="34" charset="0"/>
                </a:endParaRPr>
              </a:p>
            </p:txBody>
          </p:sp>
          <p:cxnSp>
            <p:nvCxnSpPr>
              <p:cNvPr id="32" name="Straight Connector 31"/>
              <p:cNvCxnSpPr/>
              <p:nvPr/>
            </p:nvCxnSpPr>
            <p:spPr>
              <a:xfrm rot="5400000">
                <a:off x="6545035"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01710"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60</a:t>
                </a:r>
                <a:endParaRPr lang="en-US" sz="1200" dirty="0">
                  <a:latin typeface="Arial" pitchFamily="34" charset="0"/>
                  <a:cs typeface="Arial" pitchFamily="34" charset="0"/>
                </a:endParaRPr>
              </a:p>
            </p:txBody>
          </p:sp>
          <p:cxnSp>
            <p:nvCxnSpPr>
              <p:cNvPr id="34" name="Straight Connector 33"/>
              <p:cNvCxnSpPr/>
              <p:nvPr/>
            </p:nvCxnSpPr>
            <p:spPr>
              <a:xfrm rot="5400000">
                <a:off x="7375527"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11690"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72</a:t>
                </a:r>
                <a:endParaRPr lang="en-US" sz="1200" dirty="0">
                  <a:latin typeface="Arial" pitchFamily="34" charset="0"/>
                  <a:cs typeface="Arial" pitchFamily="34" charset="0"/>
                </a:endParaRPr>
              </a:p>
            </p:txBody>
          </p:sp>
          <p:cxnSp>
            <p:nvCxnSpPr>
              <p:cNvPr id="36" name="Straight Connector 35"/>
              <p:cNvCxnSpPr/>
              <p:nvPr/>
            </p:nvCxnSpPr>
            <p:spPr>
              <a:xfrm rot="5400000">
                <a:off x="7785506"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124931"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84</a:t>
                </a:r>
                <a:endParaRPr lang="en-US" sz="1200" dirty="0">
                  <a:latin typeface="Arial" pitchFamily="34" charset="0"/>
                  <a:cs typeface="Arial" pitchFamily="34" charset="0"/>
                </a:endParaRPr>
              </a:p>
            </p:txBody>
          </p:sp>
          <p:cxnSp>
            <p:nvCxnSpPr>
              <p:cNvPr id="38" name="Straight Connector 37"/>
              <p:cNvCxnSpPr/>
              <p:nvPr/>
            </p:nvCxnSpPr>
            <p:spPr>
              <a:xfrm rot="5400000">
                <a:off x="8198748"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5239" y="5440037"/>
                <a:ext cx="678423" cy="194012"/>
              </a:xfrm>
              <a:prstGeom prst="rect">
                <a:avLst/>
              </a:prstGeom>
              <a:noFill/>
            </p:spPr>
            <p:txBody>
              <a:bodyPr wrap="none" lIns="0" tIns="0" rIns="0" bIns="0" rtlCol="0">
                <a:spAutoFit/>
              </a:bodyPr>
              <a:lstStyle/>
              <a:p>
                <a:pPr algn="ctr"/>
                <a:r>
                  <a:rPr lang="en-US" sz="1200" b="1" dirty="0" smtClean="0">
                    <a:latin typeface="Arial" pitchFamily="34" charset="0"/>
                    <a:cs typeface="Arial" pitchFamily="34" charset="0"/>
                  </a:rPr>
                  <a:t>Months</a:t>
                </a:r>
                <a:endParaRPr lang="en-US" sz="1200" b="1" dirty="0">
                  <a:latin typeface="Arial" pitchFamily="34" charset="0"/>
                  <a:cs typeface="Arial" pitchFamily="34" charset="0"/>
                </a:endParaRPr>
              </a:p>
            </p:txBody>
          </p:sp>
          <p:sp>
            <p:nvSpPr>
              <p:cNvPr id="40" name="Rectangle 39"/>
              <p:cNvSpPr/>
              <p:nvPr/>
            </p:nvSpPr>
            <p:spPr>
              <a:xfrm rot="16200000">
                <a:off x="4345522" y="4065951"/>
                <a:ext cx="931352" cy="319681"/>
              </a:xfrm>
              <a:prstGeom prst="rect">
                <a:avLst/>
              </a:prstGeom>
            </p:spPr>
            <p:txBody>
              <a:bodyPr wrap="none">
                <a:spAutoFit/>
              </a:bodyPr>
              <a:lstStyle/>
              <a:p>
                <a:pPr lvl="0" algn="ctr"/>
                <a:r>
                  <a:rPr lang="en-US" sz="1200" dirty="0" smtClean="0">
                    <a:solidFill>
                      <a:prstClr val="white"/>
                    </a:solidFill>
                    <a:latin typeface="Arial" pitchFamily="34" charset="0"/>
                    <a:cs typeface="Arial" pitchFamily="34" charset="0"/>
                  </a:rPr>
                  <a:t>Probability</a:t>
                </a:r>
                <a:endParaRPr lang="en-US" sz="1200" dirty="0">
                  <a:solidFill>
                    <a:prstClr val="white"/>
                  </a:solidFill>
                  <a:latin typeface="Arial" pitchFamily="34" charset="0"/>
                  <a:cs typeface="Arial" pitchFamily="34" charset="0"/>
                </a:endParaRPr>
              </a:p>
            </p:txBody>
          </p:sp>
          <p:sp>
            <p:nvSpPr>
              <p:cNvPr id="41" name="TextBox 40"/>
              <p:cNvSpPr txBox="1"/>
              <p:nvPr/>
            </p:nvSpPr>
            <p:spPr>
              <a:xfrm>
                <a:off x="6068094"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24</a:t>
                </a:r>
                <a:endParaRPr lang="en-US" sz="1200" dirty="0">
                  <a:latin typeface="Arial" pitchFamily="34" charset="0"/>
                  <a:cs typeface="Arial" pitchFamily="34" charset="0"/>
                </a:endParaRPr>
              </a:p>
            </p:txBody>
          </p:sp>
          <p:cxnSp>
            <p:nvCxnSpPr>
              <p:cNvPr id="42" name="Straight Connector 41"/>
              <p:cNvCxnSpPr/>
              <p:nvPr/>
            </p:nvCxnSpPr>
            <p:spPr>
              <a:xfrm rot="5400000">
                <a:off x="6141911"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891428"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48</a:t>
                </a:r>
                <a:endParaRPr lang="en-US" sz="1200" dirty="0">
                  <a:latin typeface="Arial" pitchFamily="34" charset="0"/>
                  <a:cs typeface="Arial" pitchFamily="34" charset="0"/>
                </a:endParaRPr>
              </a:p>
            </p:txBody>
          </p:sp>
          <p:cxnSp>
            <p:nvCxnSpPr>
              <p:cNvPr id="44" name="Straight Connector 43"/>
              <p:cNvCxnSpPr/>
              <p:nvPr/>
            </p:nvCxnSpPr>
            <p:spPr>
              <a:xfrm rot="5400000">
                <a:off x="6965245"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889067" y="5259577"/>
                <a:ext cx="294152"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108</a:t>
                </a:r>
                <a:endParaRPr lang="en-US" sz="1200" dirty="0">
                  <a:latin typeface="Arial" pitchFamily="34" charset="0"/>
                  <a:cs typeface="Arial" pitchFamily="34" charset="0"/>
                </a:endParaRPr>
              </a:p>
            </p:txBody>
          </p:sp>
          <p:cxnSp>
            <p:nvCxnSpPr>
              <p:cNvPr id="46" name="Straight Connector 45"/>
              <p:cNvCxnSpPr/>
              <p:nvPr/>
            </p:nvCxnSpPr>
            <p:spPr>
              <a:xfrm rot="5400000">
                <a:off x="9011909"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534968" y="5259577"/>
                <a:ext cx="196100" cy="19118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96</a:t>
                </a:r>
                <a:endParaRPr lang="en-US" sz="1200" dirty="0">
                  <a:latin typeface="Arial" pitchFamily="34" charset="0"/>
                  <a:cs typeface="Arial" pitchFamily="34" charset="0"/>
                </a:endParaRPr>
              </a:p>
            </p:txBody>
          </p:sp>
          <p:cxnSp>
            <p:nvCxnSpPr>
              <p:cNvPr id="48" name="Straight Connector 47"/>
              <p:cNvCxnSpPr/>
              <p:nvPr/>
            </p:nvCxnSpPr>
            <p:spPr>
              <a:xfrm rot="5400000">
                <a:off x="8608785" y="5255297"/>
                <a:ext cx="52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116518" y="4230316"/>
                <a:ext cx="987876" cy="258683"/>
              </a:xfrm>
              <a:prstGeom prst="rect">
                <a:avLst/>
              </a:prstGeom>
              <a:noFill/>
            </p:spPr>
            <p:txBody>
              <a:bodyPr wrap="none" lIns="0" tIns="0" rIns="0" bIns="0" rtlCol="0">
                <a:spAutoFit/>
              </a:bodyPr>
              <a:lstStyle/>
              <a:p>
                <a:pPr algn="ctr"/>
                <a:r>
                  <a:rPr lang="en-US" sz="1600" b="1" dirty="0" smtClean="0">
                    <a:solidFill>
                      <a:srgbClr val="00CC00"/>
                    </a:solidFill>
                    <a:latin typeface="Arial" pitchFamily="34" charset="0"/>
                    <a:cs typeface="Arial" pitchFamily="34" charset="0"/>
                  </a:rPr>
                  <a:t>Score 2 </a:t>
                </a:r>
                <a:endParaRPr lang="en-US" sz="1600" b="1" dirty="0">
                  <a:solidFill>
                    <a:srgbClr val="00CC00"/>
                  </a:solidFill>
                  <a:latin typeface="Arial" pitchFamily="34" charset="0"/>
                  <a:cs typeface="Arial" pitchFamily="34" charset="0"/>
                </a:endParaRPr>
              </a:p>
            </p:txBody>
          </p:sp>
          <p:sp>
            <p:nvSpPr>
              <p:cNvPr id="50" name="TextBox 49"/>
              <p:cNvSpPr txBox="1"/>
              <p:nvPr/>
            </p:nvSpPr>
            <p:spPr>
              <a:xfrm>
                <a:off x="6693615" y="4701416"/>
                <a:ext cx="916464" cy="258683"/>
              </a:xfrm>
              <a:prstGeom prst="rect">
                <a:avLst/>
              </a:prstGeom>
              <a:noFill/>
            </p:spPr>
            <p:txBody>
              <a:bodyPr wrap="none" lIns="0" tIns="0" rIns="0" bIns="0" rtlCol="0">
                <a:spAutoFit/>
              </a:bodyPr>
              <a:lstStyle/>
              <a:p>
                <a:pPr algn="ctr"/>
                <a:r>
                  <a:rPr lang="en-US" sz="1600" b="1" dirty="0" smtClean="0">
                    <a:solidFill>
                      <a:srgbClr val="FFFF00"/>
                    </a:solidFill>
                    <a:latin typeface="Arial" pitchFamily="34" charset="0"/>
                    <a:cs typeface="Arial" pitchFamily="34" charset="0"/>
                  </a:rPr>
                  <a:t>Score </a:t>
                </a:r>
                <a:r>
                  <a:rPr lang="en-US" sz="1600" b="1" dirty="0" smtClean="0">
                    <a:solidFill>
                      <a:srgbClr val="FFFF00"/>
                    </a:solidFill>
                    <a:latin typeface="Arial" pitchFamily="34" charset="0"/>
                    <a:cs typeface="Arial" pitchFamily="34" charset="0"/>
                  </a:rPr>
                  <a:t>3</a:t>
                </a:r>
                <a:endParaRPr lang="en-US" sz="1600" b="1" dirty="0">
                  <a:solidFill>
                    <a:srgbClr val="FFFF00"/>
                  </a:solidFill>
                  <a:latin typeface="Arial" pitchFamily="34" charset="0"/>
                  <a:cs typeface="Arial" pitchFamily="34" charset="0"/>
                </a:endParaRPr>
              </a:p>
            </p:txBody>
          </p:sp>
          <p:sp>
            <p:nvSpPr>
              <p:cNvPr id="51" name="TextBox 50"/>
              <p:cNvSpPr txBox="1"/>
              <p:nvPr/>
            </p:nvSpPr>
            <p:spPr>
              <a:xfrm>
                <a:off x="5374426" y="4990416"/>
                <a:ext cx="817280" cy="194012"/>
              </a:xfrm>
              <a:prstGeom prst="rect">
                <a:avLst/>
              </a:prstGeom>
              <a:noFill/>
            </p:spPr>
            <p:txBody>
              <a:bodyPr wrap="none" lIns="0" tIns="0" rIns="0" bIns="0" rtlCol="0">
                <a:spAutoFit/>
              </a:bodyPr>
              <a:lstStyle/>
              <a:p>
                <a:r>
                  <a:rPr lang="en-US" sz="1200" dirty="0" smtClean="0">
                    <a:latin typeface="Arial" pitchFamily="34" charset="0"/>
                    <a:cs typeface="Arial" pitchFamily="34" charset="0"/>
                  </a:rPr>
                  <a:t>p&lt;0.0001</a:t>
                </a:r>
                <a:endParaRPr lang="en-US" sz="1200" dirty="0">
                  <a:latin typeface="Arial" pitchFamily="34" charset="0"/>
                  <a:cs typeface="Arial" pitchFamily="34" charset="0"/>
                </a:endParaRPr>
              </a:p>
            </p:txBody>
          </p:sp>
          <p:sp>
            <p:nvSpPr>
              <p:cNvPr id="52" name="TextBox 51"/>
              <p:cNvSpPr txBox="1"/>
              <p:nvPr/>
            </p:nvSpPr>
            <p:spPr>
              <a:xfrm>
                <a:off x="6387106" y="3622990"/>
                <a:ext cx="987876" cy="258683"/>
              </a:xfrm>
              <a:prstGeom prst="rect">
                <a:avLst/>
              </a:prstGeom>
              <a:noFill/>
            </p:spPr>
            <p:txBody>
              <a:bodyPr wrap="none" lIns="0" tIns="0" rIns="0" bIns="0" rtlCol="0">
                <a:spAutoFit/>
              </a:bodyPr>
              <a:lstStyle/>
              <a:p>
                <a:pPr algn="ctr"/>
                <a:r>
                  <a:rPr lang="en-US" sz="1600" b="1" dirty="0" smtClean="0">
                    <a:solidFill>
                      <a:srgbClr val="FF6600"/>
                    </a:solidFill>
                    <a:latin typeface="Arial" pitchFamily="34" charset="0"/>
                    <a:cs typeface="Arial" pitchFamily="34" charset="0"/>
                  </a:rPr>
                  <a:t>Score 1 </a:t>
                </a:r>
                <a:endParaRPr lang="en-US" sz="1600" b="1" dirty="0">
                  <a:solidFill>
                    <a:srgbClr val="FF6600"/>
                  </a:solidFill>
                  <a:latin typeface="Arial" pitchFamily="34" charset="0"/>
                  <a:cs typeface="Arial" pitchFamily="34" charset="0"/>
                </a:endParaRPr>
              </a:p>
            </p:txBody>
          </p:sp>
          <p:sp>
            <p:nvSpPr>
              <p:cNvPr id="53" name="TextBox 52"/>
              <p:cNvSpPr txBox="1"/>
              <p:nvPr/>
            </p:nvSpPr>
            <p:spPr>
              <a:xfrm>
                <a:off x="7518661" y="3331179"/>
                <a:ext cx="916464" cy="258683"/>
              </a:xfrm>
              <a:prstGeom prst="rect">
                <a:avLst/>
              </a:prstGeom>
              <a:noFill/>
            </p:spPr>
            <p:txBody>
              <a:bodyPr wrap="none" lIns="0" tIns="0" rIns="0" bIns="0" rtlCol="0">
                <a:spAutoFit/>
              </a:bodyPr>
              <a:lstStyle/>
              <a:p>
                <a:pPr algn="ctr"/>
                <a:r>
                  <a:rPr lang="en-US" sz="1600" b="1" dirty="0" smtClean="0">
                    <a:solidFill>
                      <a:srgbClr val="00B0F0"/>
                    </a:solidFill>
                    <a:latin typeface="Arial" pitchFamily="34" charset="0"/>
                    <a:cs typeface="Arial" pitchFamily="34" charset="0"/>
                  </a:rPr>
                  <a:t>Score </a:t>
                </a:r>
                <a:r>
                  <a:rPr lang="en-US" sz="1600" b="1" dirty="0" smtClean="0">
                    <a:solidFill>
                      <a:srgbClr val="00B0F0"/>
                    </a:solidFill>
                    <a:latin typeface="Arial" pitchFamily="34" charset="0"/>
                    <a:cs typeface="Arial" pitchFamily="34" charset="0"/>
                  </a:rPr>
                  <a:t>0</a:t>
                </a:r>
                <a:endParaRPr lang="en-US" sz="1600" b="1" dirty="0">
                  <a:solidFill>
                    <a:srgbClr val="00B0F0"/>
                  </a:solidFill>
                  <a:latin typeface="Arial" pitchFamily="34" charset="0"/>
                  <a:cs typeface="Arial" pitchFamily="34" charset="0"/>
                </a:endParaRPr>
              </a:p>
            </p:txBody>
          </p:sp>
        </p:grpSp>
      </p:grpSp>
      <p:grpSp>
        <p:nvGrpSpPr>
          <p:cNvPr id="5" name="Group 4"/>
          <p:cNvGrpSpPr/>
          <p:nvPr/>
        </p:nvGrpSpPr>
        <p:grpSpPr>
          <a:xfrm>
            <a:off x="457200" y="4038600"/>
            <a:ext cx="8077200" cy="2591232"/>
            <a:chOff x="457200" y="4038600"/>
            <a:chExt cx="8077200" cy="2591232"/>
          </a:xfrm>
        </p:grpSpPr>
        <p:sp>
          <p:nvSpPr>
            <p:cNvPr id="6" name="TextBox 5"/>
            <p:cNvSpPr txBox="1"/>
            <p:nvPr/>
          </p:nvSpPr>
          <p:spPr>
            <a:xfrm>
              <a:off x="457200" y="4114800"/>
              <a:ext cx="3962400" cy="1354217"/>
            </a:xfrm>
            <a:prstGeom prst="rect">
              <a:avLst/>
            </a:prstGeom>
            <a:noFill/>
          </p:spPr>
          <p:txBody>
            <a:bodyPr wrap="square" rtlCol="0">
              <a:spAutoFit/>
            </a:bodyPr>
            <a:lstStyle/>
            <a:p>
              <a:r>
                <a:rPr lang="en-US" sz="2200" b="1" dirty="0" smtClean="0">
                  <a:solidFill>
                    <a:srgbClr val="FFFF00"/>
                  </a:solidFill>
                </a:rPr>
                <a:t>European BMT Registry</a:t>
              </a:r>
              <a:endParaRPr lang="en-US" sz="2200" b="1" dirty="0">
                <a:solidFill>
                  <a:srgbClr val="FFFF00"/>
                </a:solidFill>
              </a:endParaRPr>
            </a:p>
            <a:p>
              <a:pPr marL="285750" indent="-285750">
                <a:buFontTx/>
                <a:buChar char="-"/>
              </a:pPr>
              <a:r>
                <a:rPr lang="en-US" sz="2000" dirty="0" smtClean="0"/>
                <a:t>Stage 3 or 4 at diagnosis</a:t>
              </a:r>
            </a:p>
            <a:p>
              <a:pPr marL="285750" indent="-285750">
                <a:buFontTx/>
                <a:buChar char="-"/>
              </a:pPr>
              <a:r>
                <a:rPr lang="en-US" sz="2000" dirty="0" smtClean="0"/>
                <a:t>Use of radiation </a:t>
              </a:r>
              <a:r>
                <a:rPr lang="en-US" sz="2000" dirty="0" err="1" smtClean="0"/>
                <a:t>tx</a:t>
              </a:r>
              <a:r>
                <a:rPr lang="en-US" sz="2000" dirty="0" smtClean="0"/>
                <a:t> </a:t>
              </a:r>
            </a:p>
            <a:p>
              <a:pPr marL="285750" indent="-285750">
                <a:buFontTx/>
                <a:buChar char="-"/>
              </a:pPr>
              <a:r>
                <a:rPr lang="en-US" sz="2000" dirty="0" smtClean="0"/>
                <a:t>Remission duration &lt; 12 </a:t>
              </a:r>
              <a:r>
                <a:rPr lang="en-US" sz="2000" dirty="0" err="1" smtClean="0"/>
                <a:t>mos</a:t>
              </a:r>
              <a:endParaRPr lang="en-US" sz="2000" dirty="0"/>
            </a:p>
          </p:txBody>
        </p:sp>
        <p:grpSp>
          <p:nvGrpSpPr>
            <p:cNvPr id="54" name="Group 53"/>
            <p:cNvGrpSpPr/>
            <p:nvPr/>
          </p:nvGrpSpPr>
          <p:grpSpPr>
            <a:xfrm>
              <a:off x="5144145" y="4038600"/>
              <a:ext cx="3390255" cy="2591232"/>
              <a:chOff x="518834" y="2856089"/>
              <a:chExt cx="3607084" cy="2867901"/>
            </a:xfrm>
          </p:grpSpPr>
          <p:sp>
            <p:nvSpPr>
              <p:cNvPr id="55" name="Freeform 54"/>
              <p:cNvSpPr/>
              <p:nvPr/>
            </p:nvSpPr>
            <p:spPr>
              <a:xfrm>
                <a:off x="1117231" y="2962656"/>
                <a:ext cx="1872026" cy="1606019"/>
              </a:xfrm>
              <a:custGeom>
                <a:avLst/>
                <a:gdLst>
                  <a:gd name="connsiteX0" fmla="*/ 1872026 w 1872026"/>
                  <a:gd name="connsiteY0" fmla="*/ 1606019 h 1606019"/>
                  <a:gd name="connsiteX1" fmla="*/ 1433114 w 1872026"/>
                  <a:gd name="connsiteY1" fmla="*/ 1606019 h 1606019"/>
                  <a:gd name="connsiteX2" fmla="*/ 1433114 w 1872026"/>
                  <a:gd name="connsiteY2" fmla="*/ 1509591 h 1606019"/>
                  <a:gd name="connsiteX3" fmla="*/ 1376587 w 1872026"/>
                  <a:gd name="connsiteY3" fmla="*/ 1509591 h 1606019"/>
                  <a:gd name="connsiteX4" fmla="*/ 1376587 w 1872026"/>
                  <a:gd name="connsiteY4" fmla="*/ 1423139 h 1606019"/>
                  <a:gd name="connsiteX5" fmla="*/ 1263534 w 1872026"/>
                  <a:gd name="connsiteY5" fmla="*/ 1423139 h 1606019"/>
                  <a:gd name="connsiteX6" fmla="*/ 1263534 w 1872026"/>
                  <a:gd name="connsiteY6" fmla="*/ 1373263 h 1606019"/>
                  <a:gd name="connsiteX7" fmla="*/ 857873 w 1872026"/>
                  <a:gd name="connsiteY7" fmla="*/ 1373263 h 1606019"/>
                  <a:gd name="connsiteX8" fmla="*/ 857873 w 1872026"/>
                  <a:gd name="connsiteY8" fmla="*/ 1323386 h 1606019"/>
                  <a:gd name="connsiteX9" fmla="*/ 821297 w 1872026"/>
                  <a:gd name="connsiteY9" fmla="*/ 1323386 h 1606019"/>
                  <a:gd name="connsiteX10" fmla="*/ 804672 w 1872026"/>
                  <a:gd name="connsiteY10" fmla="*/ 1306761 h 1606019"/>
                  <a:gd name="connsiteX11" fmla="*/ 628442 w 1872026"/>
                  <a:gd name="connsiteY11" fmla="*/ 1306761 h 1606019"/>
                  <a:gd name="connsiteX12" fmla="*/ 628442 w 1872026"/>
                  <a:gd name="connsiteY12" fmla="*/ 1266860 h 1606019"/>
                  <a:gd name="connsiteX13" fmla="*/ 505413 w 1872026"/>
                  <a:gd name="connsiteY13" fmla="*/ 1266860 h 1606019"/>
                  <a:gd name="connsiteX14" fmla="*/ 505413 w 1872026"/>
                  <a:gd name="connsiteY14" fmla="*/ 1203683 h 1606019"/>
                  <a:gd name="connsiteX15" fmla="*/ 478813 w 1872026"/>
                  <a:gd name="connsiteY15" fmla="*/ 1203683 h 1606019"/>
                  <a:gd name="connsiteX16" fmla="*/ 478813 w 1872026"/>
                  <a:gd name="connsiteY16" fmla="*/ 1157132 h 1606019"/>
                  <a:gd name="connsiteX17" fmla="*/ 415636 w 1872026"/>
                  <a:gd name="connsiteY17" fmla="*/ 1157132 h 1606019"/>
                  <a:gd name="connsiteX18" fmla="*/ 415636 w 1872026"/>
                  <a:gd name="connsiteY18" fmla="*/ 1083980 h 1606019"/>
                  <a:gd name="connsiteX19" fmla="*/ 355784 w 1872026"/>
                  <a:gd name="connsiteY19" fmla="*/ 1083980 h 1606019"/>
                  <a:gd name="connsiteX20" fmla="*/ 355784 w 1872026"/>
                  <a:gd name="connsiteY20" fmla="*/ 1054054 h 1606019"/>
                  <a:gd name="connsiteX21" fmla="*/ 309233 w 1872026"/>
                  <a:gd name="connsiteY21" fmla="*/ 1054054 h 1606019"/>
                  <a:gd name="connsiteX22" fmla="*/ 309233 w 1872026"/>
                  <a:gd name="connsiteY22" fmla="*/ 967601 h 1606019"/>
                  <a:gd name="connsiteX23" fmla="*/ 279307 w 1872026"/>
                  <a:gd name="connsiteY23" fmla="*/ 967601 h 1606019"/>
                  <a:gd name="connsiteX24" fmla="*/ 279307 w 1872026"/>
                  <a:gd name="connsiteY24" fmla="*/ 877824 h 1606019"/>
                  <a:gd name="connsiteX25" fmla="*/ 242731 w 1872026"/>
                  <a:gd name="connsiteY25" fmla="*/ 877824 h 1606019"/>
                  <a:gd name="connsiteX26" fmla="*/ 242731 w 1872026"/>
                  <a:gd name="connsiteY26" fmla="*/ 827948 h 1606019"/>
                  <a:gd name="connsiteX27" fmla="*/ 206155 w 1872026"/>
                  <a:gd name="connsiteY27" fmla="*/ 827948 h 1606019"/>
                  <a:gd name="connsiteX28" fmla="*/ 206155 w 1872026"/>
                  <a:gd name="connsiteY28" fmla="*/ 784721 h 1606019"/>
                  <a:gd name="connsiteX29" fmla="*/ 166254 w 1872026"/>
                  <a:gd name="connsiteY29" fmla="*/ 784721 h 1606019"/>
                  <a:gd name="connsiteX30" fmla="*/ 166254 w 1872026"/>
                  <a:gd name="connsiteY30" fmla="*/ 734845 h 1606019"/>
                  <a:gd name="connsiteX31" fmla="*/ 129678 w 1872026"/>
                  <a:gd name="connsiteY31" fmla="*/ 734845 h 1606019"/>
                  <a:gd name="connsiteX32" fmla="*/ 129678 w 1872026"/>
                  <a:gd name="connsiteY32" fmla="*/ 674993 h 1606019"/>
                  <a:gd name="connsiteX33" fmla="*/ 109728 w 1872026"/>
                  <a:gd name="connsiteY33" fmla="*/ 674993 h 1606019"/>
                  <a:gd name="connsiteX34" fmla="*/ 109728 w 1872026"/>
                  <a:gd name="connsiteY34" fmla="*/ 635092 h 1606019"/>
                  <a:gd name="connsiteX35" fmla="*/ 103077 w 1872026"/>
                  <a:gd name="connsiteY35" fmla="*/ 635092 h 1606019"/>
                  <a:gd name="connsiteX36" fmla="*/ 103077 w 1872026"/>
                  <a:gd name="connsiteY36" fmla="*/ 578566 h 1606019"/>
                  <a:gd name="connsiteX37" fmla="*/ 66501 w 1872026"/>
                  <a:gd name="connsiteY37" fmla="*/ 578566 h 1606019"/>
                  <a:gd name="connsiteX38" fmla="*/ 66501 w 1872026"/>
                  <a:gd name="connsiteY38" fmla="*/ 495439 h 1606019"/>
                  <a:gd name="connsiteX39" fmla="*/ 43226 w 1872026"/>
                  <a:gd name="connsiteY39" fmla="*/ 495439 h 1606019"/>
                  <a:gd name="connsiteX40" fmla="*/ 43226 w 1872026"/>
                  <a:gd name="connsiteY40" fmla="*/ 399011 h 1606019"/>
                  <a:gd name="connsiteX41" fmla="*/ 0 w 1872026"/>
                  <a:gd name="connsiteY41" fmla="*/ 399011 h 1606019"/>
                  <a:gd name="connsiteX42" fmla="*/ 0 w 1872026"/>
                  <a:gd name="connsiteY42" fmla="*/ 289283 h 1606019"/>
                  <a:gd name="connsiteX43" fmla="*/ 0 w 1872026"/>
                  <a:gd name="connsiteY43" fmla="*/ 275983 h 1606019"/>
                  <a:gd name="connsiteX44" fmla="*/ 0 w 1872026"/>
                  <a:gd name="connsiteY44" fmla="*/ 169580 h 1606019"/>
                  <a:gd name="connsiteX45" fmla="*/ 0 w 1872026"/>
                  <a:gd name="connsiteY45" fmla="*/ 169580 h 1606019"/>
                  <a:gd name="connsiteX46" fmla="*/ 0 w 1872026"/>
                  <a:gd name="connsiteY46" fmla="*/ 0 h 16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2026" h="1606019">
                    <a:moveTo>
                      <a:pt x="1872026" y="1606019"/>
                    </a:moveTo>
                    <a:lnTo>
                      <a:pt x="1433114" y="1606019"/>
                    </a:lnTo>
                    <a:lnTo>
                      <a:pt x="1433114" y="1509591"/>
                    </a:lnTo>
                    <a:lnTo>
                      <a:pt x="1376587" y="1509591"/>
                    </a:lnTo>
                    <a:lnTo>
                      <a:pt x="1376587" y="1423139"/>
                    </a:lnTo>
                    <a:lnTo>
                      <a:pt x="1263534" y="1423139"/>
                    </a:lnTo>
                    <a:lnTo>
                      <a:pt x="1263534" y="1373263"/>
                    </a:lnTo>
                    <a:lnTo>
                      <a:pt x="857873" y="1373263"/>
                    </a:lnTo>
                    <a:lnTo>
                      <a:pt x="857873" y="1323386"/>
                    </a:lnTo>
                    <a:lnTo>
                      <a:pt x="821297" y="1323386"/>
                    </a:lnTo>
                    <a:lnTo>
                      <a:pt x="804672" y="1306761"/>
                    </a:lnTo>
                    <a:lnTo>
                      <a:pt x="628442" y="1306761"/>
                    </a:lnTo>
                    <a:lnTo>
                      <a:pt x="628442" y="1266860"/>
                    </a:lnTo>
                    <a:lnTo>
                      <a:pt x="505413" y="1266860"/>
                    </a:lnTo>
                    <a:lnTo>
                      <a:pt x="505413" y="1203683"/>
                    </a:lnTo>
                    <a:lnTo>
                      <a:pt x="478813" y="1203683"/>
                    </a:lnTo>
                    <a:lnTo>
                      <a:pt x="478813" y="1157132"/>
                    </a:lnTo>
                    <a:lnTo>
                      <a:pt x="415636" y="1157132"/>
                    </a:lnTo>
                    <a:lnTo>
                      <a:pt x="415636" y="1083980"/>
                    </a:lnTo>
                    <a:lnTo>
                      <a:pt x="355784" y="1083980"/>
                    </a:lnTo>
                    <a:lnTo>
                      <a:pt x="355784" y="1054054"/>
                    </a:lnTo>
                    <a:lnTo>
                      <a:pt x="309233" y="1054054"/>
                    </a:lnTo>
                    <a:lnTo>
                      <a:pt x="309233" y="967601"/>
                    </a:lnTo>
                    <a:lnTo>
                      <a:pt x="279307" y="967601"/>
                    </a:lnTo>
                    <a:lnTo>
                      <a:pt x="279307" y="877824"/>
                    </a:lnTo>
                    <a:lnTo>
                      <a:pt x="242731" y="877824"/>
                    </a:lnTo>
                    <a:lnTo>
                      <a:pt x="242731" y="827948"/>
                    </a:lnTo>
                    <a:lnTo>
                      <a:pt x="206155" y="827948"/>
                    </a:lnTo>
                    <a:lnTo>
                      <a:pt x="206155" y="784721"/>
                    </a:lnTo>
                    <a:lnTo>
                      <a:pt x="166254" y="784721"/>
                    </a:lnTo>
                    <a:lnTo>
                      <a:pt x="166254" y="734845"/>
                    </a:lnTo>
                    <a:lnTo>
                      <a:pt x="129678" y="734845"/>
                    </a:lnTo>
                    <a:lnTo>
                      <a:pt x="129678" y="674993"/>
                    </a:lnTo>
                    <a:lnTo>
                      <a:pt x="109728" y="674993"/>
                    </a:lnTo>
                    <a:lnTo>
                      <a:pt x="109728" y="635092"/>
                    </a:lnTo>
                    <a:lnTo>
                      <a:pt x="103077" y="635092"/>
                    </a:lnTo>
                    <a:lnTo>
                      <a:pt x="103077" y="578566"/>
                    </a:lnTo>
                    <a:lnTo>
                      <a:pt x="66501" y="578566"/>
                    </a:lnTo>
                    <a:lnTo>
                      <a:pt x="66501" y="495439"/>
                    </a:lnTo>
                    <a:lnTo>
                      <a:pt x="43226" y="495439"/>
                    </a:lnTo>
                    <a:lnTo>
                      <a:pt x="43226" y="399011"/>
                    </a:lnTo>
                    <a:lnTo>
                      <a:pt x="0" y="399011"/>
                    </a:lnTo>
                    <a:lnTo>
                      <a:pt x="0" y="289283"/>
                    </a:lnTo>
                    <a:lnTo>
                      <a:pt x="0" y="275983"/>
                    </a:lnTo>
                    <a:lnTo>
                      <a:pt x="0" y="169580"/>
                    </a:lnTo>
                    <a:lnTo>
                      <a:pt x="0" y="169580"/>
                    </a:ln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50820" y="5129866"/>
                <a:ext cx="68443"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57" name="Straight Connector 56"/>
              <p:cNvCxnSpPr/>
              <p:nvPr/>
            </p:nvCxnSpPr>
            <p:spPr>
              <a:xfrm>
                <a:off x="1032332" y="5234401"/>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47510" y="4675637"/>
                <a:ext cx="171753"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59" name="Straight Connector 58"/>
              <p:cNvCxnSpPr/>
              <p:nvPr/>
            </p:nvCxnSpPr>
            <p:spPr>
              <a:xfrm>
                <a:off x="1032332" y="4780172"/>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47510" y="4224212"/>
                <a:ext cx="171753"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61" name="Straight Connector 60"/>
              <p:cNvCxnSpPr/>
              <p:nvPr/>
            </p:nvCxnSpPr>
            <p:spPr>
              <a:xfrm>
                <a:off x="1032332" y="4328746"/>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47510" y="3767353"/>
                <a:ext cx="171753"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63" name="Straight Connector 62"/>
              <p:cNvCxnSpPr/>
              <p:nvPr/>
            </p:nvCxnSpPr>
            <p:spPr>
              <a:xfrm>
                <a:off x="1032332" y="3871887"/>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47510" y="3313122"/>
                <a:ext cx="171753"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65" name="Straight Connector 64"/>
              <p:cNvCxnSpPr/>
              <p:nvPr/>
            </p:nvCxnSpPr>
            <p:spPr>
              <a:xfrm>
                <a:off x="1032332" y="3417657"/>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47511" y="2856089"/>
                <a:ext cx="171752" cy="20781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67" name="Straight Connector 66"/>
              <p:cNvCxnSpPr/>
              <p:nvPr/>
            </p:nvCxnSpPr>
            <p:spPr>
              <a:xfrm>
                <a:off x="1032332" y="2960623"/>
                <a:ext cx="42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043726" y="5275669"/>
                <a:ext cx="68443" cy="20781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69" name="Straight Connector 68"/>
              <p:cNvCxnSpPr/>
              <p:nvPr/>
            </p:nvCxnSpPr>
            <p:spPr>
              <a:xfrm rot="5400000">
                <a:off x="1050059"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25394" y="5275669"/>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24</a:t>
                </a:r>
                <a:endParaRPr lang="en-US" sz="1200" dirty="0">
                  <a:latin typeface="Arial" pitchFamily="34" charset="0"/>
                  <a:cs typeface="Arial" pitchFamily="34" charset="0"/>
                </a:endParaRPr>
              </a:p>
            </p:txBody>
          </p:sp>
          <p:cxnSp>
            <p:nvCxnSpPr>
              <p:cNvPr id="71" name="Straight Connector 70"/>
              <p:cNvCxnSpPr/>
              <p:nvPr/>
            </p:nvCxnSpPr>
            <p:spPr>
              <a:xfrm rot="5400000">
                <a:off x="1382464"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41067" y="5275669"/>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72</a:t>
                </a:r>
                <a:endParaRPr lang="en-US" sz="1200" dirty="0">
                  <a:latin typeface="Arial" pitchFamily="34" charset="0"/>
                  <a:cs typeface="Arial" pitchFamily="34" charset="0"/>
                </a:endParaRPr>
              </a:p>
            </p:txBody>
          </p:sp>
          <p:cxnSp>
            <p:nvCxnSpPr>
              <p:cNvPr id="73" name="Straight Connector 72"/>
              <p:cNvCxnSpPr/>
              <p:nvPr/>
            </p:nvCxnSpPr>
            <p:spPr>
              <a:xfrm rot="5400000">
                <a:off x="2098137"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09545" y="5275669"/>
                <a:ext cx="25487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120</a:t>
                </a:r>
                <a:endParaRPr lang="en-US" sz="1200" dirty="0">
                  <a:latin typeface="Arial" pitchFamily="34" charset="0"/>
                  <a:cs typeface="Arial" pitchFamily="34" charset="0"/>
                </a:endParaRPr>
              </a:p>
            </p:txBody>
          </p:sp>
          <p:cxnSp>
            <p:nvCxnSpPr>
              <p:cNvPr id="75" name="Straight Connector 74"/>
              <p:cNvCxnSpPr/>
              <p:nvPr/>
            </p:nvCxnSpPr>
            <p:spPr>
              <a:xfrm rot="5400000">
                <a:off x="2809096"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060782" y="5275669"/>
                <a:ext cx="25487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144</a:t>
                </a:r>
                <a:endParaRPr lang="en-US" sz="1200" dirty="0">
                  <a:latin typeface="Arial" pitchFamily="34" charset="0"/>
                  <a:cs typeface="Arial" pitchFamily="34" charset="0"/>
                </a:endParaRPr>
              </a:p>
            </p:txBody>
          </p:sp>
          <p:cxnSp>
            <p:nvCxnSpPr>
              <p:cNvPr id="77" name="Straight Connector 76"/>
              <p:cNvCxnSpPr/>
              <p:nvPr/>
            </p:nvCxnSpPr>
            <p:spPr>
              <a:xfrm rot="5400000">
                <a:off x="3160333"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427747" y="5275669"/>
                <a:ext cx="25487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168</a:t>
                </a:r>
                <a:endParaRPr lang="en-US" sz="1200" dirty="0">
                  <a:latin typeface="Arial" pitchFamily="34" charset="0"/>
                  <a:cs typeface="Arial" pitchFamily="34" charset="0"/>
                </a:endParaRPr>
              </a:p>
            </p:txBody>
          </p:sp>
          <p:cxnSp>
            <p:nvCxnSpPr>
              <p:cNvPr id="79" name="Straight Connector 78"/>
              <p:cNvCxnSpPr/>
              <p:nvPr/>
            </p:nvCxnSpPr>
            <p:spPr>
              <a:xfrm rot="5400000">
                <a:off x="3527298"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55906" y="5519607"/>
                <a:ext cx="629340" cy="204383"/>
              </a:xfrm>
              <a:prstGeom prst="rect">
                <a:avLst/>
              </a:prstGeom>
              <a:noFill/>
            </p:spPr>
            <p:txBody>
              <a:bodyPr wrap="none" lIns="0" tIns="0" rIns="0" bIns="0" rtlCol="0">
                <a:spAutoFit/>
              </a:bodyPr>
              <a:lstStyle/>
              <a:p>
                <a:pPr algn="ctr"/>
                <a:r>
                  <a:rPr lang="en-US" sz="1200" b="1" dirty="0" smtClean="0">
                    <a:latin typeface="Arial" pitchFamily="34" charset="0"/>
                    <a:cs typeface="Arial" pitchFamily="34" charset="0"/>
                  </a:rPr>
                  <a:t> Months</a:t>
                </a:r>
                <a:endParaRPr lang="en-US" sz="1200" b="1" dirty="0">
                  <a:latin typeface="Arial" pitchFamily="34" charset="0"/>
                  <a:cs typeface="Arial" pitchFamily="34" charset="0"/>
                </a:endParaRPr>
              </a:p>
            </p:txBody>
          </p:sp>
          <p:sp>
            <p:nvSpPr>
              <p:cNvPr id="81" name="Rectangle 80"/>
              <p:cNvSpPr/>
              <p:nvPr/>
            </p:nvSpPr>
            <p:spPr>
              <a:xfrm rot="16200000">
                <a:off x="312528" y="3973791"/>
                <a:ext cx="689612" cy="276999"/>
              </a:xfrm>
              <a:prstGeom prst="rect">
                <a:avLst/>
              </a:prstGeom>
            </p:spPr>
            <p:txBody>
              <a:bodyPr wrap="none">
                <a:spAutoFit/>
              </a:bodyPr>
              <a:lstStyle/>
              <a:p>
                <a:pPr lvl="0" algn="ctr"/>
                <a:r>
                  <a:rPr lang="en-US" sz="1200" dirty="0" smtClean="0">
                    <a:solidFill>
                      <a:prstClr val="white"/>
                    </a:solidFill>
                    <a:latin typeface="Arial" pitchFamily="34" charset="0"/>
                    <a:cs typeface="Arial" pitchFamily="34" charset="0"/>
                  </a:rPr>
                  <a:t>OS (%)</a:t>
                </a:r>
                <a:endParaRPr lang="en-US" sz="1200" dirty="0">
                  <a:solidFill>
                    <a:prstClr val="white"/>
                  </a:solidFill>
                  <a:latin typeface="Arial" pitchFamily="34" charset="0"/>
                  <a:cs typeface="Arial" pitchFamily="34" charset="0"/>
                </a:endParaRPr>
              </a:p>
            </p:txBody>
          </p:sp>
          <p:sp>
            <p:nvSpPr>
              <p:cNvPr id="82" name="TextBox 81"/>
              <p:cNvSpPr txBox="1"/>
              <p:nvPr/>
            </p:nvSpPr>
            <p:spPr>
              <a:xfrm>
                <a:off x="1684872" y="5275669"/>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48</a:t>
                </a:r>
                <a:endParaRPr lang="en-US" sz="1200" dirty="0">
                  <a:latin typeface="Arial" pitchFamily="34" charset="0"/>
                  <a:cs typeface="Arial" pitchFamily="34" charset="0"/>
                </a:endParaRPr>
              </a:p>
            </p:txBody>
          </p:sp>
          <p:cxnSp>
            <p:nvCxnSpPr>
              <p:cNvPr id="83" name="Straight Connector 82"/>
              <p:cNvCxnSpPr/>
              <p:nvPr/>
            </p:nvCxnSpPr>
            <p:spPr>
              <a:xfrm rot="5400000">
                <a:off x="1741943"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397924" y="5275669"/>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96</a:t>
                </a:r>
                <a:endParaRPr lang="en-US" sz="1200" dirty="0">
                  <a:latin typeface="Arial" pitchFamily="34" charset="0"/>
                  <a:cs typeface="Arial" pitchFamily="34" charset="0"/>
                </a:endParaRPr>
              </a:p>
            </p:txBody>
          </p:sp>
          <p:cxnSp>
            <p:nvCxnSpPr>
              <p:cNvPr id="85" name="Straight Connector 84"/>
              <p:cNvCxnSpPr/>
              <p:nvPr/>
            </p:nvCxnSpPr>
            <p:spPr>
              <a:xfrm rot="5400000">
                <a:off x="2454996"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781650" y="5275669"/>
                <a:ext cx="25487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192</a:t>
                </a:r>
                <a:endParaRPr lang="en-US" sz="1200" dirty="0">
                  <a:latin typeface="Arial" pitchFamily="34" charset="0"/>
                  <a:cs typeface="Arial" pitchFamily="34" charset="0"/>
                </a:endParaRPr>
              </a:p>
            </p:txBody>
          </p:sp>
          <p:cxnSp>
            <p:nvCxnSpPr>
              <p:cNvPr id="87" name="Straight Connector 86"/>
              <p:cNvCxnSpPr/>
              <p:nvPr/>
            </p:nvCxnSpPr>
            <p:spPr>
              <a:xfrm rot="5400000">
                <a:off x="3881201" y="5270852"/>
                <a:ext cx="58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033247" y="4594962"/>
                <a:ext cx="591818" cy="272510"/>
              </a:xfrm>
              <a:prstGeom prst="rect">
                <a:avLst/>
              </a:prstGeom>
              <a:noFill/>
            </p:spPr>
            <p:txBody>
              <a:bodyPr wrap="none" lIns="0" tIns="0" rIns="0" bIns="0" rtlCol="0">
                <a:spAutoFit/>
              </a:bodyPr>
              <a:lstStyle/>
              <a:p>
                <a:pPr algn="ctr"/>
                <a:r>
                  <a:rPr lang="en-US" sz="1600" b="1" dirty="0" smtClean="0">
                    <a:solidFill>
                      <a:srgbClr val="FFFF00"/>
                    </a:solidFill>
                    <a:latin typeface="Arial" pitchFamily="34" charset="0"/>
                    <a:cs typeface="Arial" pitchFamily="34" charset="0"/>
                  </a:rPr>
                  <a:t>≥3 </a:t>
                </a:r>
                <a:r>
                  <a:rPr lang="en-US" sz="1600" b="1" dirty="0" smtClean="0">
                    <a:solidFill>
                      <a:srgbClr val="FFFF00"/>
                    </a:solidFill>
                    <a:latin typeface="Arial" pitchFamily="34" charset="0"/>
                    <a:cs typeface="Arial" pitchFamily="34" charset="0"/>
                  </a:rPr>
                  <a:t>RF</a:t>
                </a:r>
                <a:endParaRPr lang="en-US" sz="1600" b="1" dirty="0">
                  <a:solidFill>
                    <a:srgbClr val="FFFF00"/>
                  </a:solidFill>
                  <a:latin typeface="Arial" pitchFamily="34" charset="0"/>
                  <a:cs typeface="Arial" pitchFamily="34" charset="0"/>
                </a:endParaRPr>
              </a:p>
            </p:txBody>
          </p:sp>
          <p:sp>
            <p:nvSpPr>
              <p:cNvPr id="89" name="TextBox 88"/>
              <p:cNvSpPr txBox="1"/>
              <p:nvPr/>
            </p:nvSpPr>
            <p:spPr>
              <a:xfrm>
                <a:off x="2360891" y="3932954"/>
                <a:ext cx="472431" cy="272510"/>
              </a:xfrm>
              <a:prstGeom prst="rect">
                <a:avLst/>
              </a:prstGeom>
              <a:noFill/>
            </p:spPr>
            <p:txBody>
              <a:bodyPr wrap="none" lIns="0" tIns="0" rIns="0" bIns="0" rtlCol="0">
                <a:spAutoFit/>
              </a:bodyPr>
              <a:lstStyle/>
              <a:p>
                <a:pPr algn="ctr"/>
                <a:r>
                  <a:rPr lang="en-US" sz="1600" b="1" dirty="0" smtClean="0">
                    <a:solidFill>
                      <a:srgbClr val="FF6600"/>
                    </a:solidFill>
                    <a:latin typeface="Arial" pitchFamily="34" charset="0"/>
                    <a:cs typeface="Arial" pitchFamily="34" charset="0"/>
                  </a:rPr>
                  <a:t>2 </a:t>
                </a:r>
                <a:r>
                  <a:rPr lang="en-US" sz="1600" b="1" dirty="0" smtClean="0">
                    <a:solidFill>
                      <a:srgbClr val="FF6600"/>
                    </a:solidFill>
                    <a:latin typeface="Arial" pitchFamily="34" charset="0"/>
                    <a:cs typeface="Arial" pitchFamily="34" charset="0"/>
                  </a:rPr>
                  <a:t>RF</a:t>
                </a:r>
                <a:endParaRPr lang="en-US" sz="1600" b="1" dirty="0">
                  <a:solidFill>
                    <a:srgbClr val="FF6600"/>
                  </a:solidFill>
                  <a:latin typeface="Arial" pitchFamily="34" charset="0"/>
                  <a:cs typeface="Arial" pitchFamily="34" charset="0"/>
                </a:endParaRPr>
              </a:p>
            </p:txBody>
          </p:sp>
          <p:sp>
            <p:nvSpPr>
              <p:cNvPr id="90" name="TextBox 89"/>
              <p:cNvSpPr txBox="1"/>
              <p:nvPr/>
            </p:nvSpPr>
            <p:spPr>
              <a:xfrm>
                <a:off x="2431266" y="3024761"/>
                <a:ext cx="728259" cy="272510"/>
              </a:xfrm>
              <a:prstGeom prst="rect">
                <a:avLst/>
              </a:prstGeom>
              <a:noFill/>
            </p:spPr>
            <p:txBody>
              <a:bodyPr wrap="none" lIns="0" tIns="0" rIns="0" bIns="0" rtlCol="0">
                <a:spAutoFit/>
              </a:bodyPr>
              <a:lstStyle/>
              <a:p>
                <a:pPr algn="ctr"/>
                <a:r>
                  <a:rPr lang="en-US" sz="1600" b="1" dirty="0" smtClean="0">
                    <a:solidFill>
                      <a:srgbClr val="00CC00"/>
                    </a:solidFill>
                    <a:latin typeface="Arial" pitchFamily="34" charset="0"/>
                    <a:cs typeface="Arial" pitchFamily="34" charset="0"/>
                  </a:rPr>
                  <a:t>0-1 </a:t>
                </a:r>
                <a:r>
                  <a:rPr lang="en-US" sz="1600" b="1" dirty="0" smtClean="0">
                    <a:solidFill>
                      <a:srgbClr val="00CC00"/>
                    </a:solidFill>
                    <a:latin typeface="Arial" pitchFamily="34" charset="0"/>
                    <a:cs typeface="Arial" pitchFamily="34" charset="0"/>
                  </a:rPr>
                  <a:t>RF </a:t>
                </a:r>
                <a:endParaRPr lang="en-US" sz="1600" b="1" dirty="0">
                  <a:solidFill>
                    <a:srgbClr val="00CC00"/>
                  </a:solidFill>
                  <a:latin typeface="Arial" pitchFamily="34" charset="0"/>
                  <a:cs typeface="Arial" pitchFamily="34" charset="0"/>
                </a:endParaRPr>
              </a:p>
            </p:txBody>
          </p:sp>
          <p:sp>
            <p:nvSpPr>
              <p:cNvPr id="91" name="Freeform 90"/>
              <p:cNvSpPr/>
              <p:nvPr/>
            </p:nvSpPr>
            <p:spPr>
              <a:xfrm>
                <a:off x="1100605" y="2965981"/>
                <a:ext cx="2733225" cy="1014153"/>
              </a:xfrm>
              <a:custGeom>
                <a:avLst/>
                <a:gdLst>
                  <a:gd name="connsiteX0" fmla="*/ 2733225 w 2733225"/>
                  <a:gd name="connsiteY0" fmla="*/ 984227 h 984227"/>
                  <a:gd name="connsiteX1" fmla="*/ 1848751 w 2733225"/>
                  <a:gd name="connsiteY1" fmla="*/ 984227 h 984227"/>
                  <a:gd name="connsiteX2" fmla="*/ 1848751 w 2733225"/>
                  <a:gd name="connsiteY2" fmla="*/ 369085 h 984227"/>
                  <a:gd name="connsiteX3" fmla="*/ 904425 w 2733225"/>
                  <a:gd name="connsiteY3" fmla="*/ 369085 h 984227"/>
                  <a:gd name="connsiteX4" fmla="*/ 904425 w 2733225"/>
                  <a:gd name="connsiteY4" fmla="*/ 292608 h 984227"/>
                  <a:gd name="connsiteX5" fmla="*/ 691619 w 2733225"/>
                  <a:gd name="connsiteY5" fmla="*/ 292608 h 984227"/>
                  <a:gd name="connsiteX6" fmla="*/ 691619 w 2733225"/>
                  <a:gd name="connsiteY6" fmla="*/ 252707 h 984227"/>
                  <a:gd name="connsiteX7" fmla="*/ 601842 w 2733225"/>
                  <a:gd name="connsiteY7" fmla="*/ 252707 h 984227"/>
                  <a:gd name="connsiteX8" fmla="*/ 601842 w 2733225"/>
                  <a:gd name="connsiteY8" fmla="*/ 176230 h 984227"/>
                  <a:gd name="connsiteX9" fmla="*/ 522039 w 2733225"/>
                  <a:gd name="connsiteY9" fmla="*/ 176230 h 984227"/>
                  <a:gd name="connsiteX10" fmla="*/ 522039 w 2733225"/>
                  <a:gd name="connsiteY10" fmla="*/ 99753 h 984227"/>
                  <a:gd name="connsiteX11" fmla="*/ 295933 w 2733225"/>
                  <a:gd name="connsiteY11" fmla="*/ 99753 h 984227"/>
                  <a:gd name="connsiteX12" fmla="*/ 295933 w 2733225"/>
                  <a:gd name="connsiteY12" fmla="*/ 63177 h 984227"/>
                  <a:gd name="connsiteX13" fmla="*/ 0 w 2733225"/>
                  <a:gd name="connsiteY13" fmla="*/ 63177 h 984227"/>
                  <a:gd name="connsiteX14" fmla="*/ 0 w 2733225"/>
                  <a:gd name="connsiteY14" fmla="*/ 0 h 984227"/>
                  <a:gd name="connsiteX0" fmla="*/ 2733225 w 2733225"/>
                  <a:gd name="connsiteY0" fmla="*/ 1014153 h 1014153"/>
                  <a:gd name="connsiteX1" fmla="*/ 1848751 w 2733225"/>
                  <a:gd name="connsiteY1" fmla="*/ 1014153 h 1014153"/>
                  <a:gd name="connsiteX2" fmla="*/ 1848751 w 2733225"/>
                  <a:gd name="connsiteY2" fmla="*/ 399011 h 1014153"/>
                  <a:gd name="connsiteX3" fmla="*/ 904425 w 2733225"/>
                  <a:gd name="connsiteY3" fmla="*/ 399011 h 1014153"/>
                  <a:gd name="connsiteX4" fmla="*/ 904425 w 2733225"/>
                  <a:gd name="connsiteY4" fmla="*/ 322534 h 1014153"/>
                  <a:gd name="connsiteX5" fmla="*/ 691619 w 2733225"/>
                  <a:gd name="connsiteY5" fmla="*/ 322534 h 1014153"/>
                  <a:gd name="connsiteX6" fmla="*/ 691619 w 2733225"/>
                  <a:gd name="connsiteY6" fmla="*/ 282633 h 1014153"/>
                  <a:gd name="connsiteX7" fmla="*/ 601842 w 2733225"/>
                  <a:gd name="connsiteY7" fmla="*/ 282633 h 1014153"/>
                  <a:gd name="connsiteX8" fmla="*/ 601842 w 2733225"/>
                  <a:gd name="connsiteY8" fmla="*/ 206156 h 1014153"/>
                  <a:gd name="connsiteX9" fmla="*/ 522039 w 2733225"/>
                  <a:gd name="connsiteY9" fmla="*/ 206156 h 1014153"/>
                  <a:gd name="connsiteX10" fmla="*/ 522039 w 2733225"/>
                  <a:gd name="connsiteY10" fmla="*/ 129679 h 1014153"/>
                  <a:gd name="connsiteX11" fmla="*/ 295933 w 2733225"/>
                  <a:gd name="connsiteY11" fmla="*/ 129679 h 1014153"/>
                  <a:gd name="connsiteX12" fmla="*/ 295933 w 2733225"/>
                  <a:gd name="connsiteY12" fmla="*/ 93103 h 1014153"/>
                  <a:gd name="connsiteX13" fmla="*/ 0 w 2733225"/>
                  <a:gd name="connsiteY13" fmla="*/ 93103 h 1014153"/>
                  <a:gd name="connsiteX14" fmla="*/ 0 w 2733225"/>
                  <a:gd name="connsiteY14" fmla="*/ 0 h 101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3225" h="1014153">
                    <a:moveTo>
                      <a:pt x="2733225" y="1014153"/>
                    </a:moveTo>
                    <a:lnTo>
                      <a:pt x="1848751" y="1014153"/>
                    </a:lnTo>
                    <a:lnTo>
                      <a:pt x="1848751" y="399011"/>
                    </a:lnTo>
                    <a:lnTo>
                      <a:pt x="904425" y="399011"/>
                    </a:lnTo>
                    <a:lnTo>
                      <a:pt x="904425" y="322534"/>
                    </a:lnTo>
                    <a:lnTo>
                      <a:pt x="691619" y="322534"/>
                    </a:lnTo>
                    <a:lnTo>
                      <a:pt x="691619" y="282633"/>
                    </a:lnTo>
                    <a:lnTo>
                      <a:pt x="601842" y="282633"/>
                    </a:lnTo>
                    <a:lnTo>
                      <a:pt x="601842" y="206156"/>
                    </a:lnTo>
                    <a:lnTo>
                      <a:pt x="522039" y="206156"/>
                    </a:lnTo>
                    <a:lnTo>
                      <a:pt x="522039" y="129679"/>
                    </a:lnTo>
                    <a:lnTo>
                      <a:pt x="295933" y="129679"/>
                    </a:lnTo>
                    <a:lnTo>
                      <a:pt x="295933" y="93103"/>
                    </a:lnTo>
                    <a:lnTo>
                      <a:pt x="0" y="93103"/>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1074004" y="2962656"/>
                <a:ext cx="2676699" cy="2267712"/>
              </a:xfrm>
              <a:custGeom>
                <a:avLst/>
                <a:gdLst>
                  <a:gd name="connsiteX0" fmla="*/ 2676699 w 2676699"/>
                  <a:gd name="connsiteY0" fmla="*/ 1835450 h 1835450"/>
                  <a:gd name="connsiteX1" fmla="*/ 2676699 w 2676699"/>
                  <a:gd name="connsiteY1" fmla="*/ 1280160 h 1835450"/>
                  <a:gd name="connsiteX2" fmla="*/ 1167107 w 2676699"/>
                  <a:gd name="connsiteY2" fmla="*/ 1280160 h 1835450"/>
                  <a:gd name="connsiteX3" fmla="*/ 1167107 w 2676699"/>
                  <a:gd name="connsiteY3" fmla="*/ 1216983 h 1835450"/>
                  <a:gd name="connsiteX4" fmla="*/ 1110581 w 2676699"/>
                  <a:gd name="connsiteY4" fmla="*/ 1216983 h 1835450"/>
                  <a:gd name="connsiteX5" fmla="*/ 1110581 w 2676699"/>
                  <a:gd name="connsiteY5" fmla="*/ 1160457 h 1835450"/>
                  <a:gd name="connsiteX6" fmla="*/ 964277 w 2676699"/>
                  <a:gd name="connsiteY6" fmla="*/ 1160457 h 1835450"/>
                  <a:gd name="connsiteX7" fmla="*/ 964277 w 2676699"/>
                  <a:gd name="connsiteY7" fmla="*/ 1113905 h 1835450"/>
                  <a:gd name="connsiteX8" fmla="*/ 897775 w 2676699"/>
                  <a:gd name="connsiteY8" fmla="*/ 1113905 h 1835450"/>
                  <a:gd name="connsiteX9" fmla="*/ 897775 w 2676699"/>
                  <a:gd name="connsiteY9" fmla="*/ 1040753 h 1835450"/>
                  <a:gd name="connsiteX10" fmla="*/ 788047 w 2676699"/>
                  <a:gd name="connsiteY10" fmla="*/ 1040753 h 1835450"/>
                  <a:gd name="connsiteX11" fmla="*/ 788047 w 2676699"/>
                  <a:gd name="connsiteY11" fmla="*/ 1040753 h 1835450"/>
                  <a:gd name="connsiteX12" fmla="*/ 758122 w 2676699"/>
                  <a:gd name="connsiteY12" fmla="*/ 1010828 h 1835450"/>
                  <a:gd name="connsiteX13" fmla="*/ 758122 w 2676699"/>
                  <a:gd name="connsiteY13" fmla="*/ 974252 h 1835450"/>
                  <a:gd name="connsiteX14" fmla="*/ 731520 w 2676699"/>
                  <a:gd name="connsiteY14" fmla="*/ 974252 h 1835450"/>
                  <a:gd name="connsiteX15" fmla="*/ 731520 w 2676699"/>
                  <a:gd name="connsiteY15" fmla="*/ 950976 h 1835450"/>
                  <a:gd name="connsiteX16" fmla="*/ 655043 w 2676699"/>
                  <a:gd name="connsiteY16" fmla="*/ 950976 h 1835450"/>
                  <a:gd name="connsiteX17" fmla="*/ 655043 w 2676699"/>
                  <a:gd name="connsiteY17" fmla="*/ 911075 h 1835450"/>
                  <a:gd name="connsiteX18" fmla="*/ 631768 w 2676699"/>
                  <a:gd name="connsiteY18" fmla="*/ 911075 h 1835450"/>
                  <a:gd name="connsiteX19" fmla="*/ 608492 w 2676699"/>
                  <a:gd name="connsiteY19" fmla="*/ 887799 h 1835450"/>
                  <a:gd name="connsiteX20" fmla="*/ 538665 w 2676699"/>
                  <a:gd name="connsiteY20" fmla="*/ 887799 h 1835450"/>
                  <a:gd name="connsiteX21" fmla="*/ 538665 w 2676699"/>
                  <a:gd name="connsiteY21" fmla="*/ 837923 h 1835450"/>
                  <a:gd name="connsiteX22" fmla="*/ 495439 w 2676699"/>
                  <a:gd name="connsiteY22" fmla="*/ 837923 h 1835450"/>
                  <a:gd name="connsiteX23" fmla="*/ 495439 w 2676699"/>
                  <a:gd name="connsiteY23" fmla="*/ 771421 h 1835450"/>
                  <a:gd name="connsiteX24" fmla="*/ 445563 w 2676699"/>
                  <a:gd name="connsiteY24" fmla="*/ 771421 h 1835450"/>
                  <a:gd name="connsiteX25" fmla="*/ 445563 w 2676699"/>
                  <a:gd name="connsiteY25" fmla="*/ 728195 h 1835450"/>
                  <a:gd name="connsiteX26" fmla="*/ 422287 w 2676699"/>
                  <a:gd name="connsiteY26" fmla="*/ 704919 h 1835450"/>
                  <a:gd name="connsiteX27" fmla="*/ 355785 w 2676699"/>
                  <a:gd name="connsiteY27" fmla="*/ 704919 h 1835450"/>
                  <a:gd name="connsiteX28" fmla="*/ 355785 w 2676699"/>
                  <a:gd name="connsiteY28" fmla="*/ 641743 h 1835450"/>
                  <a:gd name="connsiteX29" fmla="*/ 309233 w 2676699"/>
                  <a:gd name="connsiteY29" fmla="*/ 595191 h 1835450"/>
                  <a:gd name="connsiteX30" fmla="*/ 309233 w 2676699"/>
                  <a:gd name="connsiteY30" fmla="*/ 525364 h 1835450"/>
                  <a:gd name="connsiteX31" fmla="*/ 246057 w 2676699"/>
                  <a:gd name="connsiteY31" fmla="*/ 462188 h 1835450"/>
                  <a:gd name="connsiteX32" fmla="*/ 219456 w 2676699"/>
                  <a:gd name="connsiteY32" fmla="*/ 435587 h 1835450"/>
                  <a:gd name="connsiteX33" fmla="*/ 179555 w 2676699"/>
                  <a:gd name="connsiteY33" fmla="*/ 395686 h 1835450"/>
                  <a:gd name="connsiteX34" fmla="*/ 179555 w 2676699"/>
                  <a:gd name="connsiteY34" fmla="*/ 359110 h 1835450"/>
                  <a:gd name="connsiteX35" fmla="*/ 149629 w 2676699"/>
                  <a:gd name="connsiteY35" fmla="*/ 329184 h 1835450"/>
                  <a:gd name="connsiteX36" fmla="*/ 116378 w 2676699"/>
                  <a:gd name="connsiteY36" fmla="*/ 295933 h 1835450"/>
                  <a:gd name="connsiteX37" fmla="*/ 79802 w 2676699"/>
                  <a:gd name="connsiteY37" fmla="*/ 259357 h 1835450"/>
                  <a:gd name="connsiteX38" fmla="*/ 49877 w 2676699"/>
                  <a:gd name="connsiteY38" fmla="*/ 229432 h 1835450"/>
                  <a:gd name="connsiteX39" fmla="*/ 49877 w 2676699"/>
                  <a:gd name="connsiteY39" fmla="*/ 176230 h 1835450"/>
                  <a:gd name="connsiteX40" fmla="*/ 49877 w 2676699"/>
                  <a:gd name="connsiteY40" fmla="*/ 0 h 1835450"/>
                  <a:gd name="connsiteX41" fmla="*/ 0 w 2676699"/>
                  <a:gd name="connsiteY41" fmla="*/ 0 h 1835450"/>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9233 w 2676699"/>
                  <a:gd name="connsiteY29" fmla="*/ 595191 h 2267712"/>
                  <a:gd name="connsiteX30" fmla="*/ 309233 w 2676699"/>
                  <a:gd name="connsiteY30" fmla="*/ 525364 h 2267712"/>
                  <a:gd name="connsiteX31" fmla="*/ 246057 w 2676699"/>
                  <a:gd name="connsiteY31" fmla="*/ 462188 h 2267712"/>
                  <a:gd name="connsiteX32" fmla="*/ 219456 w 2676699"/>
                  <a:gd name="connsiteY32" fmla="*/ 435587 h 2267712"/>
                  <a:gd name="connsiteX33" fmla="*/ 179555 w 2676699"/>
                  <a:gd name="connsiteY33" fmla="*/ 395686 h 2267712"/>
                  <a:gd name="connsiteX34" fmla="*/ 179555 w 2676699"/>
                  <a:gd name="connsiteY34" fmla="*/ 359110 h 2267712"/>
                  <a:gd name="connsiteX35" fmla="*/ 149629 w 2676699"/>
                  <a:gd name="connsiteY35" fmla="*/ 329184 h 2267712"/>
                  <a:gd name="connsiteX36" fmla="*/ 116378 w 2676699"/>
                  <a:gd name="connsiteY36" fmla="*/ 295933 h 2267712"/>
                  <a:gd name="connsiteX37" fmla="*/ 79802 w 2676699"/>
                  <a:gd name="connsiteY37" fmla="*/ 259357 h 2267712"/>
                  <a:gd name="connsiteX38" fmla="*/ 49877 w 2676699"/>
                  <a:gd name="connsiteY38" fmla="*/ 229432 h 2267712"/>
                  <a:gd name="connsiteX39" fmla="*/ 49877 w 2676699"/>
                  <a:gd name="connsiteY39" fmla="*/ 176230 h 2267712"/>
                  <a:gd name="connsiteX40" fmla="*/ 49877 w 2676699"/>
                  <a:gd name="connsiteY40" fmla="*/ 0 h 2267712"/>
                  <a:gd name="connsiteX41" fmla="*/ 0 w 2676699"/>
                  <a:gd name="connsiteY41"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9233 w 2676699"/>
                  <a:gd name="connsiteY29" fmla="*/ 595191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179555 w 2676699"/>
                  <a:gd name="connsiteY34" fmla="*/ 395686 h 2267712"/>
                  <a:gd name="connsiteX35" fmla="*/ 179555 w 2676699"/>
                  <a:gd name="connsiteY35" fmla="*/ 359110 h 2267712"/>
                  <a:gd name="connsiteX36" fmla="*/ 149629 w 2676699"/>
                  <a:gd name="connsiteY36" fmla="*/ 329184 h 2267712"/>
                  <a:gd name="connsiteX37" fmla="*/ 116378 w 2676699"/>
                  <a:gd name="connsiteY37" fmla="*/ 295933 h 2267712"/>
                  <a:gd name="connsiteX38" fmla="*/ 79802 w 2676699"/>
                  <a:gd name="connsiteY38" fmla="*/ 259357 h 2267712"/>
                  <a:gd name="connsiteX39" fmla="*/ 49877 w 2676699"/>
                  <a:gd name="connsiteY39" fmla="*/ 229432 h 2267712"/>
                  <a:gd name="connsiteX40" fmla="*/ 49877 w 2676699"/>
                  <a:gd name="connsiteY40" fmla="*/ 176230 h 2267712"/>
                  <a:gd name="connsiteX41" fmla="*/ 49877 w 2676699"/>
                  <a:gd name="connsiteY41" fmla="*/ 0 h 2267712"/>
                  <a:gd name="connsiteX42" fmla="*/ 0 w 2676699"/>
                  <a:gd name="connsiteY42"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9233 w 2676699"/>
                  <a:gd name="connsiteY29" fmla="*/ 595191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206156 w 2676699"/>
                  <a:gd name="connsiteY34" fmla="*/ 402336 h 2267712"/>
                  <a:gd name="connsiteX35" fmla="*/ 179555 w 2676699"/>
                  <a:gd name="connsiteY35" fmla="*/ 395686 h 2267712"/>
                  <a:gd name="connsiteX36" fmla="*/ 179555 w 2676699"/>
                  <a:gd name="connsiteY36" fmla="*/ 359110 h 2267712"/>
                  <a:gd name="connsiteX37" fmla="*/ 149629 w 2676699"/>
                  <a:gd name="connsiteY37" fmla="*/ 329184 h 2267712"/>
                  <a:gd name="connsiteX38" fmla="*/ 116378 w 2676699"/>
                  <a:gd name="connsiteY38" fmla="*/ 295933 h 2267712"/>
                  <a:gd name="connsiteX39" fmla="*/ 79802 w 2676699"/>
                  <a:gd name="connsiteY39" fmla="*/ 259357 h 2267712"/>
                  <a:gd name="connsiteX40" fmla="*/ 49877 w 2676699"/>
                  <a:gd name="connsiteY40" fmla="*/ 229432 h 2267712"/>
                  <a:gd name="connsiteX41" fmla="*/ 49877 w 2676699"/>
                  <a:gd name="connsiteY41" fmla="*/ 176230 h 2267712"/>
                  <a:gd name="connsiteX42" fmla="*/ 49877 w 2676699"/>
                  <a:gd name="connsiteY42" fmla="*/ 0 h 2267712"/>
                  <a:gd name="connsiteX43" fmla="*/ 0 w 2676699"/>
                  <a:gd name="connsiteY43"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9233 w 2676699"/>
                  <a:gd name="connsiteY29" fmla="*/ 595191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206156 w 2676699"/>
                  <a:gd name="connsiteY34" fmla="*/ 402336 h 2267712"/>
                  <a:gd name="connsiteX35" fmla="*/ 179555 w 2676699"/>
                  <a:gd name="connsiteY35" fmla="*/ 395686 h 2267712"/>
                  <a:gd name="connsiteX36" fmla="*/ 179555 w 2676699"/>
                  <a:gd name="connsiteY36" fmla="*/ 359110 h 2267712"/>
                  <a:gd name="connsiteX37" fmla="*/ 149629 w 2676699"/>
                  <a:gd name="connsiteY37" fmla="*/ 329184 h 2267712"/>
                  <a:gd name="connsiteX38" fmla="*/ 116378 w 2676699"/>
                  <a:gd name="connsiteY38" fmla="*/ 295933 h 2267712"/>
                  <a:gd name="connsiteX39" fmla="*/ 93103 w 2676699"/>
                  <a:gd name="connsiteY39" fmla="*/ 292608 h 2267712"/>
                  <a:gd name="connsiteX40" fmla="*/ 79802 w 2676699"/>
                  <a:gd name="connsiteY40" fmla="*/ 259357 h 2267712"/>
                  <a:gd name="connsiteX41" fmla="*/ 49877 w 2676699"/>
                  <a:gd name="connsiteY41" fmla="*/ 229432 h 2267712"/>
                  <a:gd name="connsiteX42" fmla="*/ 49877 w 2676699"/>
                  <a:gd name="connsiteY42" fmla="*/ 176230 h 2267712"/>
                  <a:gd name="connsiteX43" fmla="*/ 49877 w 2676699"/>
                  <a:gd name="connsiteY43" fmla="*/ 0 h 2267712"/>
                  <a:gd name="connsiteX44" fmla="*/ 0 w 2676699"/>
                  <a:gd name="connsiteY44"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9233 w 2676699"/>
                  <a:gd name="connsiteY29" fmla="*/ 595191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206156 w 2676699"/>
                  <a:gd name="connsiteY34" fmla="*/ 402336 h 2267712"/>
                  <a:gd name="connsiteX35" fmla="*/ 179555 w 2676699"/>
                  <a:gd name="connsiteY35" fmla="*/ 395686 h 2267712"/>
                  <a:gd name="connsiteX36" fmla="*/ 179555 w 2676699"/>
                  <a:gd name="connsiteY36" fmla="*/ 359110 h 2267712"/>
                  <a:gd name="connsiteX37" fmla="*/ 149629 w 2676699"/>
                  <a:gd name="connsiteY37" fmla="*/ 329184 h 2267712"/>
                  <a:gd name="connsiteX38" fmla="*/ 126354 w 2676699"/>
                  <a:gd name="connsiteY38" fmla="*/ 329184 h 2267712"/>
                  <a:gd name="connsiteX39" fmla="*/ 116378 w 2676699"/>
                  <a:gd name="connsiteY39" fmla="*/ 295933 h 2267712"/>
                  <a:gd name="connsiteX40" fmla="*/ 93103 w 2676699"/>
                  <a:gd name="connsiteY40" fmla="*/ 292608 h 2267712"/>
                  <a:gd name="connsiteX41" fmla="*/ 79802 w 2676699"/>
                  <a:gd name="connsiteY41" fmla="*/ 259357 h 2267712"/>
                  <a:gd name="connsiteX42" fmla="*/ 49877 w 2676699"/>
                  <a:gd name="connsiteY42" fmla="*/ 229432 h 2267712"/>
                  <a:gd name="connsiteX43" fmla="*/ 49877 w 2676699"/>
                  <a:gd name="connsiteY43" fmla="*/ 176230 h 2267712"/>
                  <a:gd name="connsiteX44" fmla="*/ 49877 w 2676699"/>
                  <a:gd name="connsiteY44" fmla="*/ 0 h 2267712"/>
                  <a:gd name="connsiteX45" fmla="*/ 0 w 2676699"/>
                  <a:gd name="connsiteY45"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5908 w 2676699"/>
                  <a:gd name="connsiteY29" fmla="*/ 631767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206156 w 2676699"/>
                  <a:gd name="connsiteY34" fmla="*/ 402336 h 2267712"/>
                  <a:gd name="connsiteX35" fmla="*/ 179555 w 2676699"/>
                  <a:gd name="connsiteY35" fmla="*/ 395686 h 2267712"/>
                  <a:gd name="connsiteX36" fmla="*/ 179555 w 2676699"/>
                  <a:gd name="connsiteY36" fmla="*/ 359110 h 2267712"/>
                  <a:gd name="connsiteX37" fmla="*/ 149629 w 2676699"/>
                  <a:gd name="connsiteY37" fmla="*/ 329184 h 2267712"/>
                  <a:gd name="connsiteX38" fmla="*/ 126354 w 2676699"/>
                  <a:gd name="connsiteY38" fmla="*/ 329184 h 2267712"/>
                  <a:gd name="connsiteX39" fmla="*/ 116378 w 2676699"/>
                  <a:gd name="connsiteY39" fmla="*/ 295933 h 2267712"/>
                  <a:gd name="connsiteX40" fmla="*/ 93103 w 2676699"/>
                  <a:gd name="connsiteY40" fmla="*/ 292608 h 2267712"/>
                  <a:gd name="connsiteX41" fmla="*/ 79802 w 2676699"/>
                  <a:gd name="connsiteY41" fmla="*/ 259357 h 2267712"/>
                  <a:gd name="connsiteX42" fmla="*/ 49877 w 2676699"/>
                  <a:gd name="connsiteY42" fmla="*/ 229432 h 2267712"/>
                  <a:gd name="connsiteX43" fmla="*/ 49877 w 2676699"/>
                  <a:gd name="connsiteY43" fmla="*/ 176230 h 2267712"/>
                  <a:gd name="connsiteX44" fmla="*/ 49877 w 2676699"/>
                  <a:gd name="connsiteY44" fmla="*/ 0 h 2267712"/>
                  <a:gd name="connsiteX45" fmla="*/ 0 w 2676699"/>
                  <a:gd name="connsiteY45" fmla="*/ 0 h 2267712"/>
                  <a:gd name="connsiteX0" fmla="*/ 2673373 w 2676699"/>
                  <a:gd name="connsiteY0" fmla="*/ 2267712 h 2267712"/>
                  <a:gd name="connsiteX1" fmla="*/ 2676699 w 2676699"/>
                  <a:gd name="connsiteY1" fmla="*/ 1280160 h 2267712"/>
                  <a:gd name="connsiteX2" fmla="*/ 1167107 w 2676699"/>
                  <a:gd name="connsiteY2" fmla="*/ 1280160 h 2267712"/>
                  <a:gd name="connsiteX3" fmla="*/ 1167107 w 2676699"/>
                  <a:gd name="connsiteY3" fmla="*/ 1216983 h 2267712"/>
                  <a:gd name="connsiteX4" fmla="*/ 1110581 w 2676699"/>
                  <a:gd name="connsiteY4" fmla="*/ 1216983 h 2267712"/>
                  <a:gd name="connsiteX5" fmla="*/ 1110581 w 2676699"/>
                  <a:gd name="connsiteY5" fmla="*/ 1160457 h 2267712"/>
                  <a:gd name="connsiteX6" fmla="*/ 964277 w 2676699"/>
                  <a:gd name="connsiteY6" fmla="*/ 1160457 h 2267712"/>
                  <a:gd name="connsiteX7" fmla="*/ 964277 w 2676699"/>
                  <a:gd name="connsiteY7" fmla="*/ 1113905 h 2267712"/>
                  <a:gd name="connsiteX8" fmla="*/ 897775 w 2676699"/>
                  <a:gd name="connsiteY8" fmla="*/ 1113905 h 2267712"/>
                  <a:gd name="connsiteX9" fmla="*/ 897775 w 2676699"/>
                  <a:gd name="connsiteY9" fmla="*/ 1040753 h 2267712"/>
                  <a:gd name="connsiteX10" fmla="*/ 788047 w 2676699"/>
                  <a:gd name="connsiteY10" fmla="*/ 1040753 h 2267712"/>
                  <a:gd name="connsiteX11" fmla="*/ 788047 w 2676699"/>
                  <a:gd name="connsiteY11" fmla="*/ 1040753 h 2267712"/>
                  <a:gd name="connsiteX12" fmla="*/ 758122 w 2676699"/>
                  <a:gd name="connsiteY12" fmla="*/ 1010828 h 2267712"/>
                  <a:gd name="connsiteX13" fmla="*/ 758122 w 2676699"/>
                  <a:gd name="connsiteY13" fmla="*/ 974252 h 2267712"/>
                  <a:gd name="connsiteX14" fmla="*/ 731520 w 2676699"/>
                  <a:gd name="connsiteY14" fmla="*/ 974252 h 2267712"/>
                  <a:gd name="connsiteX15" fmla="*/ 731520 w 2676699"/>
                  <a:gd name="connsiteY15" fmla="*/ 950976 h 2267712"/>
                  <a:gd name="connsiteX16" fmla="*/ 655043 w 2676699"/>
                  <a:gd name="connsiteY16" fmla="*/ 950976 h 2267712"/>
                  <a:gd name="connsiteX17" fmla="*/ 655043 w 2676699"/>
                  <a:gd name="connsiteY17" fmla="*/ 911075 h 2267712"/>
                  <a:gd name="connsiteX18" fmla="*/ 631768 w 2676699"/>
                  <a:gd name="connsiteY18" fmla="*/ 911075 h 2267712"/>
                  <a:gd name="connsiteX19" fmla="*/ 608492 w 2676699"/>
                  <a:gd name="connsiteY19" fmla="*/ 887799 h 2267712"/>
                  <a:gd name="connsiteX20" fmla="*/ 538665 w 2676699"/>
                  <a:gd name="connsiteY20" fmla="*/ 887799 h 2267712"/>
                  <a:gd name="connsiteX21" fmla="*/ 538665 w 2676699"/>
                  <a:gd name="connsiteY21" fmla="*/ 837923 h 2267712"/>
                  <a:gd name="connsiteX22" fmla="*/ 495439 w 2676699"/>
                  <a:gd name="connsiteY22" fmla="*/ 837923 h 2267712"/>
                  <a:gd name="connsiteX23" fmla="*/ 495439 w 2676699"/>
                  <a:gd name="connsiteY23" fmla="*/ 771421 h 2267712"/>
                  <a:gd name="connsiteX24" fmla="*/ 445563 w 2676699"/>
                  <a:gd name="connsiteY24" fmla="*/ 771421 h 2267712"/>
                  <a:gd name="connsiteX25" fmla="*/ 445563 w 2676699"/>
                  <a:gd name="connsiteY25" fmla="*/ 728195 h 2267712"/>
                  <a:gd name="connsiteX26" fmla="*/ 422287 w 2676699"/>
                  <a:gd name="connsiteY26" fmla="*/ 704919 h 2267712"/>
                  <a:gd name="connsiteX27" fmla="*/ 355785 w 2676699"/>
                  <a:gd name="connsiteY27" fmla="*/ 704919 h 2267712"/>
                  <a:gd name="connsiteX28" fmla="*/ 355785 w 2676699"/>
                  <a:gd name="connsiteY28" fmla="*/ 641743 h 2267712"/>
                  <a:gd name="connsiteX29" fmla="*/ 305908 w 2676699"/>
                  <a:gd name="connsiteY29" fmla="*/ 638418 h 2267712"/>
                  <a:gd name="connsiteX30" fmla="*/ 309233 w 2676699"/>
                  <a:gd name="connsiteY30" fmla="*/ 525364 h 2267712"/>
                  <a:gd name="connsiteX31" fmla="*/ 279308 w 2676699"/>
                  <a:gd name="connsiteY31" fmla="*/ 512064 h 2267712"/>
                  <a:gd name="connsiteX32" fmla="*/ 246057 w 2676699"/>
                  <a:gd name="connsiteY32" fmla="*/ 462188 h 2267712"/>
                  <a:gd name="connsiteX33" fmla="*/ 219456 w 2676699"/>
                  <a:gd name="connsiteY33" fmla="*/ 435587 h 2267712"/>
                  <a:gd name="connsiteX34" fmla="*/ 206156 w 2676699"/>
                  <a:gd name="connsiteY34" fmla="*/ 402336 h 2267712"/>
                  <a:gd name="connsiteX35" fmla="*/ 179555 w 2676699"/>
                  <a:gd name="connsiteY35" fmla="*/ 395686 h 2267712"/>
                  <a:gd name="connsiteX36" fmla="*/ 179555 w 2676699"/>
                  <a:gd name="connsiteY36" fmla="*/ 359110 h 2267712"/>
                  <a:gd name="connsiteX37" fmla="*/ 149629 w 2676699"/>
                  <a:gd name="connsiteY37" fmla="*/ 329184 h 2267712"/>
                  <a:gd name="connsiteX38" fmla="*/ 126354 w 2676699"/>
                  <a:gd name="connsiteY38" fmla="*/ 329184 h 2267712"/>
                  <a:gd name="connsiteX39" fmla="*/ 116378 w 2676699"/>
                  <a:gd name="connsiteY39" fmla="*/ 295933 h 2267712"/>
                  <a:gd name="connsiteX40" fmla="*/ 93103 w 2676699"/>
                  <a:gd name="connsiteY40" fmla="*/ 292608 h 2267712"/>
                  <a:gd name="connsiteX41" fmla="*/ 79802 w 2676699"/>
                  <a:gd name="connsiteY41" fmla="*/ 259357 h 2267712"/>
                  <a:gd name="connsiteX42" fmla="*/ 49877 w 2676699"/>
                  <a:gd name="connsiteY42" fmla="*/ 229432 h 2267712"/>
                  <a:gd name="connsiteX43" fmla="*/ 49877 w 2676699"/>
                  <a:gd name="connsiteY43" fmla="*/ 176230 h 2267712"/>
                  <a:gd name="connsiteX44" fmla="*/ 49877 w 2676699"/>
                  <a:gd name="connsiteY44" fmla="*/ 0 h 2267712"/>
                  <a:gd name="connsiteX45" fmla="*/ 0 w 2676699"/>
                  <a:gd name="connsiteY45" fmla="*/ 0 h 22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76699" h="2267712">
                    <a:moveTo>
                      <a:pt x="2673373" y="2267712"/>
                    </a:moveTo>
                    <a:cubicBezTo>
                      <a:pt x="2674482" y="1938528"/>
                      <a:pt x="2675590" y="1609344"/>
                      <a:pt x="2676699" y="1280160"/>
                    </a:cubicBezTo>
                    <a:lnTo>
                      <a:pt x="1167107" y="1280160"/>
                    </a:lnTo>
                    <a:lnTo>
                      <a:pt x="1167107" y="1216983"/>
                    </a:lnTo>
                    <a:lnTo>
                      <a:pt x="1110581" y="1216983"/>
                    </a:lnTo>
                    <a:lnTo>
                      <a:pt x="1110581" y="1160457"/>
                    </a:lnTo>
                    <a:lnTo>
                      <a:pt x="964277" y="1160457"/>
                    </a:lnTo>
                    <a:lnTo>
                      <a:pt x="964277" y="1113905"/>
                    </a:lnTo>
                    <a:lnTo>
                      <a:pt x="897775" y="1113905"/>
                    </a:lnTo>
                    <a:lnTo>
                      <a:pt x="897775" y="1040753"/>
                    </a:lnTo>
                    <a:lnTo>
                      <a:pt x="788047" y="1040753"/>
                    </a:lnTo>
                    <a:lnTo>
                      <a:pt x="788047" y="1040753"/>
                    </a:lnTo>
                    <a:lnTo>
                      <a:pt x="758122" y="1010828"/>
                    </a:lnTo>
                    <a:lnTo>
                      <a:pt x="758122" y="974252"/>
                    </a:lnTo>
                    <a:lnTo>
                      <a:pt x="731520" y="974252"/>
                    </a:lnTo>
                    <a:lnTo>
                      <a:pt x="731520" y="950976"/>
                    </a:lnTo>
                    <a:lnTo>
                      <a:pt x="655043" y="950976"/>
                    </a:lnTo>
                    <a:lnTo>
                      <a:pt x="655043" y="911075"/>
                    </a:lnTo>
                    <a:lnTo>
                      <a:pt x="631768" y="911075"/>
                    </a:lnTo>
                    <a:lnTo>
                      <a:pt x="608492" y="887799"/>
                    </a:lnTo>
                    <a:lnTo>
                      <a:pt x="538665" y="887799"/>
                    </a:lnTo>
                    <a:lnTo>
                      <a:pt x="538665" y="837923"/>
                    </a:lnTo>
                    <a:lnTo>
                      <a:pt x="495439" y="837923"/>
                    </a:lnTo>
                    <a:lnTo>
                      <a:pt x="495439" y="771421"/>
                    </a:lnTo>
                    <a:lnTo>
                      <a:pt x="445563" y="771421"/>
                    </a:lnTo>
                    <a:lnTo>
                      <a:pt x="445563" y="728195"/>
                    </a:lnTo>
                    <a:lnTo>
                      <a:pt x="422287" y="704919"/>
                    </a:lnTo>
                    <a:lnTo>
                      <a:pt x="355785" y="704919"/>
                    </a:lnTo>
                    <a:lnTo>
                      <a:pt x="355785" y="641743"/>
                    </a:lnTo>
                    <a:lnTo>
                      <a:pt x="305908" y="638418"/>
                    </a:lnTo>
                    <a:cubicBezTo>
                      <a:pt x="307016" y="600733"/>
                      <a:pt x="308125" y="563049"/>
                      <a:pt x="309233" y="525364"/>
                    </a:cubicBezTo>
                    <a:cubicBezTo>
                      <a:pt x="298150" y="513172"/>
                      <a:pt x="290391" y="524256"/>
                      <a:pt x="279308" y="512064"/>
                    </a:cubicBezTo>
                    <a:cubicBezTo>
                      <a:pt x="268224" y="495439"/>
                      <a:pt x="256032" y="474934"/>
                      <a:pt x="246057" y="462188"/>
                    </a:cubicBezTo>
                    <a:cubicBezTo>
                      <a:pt x="236082" y="449442"/>
                      <a:pt x="226106" y="445562"/>
                      <a:pt x="219456" y="435587"/>
                    </a:cubicBezTo>
                    <a:cubicBezTo>
                      <a:pt x="212806" y="425612"/>
                      <a:pt x="213914" y="407878"/>
                      <a:pt x="206156" y="402336"/>
                    </a:cubicBezTo>
                    <a:lnTo>
                      <a:pt x="179555" y="395686"/>
                    </a:lnTo>
                    <a:lnTo>
                      <a:pt x="179555" y="359110"/>
                    </a:lnTo>
                    <a:cubicBezTo>
                      <a:pt x="169580" y="349135"/>
                      <a:pt x="158496" y="334172"/>
                      <a:pt x="149629" y="329184"/>
                    </a:cubicBezTo>
                    <a:cubicBezTo>
                      <a:pt x="140762" y="324196"/>
                      <a:pt x="131896" y="334726"/>
                      <a:pt x="126354" y="329184"/>
                    </a:cubicBezTo>
                    <a:cubicBezTo>
                      <a:pt x="120812" y="323642"/>
                      <a:pt x="121920" y="302029"/>
                      <a:pt x="116378" y="295933"/>
                    </a:cubicBezTo>
                    <a:cubicBezTo>
                      <a:pt x="110836" y="289837"/>
                      <a:pt x="100861" y="300367"/>
                      <a:pt x="93103" y="292608"/>
                    </a:cubicBezTo>
                    <a:cubicBezTo>
                      <a:pt x="88669" y="281524"/>
                      <a:pt x="87006" y="269886"/>
                      <a:pt x="79802" y="259357"/>
                    </a:cubicBezTo>
                    <a:cubicBezTo>
                      <a:pt x="72598" y="248828"/>
                      <a:pt x="59852" y="239407"/>
                      <a:pt x="49877" y="229432"/>
                    </a:cubicBezTo>
                    <a:lnTo>
                      <a:pt x="49877" y="176230"/>
                    </a:lnTo>
                    <a:lnTo>
                      <a:pt x="49877" y="0"/>
                    </a:lnTo>
                    <a:lnTo>
                      <a:pt x="0" y="0"/>
                    </a:lnTo>
                  </a:path>
                </a:pathLst>
              </a:cu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1078499" y="2872607"/>
                <a:ext cx="3047419" cy="2364405"/>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4" name="TextBox 93"/>
              <p:cNvSpPr txBox="1"/>
              <p:nvPr/>
            </p:nvSpPr>
            <p:spPr>
              <a:xfrm>
                <a:off x="1123355" y="5016646"/>
                <a:ext cx="745397" cy="184666"/>
              </a:xfrm>
              <a:prstGeom prst="rect">
                <a:avLst/>
              </a:prstGeom>
              <a:noFill/>
            </p:spPr>
            <p:txBody>
              <a:bodyPr wrap="none" lIns="0" tIns="0" rIns="0" bIns="0" rtlCol="0">
                <a:spAutoFit/>
              </a:bodyPr>
              <a:lstStyle/>
              <a:p>
                <a:r>
                  <a:rPr lang="en-US" sz="1200" dirty="0" smtClean="0">
                    <a:latin typeface="Arial" pitchFamily="34" charset="0"/>
                    <a:cs typeface="Arial" pitchFamily="34" charset="0"/>
                  </a:rPr>
                  <a:t>P=0.00001</a:t>
                </a:r>
                <a:endParaRPr lang="en-US" sz="1200" dirty="0">
                  <a:latin typeface="Arial" pitchFamily="34" charset="0"/>
                  <a:cs typeface="Arial" pitchFamily="34" charset="0"/>
                </a:endParaRPr>
              </a:p>
            </p:txBody>
          </p:sp>
        </p:grpSp>
      </p:grpSp>
      <p:sp>
        <p:nvSpPr>
          <p:cNvPr id="95" name="TextBox 94"/>
          <p:cNvSpPr txBox="1"/>
          <p:nvPr/>
        </p:nvSpPr>
        <p:spPr>
          <a:xfrm>
            <a:off x="76200" y="6412468"/>
            <a:ext cx="3903184" cy="338554"/>
          </a:xfrm>
          <a:prstGeom prst="rect">
            <a:avLst/>
          </a:prstGeom>
          <a:noFill/>
        </p:spPr>
        <p:txBody>
          <a:bodyPr wrap="none" rtlCol="0">
            <a:spAutoFit/>
          </a:bodyPr>
          <a:lstStyle/>
          <a:p>
            <a:r>
              <a:rPr lang="en-US" sz="1600" b="1" i="1" dirty="0" err="1" smtClean="0">
                <a:solidFill>
                  <a:schemeClr val="tx1">
                    <a:lumMod val="75000"/>
                  </a:schemeClr>
                </a:solidFill>
              </a:rPr>
              <a:t>Sureda</a:t>
            </a:r>
            <a:r>
              <a:rPr lang="en-US" sz="1600" b="1" i="1" dirty="0" smtClean="0">
                <a:solidFill>
                  <a:schemeClr val="tx1">
                    <a:lumMod val="75000"/>
                  </a:schemeClr>
                </a:solidFill>
              </a:rPr>
              <a:t> A et al, Ann </a:t>
            </a:r>
            <a:r>
              <a:rPr lang="en-US" sz="1600" b="1" i="1" dirty="0" err="1" smtClean="0">
                <a:solidFill>
                  <a:schemeClr val="tx1">
                    <a:lumMod val="75000"/>
                  </a:schemeClr>
                </a:solidFill>
              </a:rPr>
              <a:t>Oncol</a:t>
            </a:r>
            <a:r>
              <a:rPr lang="en-US" sz="1600" b="1" i="1" dirty="0" smtClean="0">
                <a:solidFill>
                  <a:schemeClr val="tx1">
                    <a:lumMod val="75000"/>
                  </a:schemeClr>
                </a:solidFill>
              </a:rPr>
              <a:t> 2005;16:625</a:t>
            </a:r>
            <a:endParaRPr lang="en-US" sz="1600" b="1" i="1" dirty="0">
              <a:solidFill>
                <a:schemeClr val="tx1">
                  <a:lumMod val="75000"/>
                </a:schemeClr>
              </a:solidFill>
            </a:endParaRPr>
          </a:p>
        </p:txBody>
      </p:sp>
    </p:spTree>
    <p:extLst>
      <p:ext uri="{BB962C8B-B14F-4D97-AF65-F5344CB8AC3E}">
        <p14:creationId xmlns:p14="http://schemas.microsoft.com/office/powerpoint/2010/main" val="9048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443246"/>
            <a:ext cx="3662413" cy="307777"/>
          </a:xfrm>
          <a:prstGeom prst="rect">
            <a:avLst/>
          </a:prstGeom>
          <a:noFill/>
        </p:spPr>
        <p:txBody>
          <a:bodyPr wrap="none" rtlCol="0">
            <a:spAutoFit/>
          </a:bodyPr>
          <a:lstStyle/>
          <a:p>
            <a:r>
              <a:rPr lang="en-US" sz="1400" b="1" i="1" dirty="0" err="1" smtClean="0">
                <a:solidFill>
                  <a:schemeClr val="tx1">
                    <a:lumMod val="85000"/>
                  </a:schemeClr>
                </a:solidFill>
              </a:rPr>
              <a:t>Moskowicz</a:t>
            </a:r>
            <a:r>
              <a:rPr lang="en-US" sz="1400" b="1" i="1" dirty="0" smtClean="0">
                <a:solidFill>
                  <a:schemeClr val="tx1">
                    <a:lumMod val="85000"/>
                  </a:schemeClr>
                </a:solidFill>
              </a:rPr>
              <a:t> AJ, et al Blood 2010;116:4934</a:t>
            </a:r>
            <a:endParaRPr lang="en-US" sz="1400" b="1" i="1" dirty="0">
              <a:solidFill>
                <a:schemeClr val="tx1">
                  <a:lumMod val="85000"/>
                </a:schemeClr>
              </a:solidFill>
            </a:endParaRPr>
          </a:p>
        </p:txBody>
      </p:sp>
      <p:grpSp>
        <p:nvGrpSpPr>
          <p:cNvPr id="88" name="Group 87"/>
          <p:cNvGrpSpPr/>
          <p:nvPr/>
        </p:nvGrpSpPr>
        <p:grpSpPr>
          <a:xfrm>
            <a:off x="383538" y="3124200"/>
            <a:ext cx="3902408" cy="3295509"/>
            <a:chOff x="660898" y="2785938"/>
            <a:chExt cx="4037286" cy="3399556"/>
          </a:xfrm>
        </p:grpSpPr>
        <p:grpSp>
          <p:nvGrpSpPr>
            <p:cNvPr id="86" name="Group 85"/>
            <p:cNvGrpSpPr/>
            <p:nvPr/>
          </p:nvGrpSpPr>
          <p:grpSpPr>
            <a:xfrm>
              <a:off x="1313299" y="2948787"/>
              <a:ext cx="2940110" cy="2115582"/>
              <a:chOff x="1313299" y="2948787"/>
              <a:chExt cx="2940110" cy="2115582"/>
            </a:xfrm>
          </p:grpSpPr>
          <p:sp>
            <p:nvSpPr>
              <p:cNvPr id="49" name="Freeform 48"/>
              <p:cNvSpPr/>
              <p:nvPr/>
            </p:nvSpPr>
            <p:spPr>
              <a:xfrm>
                <a:off x="1327765" y="3635554"/>
                <a:ext cx="2925644" cy="1428815"/>
              </a:xfrm>
              <a:custGeom>
                <a:avLst/>
                <a:gdLst>
                  <a:gd name="connsiteX0" fmla="*/ 2950078 w 2950078"/>
                  <a:gd name="connsiteY0" fmla="*/ 2114291 h 2114291"/>
                  <a:gd name="connsiteX1" fmla="*/ 1845351 w 2950078"/>
                  <a:gd name="connsiteY1" fmla="*/ 2114291 h 2114291"/>
                  <a:gd name="connsiteX2" fmla="*/ 1841213 w 2950078"/>
                  <a:gd name="connsiteY2" fmla="*/ 2072916 h 2114291"/>
                  <a:gd name="connsiteX3" fmla="*/ 1841213 w 2950078"/>
                  <a:gd name="connsiteY3" fmla="*/ 1981889 h 2114291"/>
                  <a:gd name="connsiteX4" fmla="*/ 711660 w 2950078"/>
                  <a:gd name="connsiteY4" fmla="*/ 1981889 h 2114291"/>
                  <a:gd name="connsiteX5" fmla="*/ 711660 w 2950078"/>
                  <a:gd name="connsiteY5" fmla="*/ 1882588 h 2114291"/>
                  <a:gd name="connsiteX6" fmla="*/ 554433 w 2950078"/>
                  <a:gd name="connsiteY6" fmla="*/ 1882588 h 2114291"/>
                  <a:gd name="connsiteX7" fmla="*/ 554433 w 2950078"/>
                  <a:gd name="connsiteY7" fmla="*/ 1779149 h 2114291"/>
                  <a:gd name="connsiteX8" fmla="*/ 517195 w 2950078"/>
                  <a:gd name="connsiteY8" fmla="*/ 1779149 h 2114291"/>
                  <a:gd name="connsiteX9" fmla="*/ 517195 w 2950078"/>
                  <a:gd name="connsiteY9" fmla="*/ 1704673 h 2114291"/>
                  <a:gd name="connsiteX10" fmla="*/ 422031 w 2950078"/>
                  <a:gd name="connsiteY10" fmla="*/ 1704673 h 2114291"/>
                  <a:gd name="connsiteX11" fmla="*/ 422031 w 2950078"/>
                  <a:gd name="connsiteY11" fmla="*/ 1609509 h 2114291"/>
                  <a:gd name="connsiteX12" fmla="*/ 331005 w 2950078"/>
                  <a:gd name="connsiteY12" fmla="*/ 1609509 h 2114291"/>
                  <a:gd name="connsiteX13" fmla="*/ 331005 w 2950078"/>
                  <a:gd name="connsiteY13" fmla="*/ 1510208 h 2114291"/>
                  <a:gd name="connsiteX14" fmla="*/ 306180 w 2950078"/>
                  <a:gd name="connsiteY14" fmla="*/ 1510208 h 2114291"/>
                  <a:gd name="connsiteX15" fmla="*/ 306180 w 2950078"/>
                  <a:gd name="connsiteY15" fmla="*/ 1423319 h 2114291"/>
                  <a:gd name="connsiteX16" fmla="*/ 165503 w 2950078"/>
                  <a:gd name="connsiteY16" fmla="*/ 1423319 h 2114291"/>
                  <a:gd name="connsiteX17" fmla="*/ 165503 w 2950078"/>
                  <a:gd name="connsiteY17" fmla="*/ 1216441 h 2114291"/>
                  <a:gd name="connsiteX18" fmla="*/ 157227 w 2950078"/>
                  <a:gd name="connsiteY18" fmla="*/ 1224717 h 2114291"/>
                  <a:gd name="connsiteX19" fmla="*/ 157227 w 2950078"/>
                  <a:gd name="connsiteY19" fmla="*/ 1146103 h 2114291"/>
                  <a:gd name="connsiteX20" fmla="*/ 107577 w 2950078"/>
                  <a:gd name="connsiteY20" fmla="*/ 1146103 h 2114291"/>
                  <a:gd name="connsiteX21" fmla="*/ 107577 w 2950078"/>
                  <a:gd name="connsiteY21" fmla="*/ 1059214 h 2114291"/>
                  <a:gd name="connsiteX22" fmla="*/ 107577 w 2950078"/>
                  <a:gd name="connsiteY22" fmla="*/ 1059214 h 2114291"/>
                  <a:gd name="connsiteX23" fmla="*/ 78614 w 2950078"/>
                  <a:gd name="connsiteY23" fmla="*/ 1030251 h 2114291"/>
                  <a:gd name="connsiteX24" fmla="*/ 78614 w 2950078"/>
                  <a:gd name="connsiteY24" fmla="*/ 856474 h 2114291"/>
                  <a:gd name="connsiteX25" fmla="*/ 45513 w 2950078"/>
                  <a:gd name="connsiteY25" fmla="*/ 856474 h 2114291"/>
                  <a:gd name="connsiteX26" fmla="*/ 45513 w 2950078"/>
                  <a:gd name="connsiteY26" fmla="*/ 695109 h 2114291"/>
                  <a:gd name="connsiteX27" fmla="*/ 45513 w 2950078"/>
                  <a:gd name="connsiteY27" fmla="*/ 695109 h 2114291"/>
                  <a:gd name="connsiteX28" fmla="*/ 45513 w 2950078"/>
                  <a:gd name="connsiteY28" fmla="*/ 128264 h 2114291"/>
                  <a:gd name="connsiteX29" fmla="*/ 8275 w 2950078"/>
                  <a:gd name="connsiteY29" fmla="*/ 136539 h 2114291"/>
                  <a:gd name="connsiteX30" fmla="*/ 0 w 2950078"/>
                  <a:gd name="connsiteY30" fmla="*/ 0 h 2114291"/>
                  <a:gd name="connsiteX0" fmla="*/ 2950078 w 2950078"/>
                  <a:gd name="connsiteY0" fmla="*/ 2114291 h 2114291"/>
                  <a:gd name="connsiteX1" fmla="*/ 1845351 w 2950078"/>
                  <a:gd name="connsiteY1" fmla="*/ 2114291 h 2114291"/>
                  <a:gd name="connsiteX2" fmla="*/ 1841213 w 2950078"/>
                  <a:gd name="connsiteY2" fmla="*/ 2072916 h 2114291"/>
                  <a:gd name="connsiteX3" fmla="*/ 1841213 w 2950078"/>
                  <a:gd name="connsiteY3" fmla="*/ 1981889 h 2114291"/>
                  <a:gd name="connsiteX4" fmla="*/ 711660 w 2950078"/>
                  <a:gd name="connsiteY4" fmla="*/ 1981889 h 2114291"/>
                  <a:gd name="connsiteX5" fmla="*/ 711660 w 2950078"/>
                  <a:gd name="connsiteY5" fmla="*/ 1882588 h 2114291"/>
                  <a:gd name="connsiteX6" fmla="*/ 554433 w 2950078"/>
                  <a:gd name="connsiteY6" fmla="*/ 1882588 h 2114291"/>
                  <a:gd name="connsiteX7" fmla="*/ 554433 w 2950078"/>
                  <a:gd name="connsiteY7" fmla="*/ 1779149 h 2114291"/>
                  <a:gd name="connsiteX8" fmla="*/ 517195 w 2950078"/>
                  <a:gd name="connsiteY8" fmla="*/ 1779149 h 2114291"/>
                  <a:gd name="connsiteX9" fmla="*/ 517195 w 2950078"/>
                  <a:gd name="connsiteY9" fmla="*/ 1704673 h 2114291"/>
                  <a:gd name="connsiteX10" fmla="*/ 422031 w 2950078"/>
                  <a:gd name="connsiteY10" fmla="*/ 1704673 h 2114291"/>
                  <a:gd name="connsiteX11" fmla="*/ 422031 w 2950078"/>
                  <a:gd name="connsiteY11" fmla="*/ 1609509 h 2114291"/>
                  <a:gd name="connsiteX12" fmla="*/ 331005 w 2950078"/>
                  <a:gd name="connsiteY12" fmla="*/ 1609509 h 2114291"/>
                  <a:gd name="connsiteX13" fmla="*/ 331005 w 2950078"/>
                  <a:gd name="connsiteY13" fmla="*/ 1510208 h 2114291"/>
                  <a:gd name="connsiteX14" fmla="*/ 306180 w 2950078"/>
                  <a:gd name="connsiteY14" fmla="*/ 1510208 h 2114291"/>
                  <a:gd name="connsiteX15" fmla="*/ 306180 w 2950078"/>
                  <a:gd name="connsiteY15" fmla="*/ 1423319 h 2114291"/>
                  <a:gd name="connsiteX16" fmla="*/ 165503 w 2950078"/>
                  <a:gd name="connsiteY16" fmla="*/ 1423319 h 2114291"/>
                  <a:gd name="connsiteX17" fmla="*/ 165503 w 2950078"/>
                  <a:gd name="connsiteY17" fmla="*/ 1216441 h 2114291"/>
                  <a:gd name="connsiteX18" fmla="*/ 157227 w 2950078"/>
                  <a:gd name="connsiteY18" fmla="*/ 1224717 h 2114291"/>
                  <a:gd name="connsiteX19" fmla="*/ 157227 w 2950078"/>
                  <a:gd name="connsiteY19" fmla="*/ 1146103 h 2114291"/>
                  <a:gd name="connsiteX20" fmla="*/ 107577 w 2950078"/>
                  <a:gd name="connsiteY20" fmla="*/ 1146103 h 2114291"/>
                  <a:gd name="connsiteX21" fmla="*/ 107577 w 2950078"/>
                  <a:gd name="connsiteY21" fmla="*/ 1059214 h 2114291"/>
                  <a:gd name="connsiteX22" fmla="*/ 107577 w 2950078"/>
                  <a:gd name="connsiteY22" fmla="*/ 1059214 h 2114291"/>
                  <a:gd name="connsiteX23" fmla="*/ 78614 w 2950078"/>
                  <a:gd name="connsiteY23" fmla="*/ 1030251 h 2114291"/>
                  <a:gd name="connsiteX24" fmla="*/ 78614 w 2950078"/>
                  <a:gd name="connsiteY24" fmla="*/ 856474 h 2114291"/>
                  <a:gd name="connsiteX25" fmla="*/ 45513 w 2950078"/>
                  <a:gd name="connsiteY25" fmla="*/ 856474 h 2114291"/>
                  <a:gd name="connsiteX26" fmla="*/ 45513 w 2950078"/>
                  <a:gd name="connsiteY26" fmla="*/ 695109 h 2114291"/>
                  <a:gd name="connsiteX27" fmla="*/ 45513 w 2950078"/>
                  <a:gd name="connsiteY27" fmla="*/ 695109 h 2114291"/>
                  <a:gd name="connsiteX28" fmla="*/ 25312 w 2950078"/>
                  <a:gd name="connsiteY28" fmla="*/ 686043 h 2114291"/>
                  <a:gd name="connsiteX29" fmla="*/ 45513 w 2950078"/>
                  <a:gd name="connsiteY29" fmla="*/ 128264 h 2114291"/>
                  <a:gd name="connsiteX30" fmla="*/ 8275 w 2950078"/>
                  <a:gd name="connsiteY30" fmla="*/ 136539 h 2114291"/>
                  <a:gd name="connsiteX31" fmla="*/ 0 w 2950078"/>
                  <a:gd name="connsiteY31" fmla="*/ 0 h 2114291"/>
                  <a:gd name="connsiteX0" fmla="*/ 2950078 w 2950078"/>
                  <a:gd name="connsiteY0" fmla="*/ 2114291 h 2114291"/>
                  <a:gd name="connsiteX1" fmla="*/ 1845351 w 2950078"/>
                  <a:gd name="connsiteY1" fmla="*/ 2114291 h 2114291"/>
                  <a:gd name="connsiteX2" fmla="*/ 1841213 w 2950078"/>
                  <a:gd name="connsiteY2" fmla="*/ 2072916 h 2114291"/>
                  <a:gd name="connsiteX3" fmla="*/ 1841213 w 2950078"/>
                  <a:gd name="connsiteY3" fmla="*/ 1981889 h 2114291"/>
                  <a:gd name="connsiteX4" fmla="*/ 711660 w 2950078"/>
                  <a:gd name="connsiteY4" fmla="*/ 1981889 h 2114291"/>
                  <a:gd name="connsiteX5" fmla="*/ 711660 w 2950078"/>
                  <a:gd name="connsiteY5" fmla="*/ 1882588 h 2114291"/>
                  <a:gd name="connsiteX6" fmla="*/ 554433 w 2950078"/>
                  <a:gd name="connsiteY6" fmla="*/ 1882588 h 2114291"/>
                  <a:gd name="connsiteX7" fmla="*/ 554433 w 2950078"/>
                  <a:gd name="connsiteY7" fmla="*/ 1779149 h 2114291"/>
                  <a:gd name="connsiteX8" fmla="*/ 517195 w 2950078"/>
                  <a:gd name="connsiteY8" fmla="*/ 1779149 h 2114291"/>
                  <a:gd name="connsiteX9" fmla="*/ 517195 w 2950078"/>
                  <a:gd name="connsiteY9" fmla="*/ 1704673 h 2114291"/>
                  <a:gd name="connsiteX10" fmla="*/ 422031 w 2950078"/>
                  <a:gd name="connsiteY10" fmla="*/ 1704673 h 2114291"/>
                  <a:gd name="connsiteX11" fmla="*/ 422031 w 2950078"/>
                  <a:gd name="connsiteY11" fmla="*/ 1609509 h 2114291"/>
                  <a:gd name="connsiteX12" fmla="*/ 331005 w 2950078"/>
                  <a:gd name="connsiteY12" fmla="*/ 1609509 h 2114291"/>
                  <a:gd name="connsiteX13" fmla="*/ 331005 w 2950078"/>
                  <a:gd name="connsiteY13" fmla="*/ 1510208 h 2114291"/>
                  <a:gd name="connsiteX14" fmla="*/ 306180 w 2950078"/>
                  <a:gd name="connsiteY14" fmla="*/ 1510208 h 2114291"/>
                  <a:gd name="connsiteX15" fmla="*/ 306180 w 2950078"/>
                  <a:gd name="connsiteY15" fmla="*/ 1423319 h 2114291"/>
                  <a:gd name="connsiteX16" fmla="*/ 165503 w 2950078"/>
                  <a:gd name="connsiteY16" fmla="*/ 1423319 h 2114291"/>
                  <a:gd name="connsiteX17" fmla="*/ 165503 w 2950078"/>
                  <a:gd name="connsiteY17" fmla="*/ 1216441 h 2114291"/>
                  <a:gd name="connsiteX18" fmla="*/ 157227 w 2950078"/>
                  <a:gd name="connsiteY18" fmla="*/ 1224717 h 2114291"/>
                  <a:gd name="connsiteX19" fmla="*/ 157227 w 2950078"/>
                  <a:gd name="connsiteY19" fmla="*/ 1146103 h 2114291"/>
                  <a:gd name="connsiteX20" fmla="*/ 107577 w 2950078"/>
                  <a:gd name="connsiteY20" fmla="*/ 1146103 h 2114291"/>
                  <a:gd name="connsiteX21" fmla="*/ 107577 w 2950078"/>
                  <a:gd name="connsiteY21" fmla="*/ 1059214 h 2114291"/>
                  <a:gd name="connsiteX22" fmla="*/ 107577 w 2950078"/>
                  <a:gd name="connsiteY22" fmla="*/ 1059214 h 2114291"/>
                  <a:gd name="connsiteX23" fmla="*/ 78614 w 2950078"/>
                  <a:gd name="connsiteY23" fmla="*/ 1030251 h 2114291"/>
                  <a:gd name="connsiteX24" fmla="*/ 78614 w 2950078"/>
                  <a:gd name="connsiteY24" fmla="*/ 856474 h 2114291"/>
                  <a:gd name="connsiteX25" fmla="*/ 45513 w 2950078"/>
                  <a:gd name="connsiteY25" fmla="*/ 856474 h 2114291"/>
                  <a:gd name="connsiteX26" fmla="*/ 45513 w 2950078"/>
                  <a:gd name="connsiteY26" fmla="*/ 695109 h 2114291"/>
                  <a:gd name="connsiteX27" fmla="*/ 45513 w 2950078"/>
                  <a:gd name="connsiteY27" fmla="*/ 695109 h 2114291"/>
                  <a:gd name="connsiteX28" fmla="*/ 25312 w 2950078"/>
                  <a:gd name="connsiteY28" fmla="*/ 686043 h 2114291"/>
                  <a:gd name="connsiteX29" fmla="*/ 45513 w 2950078"/>
                  <a:gd name="connsiteY29" fmla="*/ 128264 h 2114291"/>
                  <a:gd name="connsiteX30" fmla="*/ 8275 w 2950078"/>
                  <a:gd name="connsiteY30" fmla="*/ 136539 h 2114291"/>
                  <a:gd name="connsiteX31" fmla="*/ 0 w 2950078"/>
                  <a:gd name="connsiteY31" fmla="*/ 0 h 2114291"/>
                  <a:gd name="connsiteX0" fmla="*/ 2941803 w 2941803"/>
                  <a:gd name="connsiteY0" fmla="*/ 2114291 h 2114291"/>
                  <a:gd name="connsiteX1" fmla="*/ 1837076 w 2941803"/>
                  <a:gd name="connsiteY1" fmla="*/ 2114291 h 2114291"/>
                  <a:gd name="connsiteX2" fmla="*/ 1832938 w 2941803"/>
                  <a:gd name="connsiteY2" fmla="*/ 2072916 h 2114291"/>
                  <a:gd name="connsiteX3" fmla="*/ 1832938 w 2941803"/>
                  <a:gd name="connsiteY3" fmla="*/ 1981889 h 2114291"/>
                  <a:gd name="connsiteX4" fmla="*/ 703385 w 2941803"/>
                  <a:gd name="connsiteY4" fmla="*/ 1981889 h 2114291"/>
                  <a:gd name="connsiteX5" fmla="*/ 703385 w 2941803"/>
                  <a:gd name="connsiteY5" fmla="*/ 1882588 h 2114291"/>
                  <a:gd name="connsiteX6" fmla="*/ 546158 w 2941803"/>
                  <a:gd name="connsiteY6" fmla="*/ 1882588 h 2114291"/>
                  <a:gd name="connsiteX7" fmla="*/ 546158 w 2941803"/>
                  <a:gd name="connsiteY7" fmla="*/ 1779149 h 2114291"/>
                  <a:gd name="connsiteX8" fmla="*/ 508920 w 2941803"/>
                  <a:gd name="connsiteY8" fmla="*/ 1779149 h 2114291"/>
                  <a:gd name="connsiteX9" fmla="*/ 508920 w 2941803"/>
                  <a:gd name="connsiteY9" fmla="*/ 1704673 h 2114291"/>
                  <a:gd name="connsiteX10" fmla="*/ 413756 w 2941803"/>
                  <a:gd name="connsiteY10" fmla="*/ 1704673 h 2114291"/>
                  <a:gd name="connsiteX11" fmla="*/ 413756 w 2941803"/>
                  <a:gd name="connsiteY11" fmla="*/ 1609509 h 2114291"/>
                  <a:gd name="connsiteX12" fmla="*/ 322730 w 2941803"/>
                  <a:gd name="connsiteY12" fmla="*/ 1609509 h 2114291"/>
                  <a:gd name="connsiteX13" fmla="*/ 322730 w 2941803"/>
                  <a:gd name="connsiteY13" fmla="*/ 1510208 h 2114291"/>
                  <a:gd name="connsiteX14" fmla="*/ 297905 w 2941803"/>
                  <a:gd name="connsiteY14" fmla="*/ 1510208 h 2114291"/>
                  <a:gd name="connsiteX15" fmla="*/ 297905 w 2941803"/>
                  <a:gd name="connsiteY15" fmla="*/ 1423319 h 2114291"/>
                  <a:gd name="connsiteX16" fmla="*/ 157228 w 2941803"/>
                  <a:gd name="connsiteY16" fmla="*/ 1423319 h 2114291"/>
                  <a:gd name="connsiteX17" fmla="*/ 157228 w 2941803"/>
                  <a:gd name="connsiteY17" fmla="*/ 1216441 h 2114291"/>
                  <a:gd name="connsiteX18" fmla="*/ 148952 w 2941803"/>
                  <a:gd name="connsiteY18" fmla="*/ 1224717 h 2114291"/>
                  <a:gd name="connsiteX19" fmla="*/ 148952 w 2941803"/>
                  <a:gd name="connsiteY19" fmla="*/ 1146103 h 2114291"/>
                  <a:gd name="connsiteX20" fmla="*/ 99302 w 2941803"/>
                  <a:gd name="connsiteY20" fmla="*/ 1146103 h 2114291"/>
                  <a:gd name="connsiteX21" fmla="*/ 99302 w 2941803"/>
                  <a:gd name="connsiteY21" fmla="*/ 1059214 h 2114291"/>
                  <a:gd name="connsiteX22" fmla="*/ 99302 w 2941803"/>
                  <a:gd name="connsiteY22" fmla="*/ 1059214 h 2114291"/>
                  <a:gd name="connsiteX23" fmla="*/ 70339 w 2941803"/>
                  <a:gd name="connsiteY23" fmla="*/ 1030251 h 2114291"/>
                  <a:gd name="connsiteX24" fmla="*/ 70339 w 2941803"/>
                  <a:gd name="connsiteY24" fmla="*/ 856474 h 2114291"/>
                  <a:gd name="connsiteX25" fmla="*/ 37238 w 2941803"/>
                  <a:gd name="connsiteY25" fmla="*/ 856474 h 2114291"/>
                  <a:gd name="connsiteX26" fmla="*/ 37238 w 2941803"/>
                  <a:gd name="connsiteY26" fmla="*/ 695109 h 2114291"/>
                  <a:gd name="connsiteX27" fmla="*/ 37238 w 2941803"/>
                  <a:gd name="connsiteY27" fmla="*/ 695109 h 2114291"/>
                  <a:gd name="connsiteX28" fmla="*/ 17037 w 2941803"/>
                  <a:gd name="connsiteY28" fmla="*/ 686043 h 2114291"/>
                  <a:gd name="connsiteX29" fmla="*/ 37238 w 2941803"/>
                  <a:gd name="connsiteY29" fmla="*/ 128264 h 2114291"/>
                  <a:gd name="connsiteX30" fmla="*/ 0 w 2941803"/>
                  <a:gd name="connsiteY30" fmla="*/ 136539 h 2114291"/>
                  <a:gd name="connsiteX31" fmla="*/ 10136 w 2941803"/>
                  <a:gd name="connsiteY31" fmla="*/ 0 h 2114291"/>
                  <a:gd name="connsiteX0" fmla="*/ 2941803 w 2941803"/>
                  <a:gd name="connsiteY0" fmla="*/ 2114291 h 2114291"/>
                  <a:gd name="connsiteX1" fmla="*/ 1837076 w 2941803"/>
                  <a:gd name="connsiteY1" fmla="*/ 2114291 h 2114291"/>
                  <a:gd name="connsiteX2" fmla="*/ 1832938 w 2941803"/>
                  <a:gd name="connsiteY2" fmla="*/ 2072916 h 2114291"/>
                  <a:gd name="connsiteX3" fmla="*/ 1832938 w 2941803"/>
                  <a:gd name="connsiteY3" fmla="*/ 1981889 h 2114291"/>
                  <a:gd name="connsiteX4" fmla="*/ 703385 w 2941803"/>
                  <a:gd name="connsiteY4" fmla="*/ 1981889 h 2114291"/>
                  <a:gd name="connsiteX5" fmla="*/ 703385 w 2941803"/>
                  <a:gd name="connsiteY5" fmla="*/ 1882588 h 2114291"/>
                  <a:gd name="connsiteX6" fmla="*/ 546158 w 2941803"/>
                  <a:gd name="connsiteY6" fmla="*/ 1882588 h 2114291"/>
                  <a:gd name="connsiteX7" fmla="*/ 546158 w 2941803"/>
                  <a:gd name="connsiteY7" fmla="*/ 1779149 h 2114291"/>
                  <a:gd name="connsiteX8" fmla="*/ 508920 w 2941803"/>
                  <a:gd name="connsiteY8" fmla="*/ 1779149 h 2114291"/>
                  <a:gd name="connsiteX9" fmla="*/ 508920 w 2941803"/>
                  <a:gd name="connsiteY9" fmla="*/ 1704673 h 2114291"/>
                  <a:gd name="connsiteX10" fmla="*/ 413756 w 2941803"/>
                  <a:gd name="connsiteY10" fmla="*/ 1704673 h 2114291"/>
                  <a:gd name="connsiteX11" fmla="*/ 413756 w 2941803"/>
                  <a:gd name="connsiteY11" fmla="*/ 1609509 h 2114291"/>
                  <a:gd name="connsiteX12" fmla="*/ 322730 w 2941803"/>
                  <a:gd name="connsiteY12" fmla="*/ 1609509 h 2114291"/>
                  <a:gd name="connsiteX13" fmla="*/ 322730 w 2941803"/>
                  <a:gd name="connsiteY13" fmla="*/ 1510208 h 2114291"/>
                  <a:gd name="connsiteX14" fmla="*/ 297905 w 2941803"/>
                  <a:gd name="connsiteY14" fmla="*/ 1510208 h 2114291"/>
                  <a:gd name="connsiteX15" fmla="*/ 297905 w 2941803"/>
                  <a:gd name="connsiteY15" fmla="*/ 1423319 h 2114291"/>
                  <a:gd name="connsiteX16" fmla="*/ 157228 w 2941803"/>
                  <a:gd name="connsiteY16" fmla="*/ 1423319 h 2114291"/>
                  <a:gd name="connsiteX17" fmla="*/ 157228 w 2941803"/>
                  <a:gd name="connsiteY17" fmla="*/ 1216441 h 2114291"/>
                  <a:gd name="connsiteX18" fmla="*/ 148952 w 2941803"/>
                  <a:gd name="connsiteY18" fmla="*/ 1224717 h 2114291"/>
                  <a:gd name="connsiteX19" fmla="*/ 148952 w 2941803"/>
                  <a:gd name="connsiteY19" fmla="*/ 1146103 h 2114291"/>
                  <a:gd name="connsiteX20" fmla="*/ 99302 w 2941803"/>
                  <a:gd name="connsiteY20" fmla="*/ 1146103 h 2114291"/>
                  <a:gd name="connsiteX21" fmla="*/ 99302 w 2941803"/>
                  <a:gd name="connsiteY21" fmla="*/ 1059214 h 2114291"/>
                  <a:gd name="connsiteX22" fmla="*/ 99302 w 2941803"/>
                  <a:gd name="connsiteY22" fmla="*/ 1059214 h 2114291"/>
                  <a:gd name="connsiteX23" fmla="*/ 70339 w 2941803"/>
                  <a:gd name="connsiteY23" fmla="*/ 1030251 h 2114291"/>
                  <a:gd name="connsiteX24" fmla="*/ 70339 w 2941803"/>
                  <a:gd name="connsiteY24" fmla="*/ 856474 h 2114291"/>
                  <a:gd name="connsiteX25" fmla="*/ 37238 w 2941803"/>
                  <a:gd name="connsiteY25" fmla="*/ 856474 h 2114291"/>
                  <a:gd name="connsiteX26" fmla="*/ 37238 w 2941803"/>
                  <a:gd name="connsiteY26" fmla="*/ 695109 h 2114291"/>
                  <a:gd name="connsiteX27" fmla="*/ 37238 w 2941803"/>
                  <a:gd name="connsiteY27" fmla="*/ 695109 h 2114291"/>
                  <a:gd name="connsiteX28" fmla="*/ 17037 w 2941803"/>
                  <a:gd name="connsiteY28" fmla="*/ 686043 h 2114291"/>
                  <a:gd name="connsiteX29" fmla="*/ 37238 w 2941803"/>
                  <a:gd name="connsiteY29" fmla="*/ 128264 h 2114291"/>
                  <a:gd name="connsiteX30" fmla="*/ 0 w 2941803"/>
                  <a:gd name="connsiteY30" fmla="*/ 136539 h 2114291"/>
                  <a:gd name="connsiteX31" fmla="*/ 10136 w 2941803"/>
                  <a:gd name="connsiteY31" fmla="*/ 0 h 2114291"/>
                  <a:gd name="connsiteX0" fmla="*/ 2938734 w 2938734"/>
                  <a:gd name="connsiteY0" fmla="*/ 2114291 h 2114291"/>
                  <a:gd name="connsiteX1" fmla="*/ 1834007 w 2938734"/>
                  <a:gd name="connsiteY1" fmla="*/ 2114291 h 2114291"/>
                  <a:gd name="connsiteX2" fmla="*/ 1829869 w 2938734"/>
                  <a:gd name="connsiteY2" fmla="*/ 2072916 h 2114291"/>
                  <a:gd name="connsiteX3" fmla="*/ 1829869 w 2938734"/>
                  <a:gd name="connsiteY3" fmla="*/ 1981889 h 2114291"/>
                  <a:gd name="connsiteX4" fmla="*/ 700316 w 2938734"/>
                  <a:gd name="connsiteY4" fmla="*/ 1981889 h 2114291"/>
                  <a:gd name="connsiteX5" fmla="*/ 700316 w 2938734"/>
                  <a:gd name="connsiteY5" fmla="*/ 1882588 h 2114291"/>
                  <a:gd name="connsiteX6" fmla="*/ 543089 w 2938734"/>
                  <a:gd name="connsiteY6" fmla="*/ 1882588 h 2114291"/>
                  <a:gd name="connsiteX7" fmla="*/ 543089 w 2938734"/>
                  <a:gd name="connsiteY7" fmla="*/ 1779149 h 2114291"/>
                  <a:gd name="connsiteX8" fmla="*/ 505851 w 2938734"/>
                  <a:gd name="connsiteY8" fmla="*/ 1779149 h 2114291"/>
                  <a:gd name="connsiteX9" fmla="*/ 505851 w 2938734"/>
                  <a:gd name="connsiteY9" fmla="*/ 1704673 h 2114291"/>
                  <a:gd name="connsiteX10" fmla="*/ 410687 w 2938734"/>
                  <a:gd name="connsiteY10" fmla="*/ 1704673 h 2114291"/>
                  <a:gd name="connsiteX11" fmla="*/ 410687 w 2938734"/>
                  <a:gd name="connsiteY11" fmla="*/ 1609509 h 2114291"/>
                  <a:gd name="connsiteX12" fmla="*/ 319661 w 2938734"/>
                  <a:gd name="connsiteY12" fmla="*/ 1609509 h 2114291"/>
                  <a:gd name="connsiteX13" fmla="*/ 319661 w 2938734"/>
                  <a:gd name="connsiteY13" fmla="*/ 1510208 h 2114291"/>
                  <a:gd name="connsiteX14" fmla="*/ 294836 w 2938734"/>
                  <a:gd name="connsiteY14" fmla="*/ 1510208 h 2114291"/>
                  <a:gd name="connsiteX15" fmla="*/ 294836 w 2938734"/>
                  <a:gd name="connsiteY15" fmla="*/ 1423319 h 2114291"/>
                  <a:gd name="connsiteX16" fmla="*/ 154159 w 2938734"/>
                  <a:gd name="connsiteY16" fmla="*/ 1423319 h 2114291"/>
                  <a:gd name="connsiteX17" fmla="*/ 154159 w 2938734"/>
                  <a:gd name="connsiteY17" fmla="*/ 1216441 h 2114291"/>
                  <a:gd name="connsiteX18" fmla="*/ 145883 w 2938734"/>
                  <a:gd name="connsiteY18" fmla="*/ 1224717 h 2114291"/>
                  <a:gd name="connsiteX19" fmla="*/ 145883 w 2938734"/>
                  <a:gd name="connsiteY19" fmla="*/ 1146103 h 2114291"/>
                  <a:gd name="connsiteX20" fmla="*/ 96233 w 2938734"/>
                  <a:gd name="connsiteY20" fmla="*/ 1146103 h 2114291"/>
                  <a:gd name="connsiteX21" fmla="*/ 96233 w 2938734"/>
                  <a:gd name="connsiteY21" fmla="*/ 1059214 h 2114291"/>
                  <a:gd name="connsiteX22" fmla="*/ 96233 w 2938734"/>
                  <a:gd name="connsiteY22" fmla="*/ 1059214 h 2114291"/>
                  <a:gd name="connsiteX23" fmla="*/ 67270 w 2938734"/>
                  <a:gd name="connsiteY23" fmla="*/ 1030251 h 2114291"/>
                  <a:gd name="connsiteX24" fmla="*/ 67270 w 2938734"/>
                  <a:gd name="connsiteY24" fmla="*/ 856474 h 2114291"/>
                  <a:gd name="connsiteX25" fmla="*/ 34169 w 2938734"/>
                  <a:gd name="connsiteY25" fmla="*/ 856474 h 2114291"/>
                  <a:gd name="connsiteX26" fmla="*/ 34169 w 2938734"/>
                  <a:gd name="connsiteY26" fmla="*/ 695109 h 2114291"/>
                  <a:gd name="connsiteX27" fmla="*/ 34169 w 2938734"/>
                  <a:gd name="connsiteY27" fmla="*/ 695109 h 2114291"/>
                  <a:gd name="connsiteX28" fmla="*/ 13968 w 2938734"/>
                  <a:gd name="connsiteY28" fmla="*/ 686043 h 2114291"/>
                  <a:gd name="connsiteX29" fmla="*/ 34169 w 2938734"/>
                  <a:gd name="connsiteY29" fmla="*/ 128264 h 2114291"/>
                  <a:gd name="connsiteX30" fmla="*/ 0 w 2938734"/>
                  <a:gd name="connsiteY30" fmla="*/ 130402 h 2114291"/>
                  <a:gd name="connsiteX31" fmla="*/ 7067 w 2938734"/>
                  <a:gd name="connsiteY31" fmla="*/ 0 h 2114291"/>
                  <a:gd name="connsiteX0" fmla="*/ 2938734 w 2938734"/>
                  <a:gd name="connsiteY0" fmla="*/ 2114291 h 2114291"/>
                  <a:gd name="connsiteX1" fmla="*/ 1834007 w 2938734"/>
                  <a:gd name="connsiteY1" fmla="*/ 2114291 h 2114291"/>
                  <a:gd name="connsiteX2" fmla="*/ 1829869 w 2938734"/>
                  <a:gd name="connsiteY2" fmla="*/ 2072916 h 2114291"/>
                  <a:gd name="connsiteX3" fmla="*/ 1829869 w 2938734"/>
                  <a:gd name="connsiteY3" fmla="*/ 1981889 h 2114291"/>
                  <a:gd name="connsiteX4" fmla="*/ 700316 w 2938734"/>
                  <a:gd name="connsiteY4" fmla="*/ 1981889 h 2114291"/>
                  <a:gd name="connsiteX5" fmla="*/ 700316 w 2938734"/>
                  <a:gd name="connsiteY5" fmla="*/ 1882588 h 2114291"/>
                  <a:gd name="connsiteX6" fmla="*/ 543089 w 2938734"/>
                  <a:gd name="connsiteY6" fmla="*/ 1882588 h 2114291"/>
                  <a:gd name="connsiteX7" fmla="*/ 543089 w 2938734"/>
                  <a:gd name="connsiteY7" fmla="*/ 1779149 h 2114291"/>
                  <a:gd name="connsiteX8" fmla="*/ 505851 w 2938734"/>
                  <a:gd name="connsiteY8" fmla="*/ 1779149 h 2114291"/>
                  <a:gd name="connsiteX9" fmla="*/ 505851 w 2938734"/>
                  <a:gd name="connsiteY9" fmla="*/ 1704673 h 2114291"/>
                  <a:gd name="connsiteX10" fmla="*/ 410687 w 2938734"/>
                  <a:gd name="connsiteY10" fmla="*/ 1704673 h 2114291"/>
                  <a:gd name="connsiteX11" fmla="*/ 410687 w 2938734"/>
                  <a:gd name="connsiteY11" fmla="*/ 1609509 h 2114291"/>
                  <a:gd name="connsiteX12" fmla="*/ 319661 w 2938734"/>
                  <a:gd name="connsiteY12" fmla="*/ 1609509 h 2114291"/>
                  <a:gd name="connsiteX13" fmla="*/ 319661 w 2938734"/>
                  <a:gd name="connsiteY13" fmla="*/ 1510208 h 2114291"/>
                  <a:gd name="connsiteX14" fmla="*/ 294836 w 2938734"/>
                  <a:gd name="connsiteY14" fmla="*/ 1510208 h 2114291"/>
                  <a:gd name="connsiteX15" fmla="*/ 294836 w 2938734"/>
                  <a:gd name="connsiteY15" fmla="*/ 1423319 h 2114291"/>
                  <a:gd name="connsiteX16" fmla="*/ 154159 w 2938734"/>
                  <a:gd name="connsiteY16" fmla="*/ 1423319 h 2114291"/>
                  <a:gd name="connsiteX17" fmla="*/ 154159 w 2938734"/>
                  <a:gd name="connsiteY17" fmla="*/ 1216441 h 2114291"/>
                  <a:gd name="connsiteX18" fmla="*/ 145883 w 2938734"/>
                  <a:gd name="connsiteY18" fmla="*/ 1224717 h 2114291"/>
                  <a:gd name="connsiteX19" fmla="*/ 145883 w 2938734"/>
                  <a:gd name="connsiteY19" fmla="*/ 1146103 h 2114291"/>
                  <a:gd name="connsiteX20" fmla="*/ 96233 w 2938734"/>
                  <a:gd name="connsiteY20" fmla="*/ 1146103 h 2114291"/>
                  <a:gd name="connsiteX21" fmla="*/ 96233 w 2938734"/>
                  <a:gd name="connsiteY21" fmla="*/ 1059214 h 2114291"/>
                  <a:gd name="connsiteX22" fmla="*/ 96233 w 2938734"/>
                  <a:gd name="connsiteY22" fmla="*/ 1059214 h 2114291"/>
                  <a:gd name="connsiteX23" fmla="*/ 67270 w 2938734"/>
                  <a:gd name="connsiteY23" fmla="*/ 1030251 h 2114291"/>
                  <a:gd name="connsiteX24" fmla="*/ 67270 w 2938734"/>
                  <a:gd name="connsiteY24" fmla="*/ 856474 h 2114291"/>
                  <a:gd name="connsiteX25" fmla="*/ 34169 w 2938734"/>
                  <a:gd name="connsiteY25" fmla="*/ 856474 h 2114291"/>
                  <a:gd name="connsiteX26" fmla="*/ 34169 w 2938734"/>
                  <a:gd name="connsiteY26" fmla="*/ 695109 h 2114291"/>
                  <a:gd name="connsiteX27" fmla="*/ 34169 w 2938734"/>
                  <a:gd name="connsiteY27" fmla="*/ 695109 h 2114291"/>
                  <a:gd name="connsiteX28" fmla="*/ 13968 w 2938734"/>
                  <a:gd name="connsiteY28" fmla="*/ 686043 h 2114291"/>
                  <a:gd name="connsiteX29" fmla="*/ 24963 w 2938734"/>
                  <a:gd name="connsiteY29" fmla="*/ 128264 h 2114291"/>
                  <a:gd name="connsiteX30" fmla="*/ 0 w 2938734"/>
                  <a:gd name="connsiteY30" fmla="*/ 130402 h 2114291"/>
                  <a:gd name="connsiteX31" fmla="*/ 7067 w 2938734"/>
                  <a:gd name="connsiteY31" fmla="*/ 0 h 2114291"/>
                  <a:gd name="connsiteX0" fmla="*/ 2938734 w 2938734"/>
                  <a:gd name="connsiteY0" fmla="*/ 1986027 h 1986027"/>
                  <a:gd name="connsiteX1" fmla="*/ 1834007 w 2938734"/>
                  <a:gd name="connsiteY1" fmla="*/ 1986027 h 1986027"/>
                  <a:gd name="connsiteX2" fmla="*/ 1829869 w 2938734"/>
                  <a:gd name="connsiteY2" fmla="*/ 1944652 h 1986027"/>
                  <a:gd name="connsiteX3" fmla="*/ 1829869 w 2938734"/>
                  <a:gd name="connsiteY3" fmla="*/ 1853625 h 1986027"/>
                  <a:gd name="connsiteX4" fmla="*/ 700316 w 2938734"/>
                  <a:gd name="connsiteY4" fmla="*/ 1853625 h 1986027"/>
                  <a:gd name="connsiteX5" fmla="*/ 700316 w 2938734"/>
                  <a:gd name="connsiteY5" fmla="*/ 1754324 h 1986027"/>
                  <a:gd name="connsiteX6" fmla="*/ 543089 w 2938734"/>
                  <a:gd name="connsiteY6" fmla="*/ 1754324 h 1986027"/>
                  <a:gd name="connsiteX7" fmla="*/ 543089 w 2938734"/>
                  <a:gd name="connsiteY7" fmla="*/ 1650885 h 1986027"/>
                  <a:gd name="connsiteX8" fmla="*/ 505851 w 2938734"/>
                  <a:gd name="connsiteY8" fmla="*/ 1650885 h 1986027"/>
                  <a:gd name="connsiteX9" fmla="*/ 505851 w 2938734"/>
                  <a:gd name="connsiteY9" fmla="*/ 1576409 h 1986027"/>
                  <a:gd name="connsiteX10" fmla="*/ 410687 w 2938734"/>
                  <a:gd name="connsiteY10" fmla="*/ 1576409 h 1986027"/>
                  <a:gd name="connsiteX11" fmla="*/ 410687 w 2938734"/>
                  <a:gd name="connsiteY11" fmla="*/ 1481245 h 1986027"/>
                  <a:gd name="connsiteX12" fmla="*/ 319661 w 2938734"/>
                  <a:gd name="connsiteY12" fmla="*/ 1481245 h 1986027"/>
                  <a:gd name="connsiteX13" fmla="*/ 319661 w 2938734"/>
                  <a:gd name="connsiteY13" fmla="*/ 1381944 h 1986027"/>
                  <a:gd name="connsiteX14" fmla="*/ 294836 w 2938734"/>
                  <a:gd name="connsiteY14" fmla="*/ 1381944 h 1986027"/>
                  <a:gd name="connsiteX15" fmla="*/ 294836 w 2938734"/>
                  <a:gd name="connsiteY15" fmla="*/ 1295055 h 1986027"/>
                  <a:gd name="connsiteX16" fmla="*/ 154159 w 2938734"/>
                  <a:gd name="connsiteY16" fmla="*/ 1295055 h 1986027"/>
                  <a:gd name="connsiteX17" fmla="*/ 154159 w 2938734"/>
                  <a:gd name="connsiteY17" fmla="*/ 1088177 h 1986027"/>
                  <a:gd name="connsiteX18" fmla="*/ 145883 w 2938734"/>
                  <a:gd name="connsiteY18" fmla="*/ 1096453 h 1986027"/>
                  <a:gd name="connsiteX19" fmla="*/ 145883 w 2938734"/>
                  <a:gd name="connsiteY19" fmla="*/ 1017839 h 1986027"/>
                  <a:gd name="connsiteX20" fmla="*/ 96233 w 2938734"/>
                  <a:gd name="connsiteY20" fmla="*/ 1017839 h 1986027"/>
                  <a:gd name="connsiteX21" fmla="*/ 96233 w 2938734"/>
                  <a:gd name="connsiteY21" fmla="*/ 930950 h 1986027"/>
                  <a:gd name="connsiteX22" fmla="*/ 96233 w 2938734"/>
                  <a:gd name="connsiteY22" fmla="*/ 930950 h 1986027"/>
                  <a:gd name="connsiteX23" fmla="*/ 67270 w 2938734"/>
                  <a:gd name="connsiteY23" fmla="*/ 901987 h 1986027"/>
                  <a:gd name="connsiteX24" fmla="*/ 67270 w 2938734"/>
                  <a:gd name="connsiteY24" fmla="*/ 728210 h 1986027"/>
                  <a:gd name="connsiteX25" fmla="*/ 34169 w 2938734"/>
                  <a:gd name="connsiteY25" fmla="*/ 728210 h 1986027"/>
                  <a:gd name="connsiteX26" fmla="*/ 34169 w 2938734"/>
                  <a:gd name="connsiteY26" fmla="*/ 566845 h 1986027"/>
                  <a:gd name="connsiteX27" fmla="*/ 34169 w 2938734"/>
                  <a:gd name="connsiteY27" fmla="*/ 566845 h 1986027"/>
                  <a:gd name="connsiteX28" fmla="*/ 13968 w 2938734"/>
                  <a:gd name="connsiteY28" fmla="*/ 557779 h 1986027"/>
                  <a:gd name="connsiteX29" fmla="*/ 24963 w 2938734"/>
                  <a:gd name="connsiteY29" fmla="*/ 0 h 1986027"/>
                  <a:gd name="connsiteX30" fmla="*/ 0 w 2938734"/>
                  <a:gd name="connsiteY30" fmla="*/ 2138 h 1986027"/>
                  <a:gd name="connsiteX0" fmla="*/ 2925644 w 2925644"/>
                  <a:gd name="connsiteY0" fmla="*/ 1986027 h 1986027"/>
                  <a:gd name="connsiteX1" fmla="*/ 1820917 w 2925644"/>
                  <a:gd name="connsiteY1" fmla="*/ 1986027 h 1986027"/>
                  <a:gd name="connsiteX2" fmla="*/ 1816779 w 2925644"/>
                  <a:gd name="connsiteY2" fmla="*/ 1944652 h 1986027"/>
                  <a:gd name="connsiteX3" fmla="*/ 1816779 w 2925644"/>
                  <a:gd name="connsiteY3" fmla="*/ 1853625 h 1986027"/>
                  <a:gd name="connsiteX4" fmla="*/ 687226 w 2925644"/>
                  <a:gd name="connsiteY4" fmla="*/ 1853625 h 1986027"/>
                  <a:gd name="connsiteX5" fmla="*/ 687226 w 2925644"/>
                  <a:gd name="connsiteY5" fmla="*/ 1754324 h 1986027"/>
                  <a:gd name="connsiteX6" fmla="*/ 529999 w 2925644"/>
                  <a:gd name="connsiteY6" fmla="*/ 1754324 h 1986027"/>
                  <a:gd name="connsiteX7" fmla="*/ 529999 w 2925644"/>
                  <a:gd name="connsiteY7" fmla="*/ 1650885 h 1986027"/>
                  <a:gd name="connsiteX8" fmla="*/ 492761 w 2925644"/>
                  <a:gd name="connsiteY8" fmla="*/ 1650885 h 1986027"/>
                  <a:gd name="connsiteX9" fmla="*/ 492761 w 2925644"/>
                  <a:gd name="connsiteY9" fmla="*/ 1576409 h 1986027"/>
                  <a:gd name="connsiteX10" fmla="*/ 397597 w 2925644"/>
                  <a:gd name="connsiteY10" fmla="*/ 1576409 h 1986027"/>
                  <a:gd name="connsiteX11" fmla="*/ 397597 w 2925644"/>
                  <a:gd name="connsiteY11" fmla="*/ 1481245 h 1986027"/>
                  <a:gd name="connsiteX12" fmla="*/ 306571 w 2925644"/>
                  <a:gd name="connsiteY12" fmla="*/ 1481245 h 1986027"/>
                  <a:gd name="connsiteX13" fmla="*/ 306571 w 2925644"/>
                  <a:gd name="connsiteY13" fmla="*/ 1381944 h 1986027"/>
                  <a:gd name="connsiteX14" fmla="*/ 281746 w 2925644"/>
                  <a:gd name="connsiteY14" fmla="*/ 1381944 h 1986027"/>
                  <a:gd name="connsiteX15" fmla="*/ 281746 w 2925644"/>
                  <a:gd name="connsiteY15" fmla="*/ 1295055 h 1986027"/>
                  <a:gd name="connsiteX16" fmla="*/ 141069 w 2925644"/>
                  <a:gd name="connsiteY16" fmla="*/ 1295055 h 1986027"/>
                  <a:gd name="connsiteX17" fmla="*/ 141069 w 2925644"/>
                  <a:gd name="connsiteY17" fmla="*/ 1088177 h 1986027"/>
                  <a:gd name="connsiteX18" fmla="*/ 132793 w 2925644"/>
                  <a:gd name="connsiteY18" fmla="*/ 1096453 h 1986027"/>
                  <a:gd name="connsiteX19" fmla="*/ 132793 w 2925644"/>
                  <a:gd name="connsiteY19" fmla="*/ 1017839 h 1986027"/>
                  <a:gd name="connsiteX20" fmla="*/ 83143 w 2925644"/>
                  <a:gd name="connsiteY20" fmla="*/ 1017839 h 1986027"/>
                  <a:gd name="connsiteX21" fmla="*/ 83143 w 2925644"/>
                  <a:gd name="connsiteY21" fmla="*/ 930950 h 1986027"/>
                  <a:gd name="connsiteX22" fmla="*/ 83143 w 2925644"/>
                  <a:gd name="connsiteY22" fmla="*/ 930950 h 1986027"/>
                  <a:gd name="connsiteX23" fmla="*/ 54180 w 2925644"/>
                  <a:gd name="connsiteY23" fmla="*/ 901987 h 1986027"/>
                  <a:gd name="connsiteX24" fmla="*/ 54180 w 2925644"/>
                  <a:gd name="connsiteY24" fmla="*/ 728210 h 1986027"/>
                  <a:gd name="connsiteX25" fmla="*/ 21079 w 2925644"/>
                  <a:gd name="connsiteY25" fmla="*/ 728210 h 1986027"/>
                  <a:gd name="connsiteX26" fmla="*/ 21079 w 2925644"/>
                  <a:gd name="connsiteY26" fmla="*/ 566845 h 1986027"/>
                  <a:gd name="connsiteX27" fmla="*/ 21079 w 2925644"/>
                  <a:gd name="connsiteY27" fmla="*/ 566845 h 1986027"/>
                  <a:gd name="connsiteX28" fmla="*/ 878 w 2925644"/>
                  <a:gd name="connsiteY28" fmla="*/ 557779 h 1986027"/>
                  <a:gd name="connsiteX29" fmla="*/ 11873 w 2925644"/>
                  <a:gd name="connsiteY29" fmla="*/ 0 h 1986027"/>
                  <a:gd name="connsiteX0" fmla="*/ 2925644 w 2925644"/>
                  <a:gd name="connsiteY0" fmla="*/ 1428815 h 1428815"/>
                  <a:gd name="connsiteX1" fmla="*/ 1820917 w 2925644"/>
                  <a:gd name="connsiteY1" fmla="*/ 1428815 h 1428815"/>
                  <a:gd name="connsiteX2" fmla="*/ 1816779 w 2925644"/>
                  <a:gd name="connsiteY2" fmla="*/ 1387440 h 1428815"/>
                  <a:gd name="connsiteX3" fmla="*/ 1816779 w 2925644"/>
                  <a:gd name="connsiteY3" fmla="*/ 1296413 h 1428815"/>
                  <a:gd name="connsiteX4" fmla="*/ 687226 w 2925644"/>
                  <a:gd name="connsiteY4" fmla="*/ 1296413 h 1428815"/>
                  <a:gd name="connsiteX5" fmla="*/ 687226 w 2925644"/>
                  <a:gd name="connsiteY5" fmla="*/ 1197112 h 1428815"/>
                  <a:gd name="connsiteX6" fmla="*/ 529999 w 2925644"/>
                  <a:gd name="connsiteY6" fmla="*/ 1197112 h 1428815"/>
                  <a:gd name="connsiteX7" fmla="*/ 529999 w 2925644"/>
                  <a:gd name="connsiteY7" fmla="*/ 1093673 h 1428815"/>
                  <a:gd name="connsiteX8" fmla="*/ 492761 w 2925644"/>
                  <a:gd name="connsiteY8" fmla="*/ 1093673 h 1428815"/>
                  <a:gd name="connsiteX9" fmla="*/ 492761 w 2925644"/>
                  <a:gd name="connsiteY9" fmla="*/ 1019197 h 1428815"/>
                  <a:gd name="connsiteX10" fmla="*/ 397597 w 2925644"/>
                  <a:gd name="connsiteY10" fmla="*/ 1019197 h 1428815"/>
                  <a:gd name="connsiteX11" fmla="*/ 397597 w 2925644"/>
                  <a:gd name="connsiteY11" fmla="*/ 924033 h 1428815"/>
                  <a:gd name="connsiteX12" fmla="*/ 306571 w 2925644"/>
                  <a:gd name="connsiteY12" fmla="*/ 924033 h 1428815"/>
                  <a:gd name="connsiteX13" fmla="*/ 306571 w 2925644"/>
                  <a:gd name="connsiteY13" fmla="*/ 824732 h 1428815"/>
                  <a:gd name="connsiteX14" fmla="*/ 281746 w 2925644"/>
                  <a:gd name="connsiteY14" fmla="*/ 824732 h 1428815"/>
                  <a:gd name="connsiteX15" fmla="*/ 281746 w 2925644"/>
                  <a:gd name="connsiteY15" fmla="*/ 737843 h 1428815"/>
                  <a:gd name="connsiteX16" fmla="*/ 141069 w 2925644"/>
                  <a:gd name="connsiteY16" fmla="*/ 737843 h 1428815"/>
                  <a:gd name="connsiteX17" fmla="*/ 141069 w 2925644"/>
                  <a:gd name="connsiteY17" fmla="*/ 530965 h 1428815"/>
                  <a:gd name="connsiteX18" fmla="*/ 132793 w 2925644"/>
                  <a:gd name="connsiteY18" fmla="*/ 539241 h 1428815"/>
                  <a:gd name="connsiteX19" fmla="*/ 132793 w 2925644"/>
                  <a:gd name="connsiteY19" fmla="*/ 460627 h 1428815"/>
                  <a:gd name="connsiteX20" fmla="*/ 83143 w 2925644"/>
                  <a:gd name="connsiteY20" fmla="*/ 460627 h 1428815"/>
                  <a:gd name="connsiteX21" fmla="*/ 83143 w 2925644"/>
                  <a:gd name="connsiteY21" fmla="*/ 373738 h 1428815"/>
                  <a:gd name="connsiteX22" fmla="*/ 83143 w 2925644"/>
                  <a:gd name="connsiteY22" fmla="*/ 373738 h 1428815"/>
                  <a:gd name="connsiteX23" fmla="*/ 54180 w 2925644"/>
                  <a:gd name="connsiteY23" fmla="*/ 344775 h 1428815"/>
                  <a:gd name="connsiteX24" fmla="*/ 54180 w 2925644"/>
                  <a:gd name="connsiteY24" fmla="*/ 170998 h 1428815"/>
                  <a:gd name="connsiteX25" fmla="*/ 21079 w 2925644"/>
                  <a:gd name="connsiteY25" fmla="*/ 170998 h 1428815"/>
                  <a:gd name="connsiteX26" fmla="*/ 21079 w 2925644"/>
                  <a:gd name="connsiteY26" fmla="*/ 9633 h 1428815"/>
                  <a:gd name="connsiteX27" fmla="*/ 21079 w 2925644"/>
                  <a:gd name="connsiteY27" fmla="*/ 9633 h 1428815"/>
                  <a:gd name="connsiteX28" fmla="*/ 878 w 2925644"/>
                  <a:gd name="connsiteY28" fmla="*/ 567 h 142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5644" h="1428815">
                    <a:moveTo>
                      <a:pt x="2925644" y="1428815"/>
                    </a:moveTo>
                    <a:lnTo>
                      <a:pt x="1820917" y="1428815"/>
                    </a:lnTo>
                    <a:lnTo>
                      <a:pt x="1816779" y="1387440"/>
                    </a:lnTo>
                    <a:lnTo>
                      <a:pt x="1816779" y="1296413"/>
                    </a:lnTo>
                    <a:lnTo>
                      <a:pt x="687226" y="1296413"/>
                    </a:lnTo>
                    <a:lnTo>
                      <a:pt x="687226" y="1197112"/>
                    </a:lnTo>
                    <a:lnTo>
                      <a:pt x="529999" y="1197112"/>
                    </a:lnTo>
                    <a:lnTo>
                      <a:pt x="529999" y="1093673"/>
                    </a:lnTo>
                    <a:lnTo>
                      <a:pt x="492761" y="1093673"/>
                    </a:lnTo>
                    <a:lnTo>
                      <a:pt x="492761" y="1019197"/>
                    </a:lnTo>
                    <a:lnTo>
                      <a:pt x="397597" y="1019197"/>
                    </a:lnTo>
                    <a:lnTo>
                      <a:pt x="397597" y="924033"/>
                    </a:lnTo>
                    <a:lnTo>
                      <a:pt x="306571" y="924033"/>
                    </a:lnTo>
                    <a:lnTo>
                      <a:pt x="306571" y="824732"/>
                    </a:lnTo>
                    <a:lnTo>
                      <a:pt x="281746" y="824732"/>
                    </a:lnTo>
                    <a:lnTo>
                      <a:pt x="281746" y="737843"/>
                    </a:lnTo>
                    <a:lnTo>
                      <a:pt x="141069" y="737843"/>
                    </a:lnTo>
                    <a:lnTo>
                      <a:pt x="141069" y="530965"/>
                    </a:lnTo>
                    <a:lnTo>
                      <a:pt x="132793" y="539241"/>
                    </a:lnTo>
                    <a:lnTo>
                      <a:pt x="132793" y="460627"/>
                    </a:lnTo>
                    <a:lnTo>
                      <a:pt x="83143" y="460627"/>
                    </a:lnTo>
                    <a:lnTo>
                      <a:pt x="83143" y="373738"/>
                    </a:lnTo>
                    <a:lnTo>
                      <a:pt x="83143" y="373738"/>
                    </a:lnTo>
                    <a:lnTo>
                      <a:pt x="54180" y="344775"/>
                    </a:lnTo>
                    <a:lnTo>
                      <a:pt x="54180" y="170998"/>
                    </a:lnTo>
                    <a:lnTo>
                      <a:pt x="21079" y="170998"/>
                    </a:lnTo>
                    <a:lnTo>
                      <a:pt x="21079" y="9633"/>
                    </a:lnTo>
                    <a:lnTo>
                      <a:pt x="21079" y="9633"/>
                    </a:lnTo>
                    <a:cubicBezTo>
                      <a:pt x="17712" y="8122"/>
                      <a:pt x="-4662" y="-2548"/>
                      <a:pt x="878" y="567"/>
                    </a:cubicBez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1313299" y="2948787"/>
                <a:ext cx="24548" cy="696539"/>
              </a:xfrm>
              <a:custGeom>
                <a:avLst/>
                <a:gdLst>
                  <a:gd name="connsiteX0" fmla="*/ 24548 w 24548"/>
                  <a:gd name="connsiteY0" fmla="*/ 696539 h 696539"/>
                  <a:gd name="connsiteX1" fmla="*/ 24548 w 24548"/>
                  <a:gd name="connsiteY1" fmla="*/ 392762 h 696539"/>
                  <a:gd name="connsiteX2" fmla="*/ 24548 w 24548"/>
                  <a:gd name="connsiteY2" fmla="*/ 392762 h 696539"/>
                  <a:gd name="connsiteX3" fmla="*/ 18411 w 24548"/>
                  <a:gd name="connsiteY3" fmla="*/ 165696 h 696539"/>
                  <a:gd name="connsiteX4" fmla="*/ 0 w 24548"/>
                  <a:gd name="connsiteY4" fmla="*/ 138080 h 696539"/>
                  <a:gd name="connsiteX5" fmla="*/ 0 w 24548"/>
                  <a:gd name="connsiteY5" fmla="*/ 0 h 69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48" h="696539">
                    <a:moveTo>
                      <a:pt x="24548" y="696539"/>
                    </a:moveTo>
                    <a:lnTo>
                      <a:pt x="24548" y="392762"/>
                    </a:lnTo>
                    <a:lnTo>
                      <a:pt x="24548" y="392762"/>
                    </a:lnTo>
                    <a:lnTo>
                      <a:pt x="18411" y="165696"/>
                    </a:lnTo>
                    <a:lnTo>
                      <a:pt x="0" y="138080"/>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07989" y="5570926"/>
              <a:ext cx="10661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9" name="Straight Connector 8"/>
            <p:cNvCxnSpPr/>
            <p:nvPr/>
          </p:nvCxnSpPr>
          <p:spPr>
            <a:xfrm>
              <a:off x="1228278" y="5669145"/>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7056" y="5016416"/>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11" name="Straight Connector 10"/>
            <p:cNvCxnSpPr/>
            <p:nvPr/>
          </p:nvCxnSpPr>
          <p:spPr>
            <a:xfrm>
              <a:off x="1228278" y="5114636"/>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7056" y="4465335"/>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13" name="Straight Connector 12"/>
            <p:cNvCxnSpPr/>
            <p:nvPr/>
          </p:nvCxnSpPr>
          <p:spPr>
            <a:xfrm>
              <a:off x="1228278" y="4563549"/>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47056" y="3907612"/>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15" name="Straight Connector 14"/>
            <p:cNvCxnSpPr/>
            <p:nvPr/>
          </p:nvCxnSpPr>
          <p:spPr>
            <a:xfrm>
              <a:off x="1228278" y="4005830"/>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7056" y="3353102"/>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17" name="Straight Connector 16"/>
            <p:cNvCxnSpPr/>
            <p:nvPr/>
          </p:nvCxnSpPr>
          <p:spPr>
            <a:xfrm>
              <a:off x="1228278" y="3451318"/>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7057" y="2795166"/>
              <a:ext cx="267550"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19" name="Straight Connector 18"/>
            <p:cNvCxnSpPr/>
            <p:nvPr/>
          </p:nvCxnSpPr>
          <p:spPr>
            <a:xfrm>
              <a:off x="1228278" y="2893385"/>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40197" y="5719523"/>
              <a:ext cx="71593" cy="25369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21" name="Straight Connector 20"/>
            <p:cNvCxnSpPr/>
            <p:nvPr/>
          </p:nvCxnSpPr>
          <p:spPr>
            <a:xfrm rot="5400000">
              <a:off x="1241676"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67378" y="5719523"/>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cxnSp>
          <p:nvCxnSpPr>
            <p:cNvPr id="23" name="Straight Connector 22"/>
            <p:cNvCxnSpPr/>
            <p:nvPr/>
          </p:nvCxnSpPr>
          <p:spPr>
            <a:xfrm rot="5400000">
              <a:off x="1775540"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06962" y="5719523"/>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5</a:t>
              </a:r>
              <a:endParaRPr lang="en-US" sz="1200" dirty="0">
                <a:latin typeface="Arial" pitchFamily="34" charset="0"/>
                <a:cs typeface="Arial" pitchFamily="34" charset="0"/>
              </a:endParaRPr>
            </a:p>
          </p:txBody>
        </p:sp>
        <p:cxnSp>
          <p:nvCxnSpPr>
            <p:cNvPr id="25" name="Straight Connector 24"/>
            <p:cNvCxnSpPr/>
            <p:nvPr/>
          </p:nvCxnSpPr>
          <p:spPr>
            <a:xfrm rot="5400000">
              <a:off x="2315124"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3371" y="5719523"/>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13</a:t>
              </a:r>
              <a:endParaRPr lang="en-US" sz="1200" dirty="0">
                <a:latin typeface="Arial" pitchFamily="34" charset="0"/>
                <a:cs typeface="Arial" pitchFamily="34" charset="0"/>
              </a:endParaRPr>
            </a:p>
          </p:txBody>
        </p:sp>
        <p:cxnSp>
          <p:nvCxnSpPr>
            <p:cNvPr id="27" name="Straight Connector 26"/>
            <p:cNvCxnSpPr/>
            <p:nvPr/>
          </p:nvCxnSpPr>
          <p:spPr>
            <a:xfrm rot="5400000">
              <a:off x="3934014"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67655" y="5899750"/>
              <a:ext cx="636895" cy="285744"/>
            </a:xfrm>
            <a:prstGeom prst="rect">
              <a:avLst/>
            </a:prstGeom>
            <a:noFill/>
          </p:spPr>
          <p:txBody>
            <a:bodyPr wrap="none" lIns="0" tIns="0" rIns="0" bIns="0" rtlCol="0">
              <a:spAutoFit/>
            </a:bodyPr>
            <a:lstStyle/>
            <a:p>
              <a:pPr algn="ctr"/>
              <a:r>
                <a:rPr lang="en-US" b="1" dirty="0" smtClean="0">
                  <a:latin typeface="Arial" pitchFamily="34" charset="0"/>
                  <a:cs typeface="Arial" pitchFamily="34" charset="0"/>
                </a:rPr>
                <a:t>Years</a:t>
              </a:r>
              <a:endParaRPr lang="en-US" b="1" dirty="0">
                <a:latin typeface="Arial" pitchFamily="34" charset="0"/>
                <a:cs typeface="Arial" pitchFamily="34" charset="0"/>
              </a:endParaRPr>
            </a:p>
          </p:txBody>
        </p:sp>
        <p:sp>
          <p:nvSpPr>
            <p:cNvPr id="33" name="Rectangle 32"/>
            <p:cNvSpPr/>
            <p:nvPr/>
          </p:nvSpPr>
          <p:spPr>
            <a:xfrm rot="16200000">
              <a:off x="-64532" y="4124180"/>
              <a:ext cx="1801116" cy="350255"/>
            </a:xfrm>
            <a:prstGeom prst="rect">
              <a:avLst/>
            </a:prstGeom>
          </p:spPr>
          <p:txBody>
            <a:bodyPr wrap="none">
              <a:spAutoFit/>
            </a:bodyPr>
            <a:lstStyle/>
            <a:p>
              <a:pPr lvl="0" algn="ctr"/>
              <a:r>
                <a:rPr lang="en-US" sz="1600" b="1" dirty="0" smtClean="0">
                  <a:solidFill>
                    <a:prstClr val="white"/>
                  </a:solidFill>
                  <a:latin typeface="Arial" pitchFamily="34" charset="0"/>
                  <a:cs typeface="Arial" pitchFamily="34" charset="0"/>
                </a:rPr>
                <a:t>Cumulative EFS</a:t>
              </a:r>
              <a:endParaRPr lang="en-US" sz="1600" b="1" dirty="0">
                <a:solidFill>
                  <a:prstClr val="white"/>
                </a:solidFill>
                <a:latin typeface="Arial" pitchFamily="34" charset="0"/>
                <a:cs typeface="Arial" pitchFamily="34" charset="0"/>
              </a:endParaRPr>
            </a:p>
          </p:txBody>
        </p:sp>
        <p:sp>
          <p:nvSpPr>
            <p:cNvPr id="36" name="TextBox 35"/>
            <p:cNvSpPr txBox="1"/>
            <p:nvPr/>
          </p:nvSpPr>
          <p:spPr>
            <a:xfrm>
              <a:off x="2846795" y="5719523"/>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8</a:t>
              </a:r>
              <a:endParaRPr lang="en-US" sz="1200" dirty="0">
                <a:latin typeface="Arial" pitchFamily="34" charset="0"/>
                <a:cs typeface="Arial" pitchFamily="34" charset="0"/>
              </a:endParaRPr>
            </a:p>
          </p:txBody>
        </p:sp>
        <p:cxnSp>
          <p:nvCxnSpPr>
            <p:cNvPr id="37" name="Straight Connector 36"/>
            <p:cNvCxnSpPr/>
            <p:nvPr/>
          </p:nvCxnSpPr>
          <p:spPr>
            <a:xfrm rot="5400000">
              <a:off x="2854960"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75954" y="4590907"/>
              <a:ext cx="1588576" cy="246221"/>
            </a:xfrm>
            <a:prstGeom prst="rect">
              <a:avLst/>
            </a:prstGeom>
            <a:noFill/>
          </p:spPr>
          <p:txBody>
            <a:bodyPr wrap="none" lIns="0" tIns="0" rIns="0" bIns="0" rtlCol="0">
              <a:spAutoFit/>
            </a:bodyPr>
            <a:lstStyle/>
            <a:p>
              <a:pPr algn="ctr"/>
              <a:r>
                <a:rPr lang="en-US" sz="1600" b="1" dirty="0" smtClean="0">
                  <a:solidFill>
                    <a:srgbClr val="00CC00"/>
                  </a:solidFill>
                  <a:latin typeface="Arial" pitchFamily="34" charset="0"/>
                  <a:cs typeface="Arial" pitchFamily="34" charset="0"/>
                </a:rPr>
                <a:t>Gallium positive</a:t>
              </a:r>
              <a:endParaRPr lang="en-US" sz="1600" b="1" dirty="0">
                <a:solidFill>
                  <a:srgbClr val="00CC00"/>
                </a:solidFill>
                <a:latin typeface="Arial" pitchFamily="34" charset="0"/>
                <a:cs typeface="Arial" pitchFamily="34" charset="0"/>
              </a:endParaRPr>
            </a:p>
          </p:txBody>
        </p:sp>
        <p:sp>
          <p:nvSpPr>
            <p:cNvPr id="42" name="TextBox 41"/>
            <p:cNvSpPr txBox="1"/>
            <p:nvPr/>
          </p:nvSpPr>
          <p:spPr>
            <a:xfrm>
              <a:off x="2851525" y="3265016"/>
              <a:ext cx="1846659" cy="276999"/>
            </a:xfrm>
            <a:prstGeom prst="rect">
              <a:avLst/>
            </a:prstGeom>
            <a:noFill/>
          </p:spPr>
          <p:txBody>
            <a:bodyPr wrap="none" lIns="0" tIns="0" rIns="0" bIns="0" rtlCol="0">
              <a:spAutoFit/>
            </a:bodyPr>
            <a:lstStyle/>
            <a:p>
              <a:pPr algn="ctr"/>
              <a:r>
                <a:rPr lang="en-US" b="1" dirty="0" smtClean="0">
                  <a:solidFill>
                    <a:srgbClr val="FFFF00"/>
                  </a:solidFill>
                  <a:latin typeface="Arial" pitchFamily="34" charset="0"/>
                  <a:cs typeface="Arial" pitchFamily="34" charset="0"/>
                </a:rPr>
                <a:t>Gallium negative</a:t>
              </a:r>
              <a:endParaRPr lang="en-US" b="1" dirty="0">
                <a:solidFill>
                  <a:srgbClr val="FFFF00"/>
                </a:solidFill>
                <a:latin typeface="Arial" pitchFamily="34" charset="0"/>
                <a:cs typeface="Arial" pitchFamily="34" charset="0"/>
              </a:endParaRPr>
            </a:p>
          </p:txBody>
        </p:sp>
        <p:sp>
          <p:nvSpPr>
            <p:cNvPr id="46" name="TextBox 45"/>
            <p:cNvSpPr txBox="1"/>
            <p:nvPr/>
          </p:nvSpPr>
          <p:spPr>
            <a:xfrm>
              <a:off x="1323491" y="5403326"/>
              <a:ext cx="759823" cy="215444"/>
            </a:xfrm>
            <a:prstGeom prst="rect">
              <a:avLst/>
            </a:prstGeom>
            <a:noFill/>
          </p:spPr>
          <p:txBody>
            <a:bodyPr wrap="none" lIns="0" tIns="0" rIns="0" bIns="0" rtlCol="0">
              <a:spAutoFit/>
            </a:bodyPr>
            <a:lstStyle/>
            <a:p>
              <a:r>
                <a:rPr lang="en-US" sz="1400" b="1" dirty="0" smtClean="0">
                  <a:latin typeface="Arial" pitchFamily="34" charset="0"/>
                  <a:cs typeface="Arial" pitchFamily="34" charset="0"/>
                </a:rPr>
                <a:t>p&lt;0.0001</a:t>
              </a:r>
              <a:endParaRPr lang="en-US" sz="1400" b="1" dirty="0">
                <a:latin typeface="Arial" pitchFamily="34" charset="0"/>
                <a:cs typeface="Arial" pitchFamily="34" charset="0"/>
              </a:endParaRPr>
            </a:p>
          </p:txBody>
        </p:sp>
        <p:sp>
          <p:nvSpPr>
            <p:cNvPr id="47" name="TextBox 46"/>
            <p:cNvSpPr txBox="1"/>
            <p:nvPr/>
          </p:nvSpPr>
          <p:spPr>
            <a:xfrm>
              <a:off x="3346424" y="5719523"/>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48" name="Straight Connector 47"/>
            <p:cNvCxnSpPr/>
            <p:nvPr/>
          </p:nvCxnSpPr>
          <p:spPr>
            <a:xfrm rot="5400000">
              <a:off x="3397068" y="5713643"/>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270363" y="2886891"/>
              <a:ext cx="2965268" cy="826226"/>
            </a:xfrm>
            <a:custGeom>
              <a:avLst/>
              <a:gdLst>
                <a:gd name="connsiteX0" fmla="*/ 2965268 w 2965268"/>
                <a:gd name="connsiteY0" fmla="*/ 826226 h 826226"/>
                <a:gd name="connsiteX1" fmla="*/ 2410097 w 2965268"/>
                <a:gd name="connsiteY1" fmla="*/ 826226 h 826226"/>
                <a:gd name="connsiteX2" fmla="*/ 2410097 w 2965268"/>
                <a:gd name="connsiteY2" fmla="*/ 728255 h 826226"/>
                <a:gd name="connsiteX3" fmla="*/ 992777 w 2965268"/>
                <a:gd name="connsiteY3" fmla="*/ 728255 h 826226"/>
                <a:gd name="connsiteX4" fmla="*/ 992777 w 2965268"/>
                <a:gd name="connsiteY4" fmla="*/ 692332 h 826226"/>
                <a:gd name="connsiteX5" fmla="*/ 865414 w 2965268"/>
                <a:gd name="connsiteY5" fmla="*/ 692332 h 826226"/>
                <a:gd name="connsiteX6" fmla="*/ 865414 w 2965268"/>
                <a:gd name="connsiteY6" fmla="*/ 659675 h 826226"/>
                <a:gd name="connsiteX7" fmla="*/ 375557 w 2965268"/>
                <a:gd name="connsiteY7" fmla="*/ 659675 h 826226"/>
                <a:gd name="connsiteX8" fmla="*/ 375557 w 2965268"/>
                <a:gd name="connsiteY8" fmla="*/ 627018 h 826226"/>
                <a:gd name="connsiteX9" fmla="*/ 306977 w 2965268"/>
                <a:gd name="connsiteY9" fmla="*/ 627018 h 826226"/>
                <a:gd name="connsiteX10" fmla="*/ 306977 w 2965268"/>
                <a:gd name="connsiteY10" fmla="*/ 604158 h 826226"/>
                <a:gd name="connsiteX11" fmla="*/ 306977 w 2965268"/>
                <a:gd name="connsiteY11" fmla="*/ 604158 h 826226"/>
                <a:gd name="connsiteX12" fmla="*/ 306977 w 2965268"/>
                <a:gd name="connsiteY12" fmla="*/ 558438 h 826226"/>
                <a:gd name="connsiteX13" fmla="*/ 205740 w 2965268"/>
                <a:gd name="connsiteY13" fmla="*/ 558438 h 826226"/>
                <a:gd name="connsiteX14" fmla="*/ 205740 w 2965268"/>
                <a:gd name="connsiteY14" fmla="*/ 483326 h 826226"/>
                <a:gd name="connsiteX15" fmla="*/ 205740 w 2965268"/>
                <a:gd name="connsiteY15" fmla="*/ 483326 h 826226"/>
                <a:gd name="connsiteX16" fmla="*/ 205740 w 2965268"/>
                <a:gd name="connsiteY16" fmla="*/ 404949 h 826226"/>
                <a:gd name="connsiteX17" fmla="*/ 156754 w 2965268"/>
                <a:gd name="connsiteY17" fmla="*/ 404949 h 826226"/>
                <a:gd name="connsiteX18" fmla="*/ 156754 w 2965268"/>
                <a:gd name="connsiteY18" fmla="*/ 375558 h 826226"/>
                <a:gd name="connsiteX19" fmla="*/ 124097 w 2965268"/>
                <a:gd name="connsiteY19" fmla="*/ 355963 h 826226"/>
                <a:gd name="connsiteX20" fmla="*/ 124097 w 2965268"/>
                <a:gd name="connsiteY20" fmla="*/ 297180 h 826226"/>
                <a:gd name="connsiteX21" fmla="*/ 101237 w 2965268"/>
                <a:gd name="connsiteY21" fmla="*/ 290649 h 826226"/>
                <a:gd name="connsiteX22" fmla="*/ 84908 w 2965268"/>
                <a:gd name="connsiteY22" fmla="*/ 261258 h 826226"/>
                <a:gd name="connsiteX23" fmla="*/ 78377 w 2965268"/>
                <a:gd name="connsiteY23" fmla="*/ 257992 h 826226"/>
                <a:gd name="connsiteX24" fmla="*/ 78377 w 2965268"/>
                <a:gd name="connsiteY24" fmla="*/ 71846 h 826226"/>
                <a:gd name="connsiteX25" fmla="*/ 29391 w 2965268"/>
                <a:gd name="connsiteY25" fmla="*/ 62049 h 826226"/>
                <a:gd name="connsiteX26" fmla="*/ 29391 w 2965268"/>
                <a:gd name="connsiteY26" fmla="*/ 0 h 826226"/>
                <a:gd name="connsiteX27" fmla="*/ 0 w 2965268"/>
                <a:gd name="connsiteY27" fmla="*/ 0 h 826226"/>
                <a:gd name="connsiteX0" fmla="*/ 2965268 w 2965268"/>
                <a:gd name="connsiteY0" fmla="*/ 826226 h 826226"/>
                <a:gd name="connsiteX1" fmla="*/ 2410097 w 2965268"/>
                <a:gd name="connsiteY1" fmla="*/ 826226 h 826226"/>
                <a:gd name="connsiteX2" fmla="*/ 2410097 w 2965268"/>
                <a:gd name="connsiteY2" fmla="*/ 728255 h 826226"/>
                <a:gd name="connsiteX3" fmla="*/ 992777 w 2965268"/>
                <a:gd name="connsiteY3" fmla="*/ 728255 h 826226"/>
                <a:gd name="connsiteX4" fmla="*/ 992777 w 2965268"/>
                <a:gd name="connsiteY4" fmla="*/ 692332 h 826226"/>
                <a:gd name="connsiteX5" fmla="*/ 865414 w 2965268"/>
                <a:gd name="connsiteY5" fmla="*/ 692332 h 826226"/>
                <a:gd name="connsiteX6" fmla="*/ 865414 w 2965268"/>
                <a:gd name="connsiteY6" fmla="*/ 659675 h 826226"/>
                <a:gd name="connsiteX7" fmla="*/ 375557 w 2965268"/>
                <a:gd name="connsiteY7" fmla="*/ 659675 h 826226"/>
                <a:gd name="connsiteX8" fmla="*/ 375557 w 2965268"/>
                <a:gd name="connsiteY8" fmla="*/ 627018 h 826226"/>
                <a:gd name="connsiteX9" fmla="*/ 306977 w 2965268"/>
                <a:gd name="connsiteY9" fmla="*/ 627018 h 826226"/>
                <a:gd name="connsiteX10" fmla="*/ 306977 w 2965268"/>
                <a:gd name="connsiteY10" fmla="*/ 604158 h 826226"/>
                <a:gd name="connsiteX11" fmla="*/ 306977 w 2965268"/>
                <a:gd name="connsiteY11" fmla="*/ 604158 h 826226"/>
                <a:gd name="connsiteX12" fmla="*/ 306977 w 2965268"/>
                <a:gd name="connsiteY12" fmla="*/ 558438 h 826226"/>
                <a:gd name="connsiteX13" fmla="*/ 205740 w 2965268"/>
                <a:gd name="connsiteY13" fmla="*/ 558438 h 826226"/>
                <a:gd name="connsiteX14" fmla="*/ 205740 w 2965268"/>
                <a:gd name="connsiteY14" fmla="*/ 483326 h 826226"/>
                <a:gd name="connsiteX15" fmla="*/ 205740 w 2965268"/>
                <a:gd name="connsiteY15" fmla="*/ 483326 h 826226"/>
                <a:gd name="connsiteX16" fmla="*/ 179615 w 2965268"/>
                <a:gd name="connsiteY16" fmla="*/ 411480 h 826226"/>
                <a:gd name="connsiteX17" fmla="*/ 156754 w 2965268"/>
                <a:gd name="connsiteY17" fmla="*/ 404949 h 826226"/>
                <a:gd name="connsiteX18" fmla="*/ 156754 w 2965268"/>
                <a:gd name="connsiteY18" fmla="*/ 375558 h 826226"/>
                <a:gd name="connsiteX19" fmla="*/ 124097 w 2965268"/>
                <a:gd name="connsiteY19" fmla="*/ 355963 h 826226"/>
                <a:gd name="connsiteX20" fmla="*/ 124097 w 2965268"/>
                <a:gd name="connsiteY20" fmla="*/ 297180 h 826226"/>
                <a:gd name="connsiteX21" fmla="*/ 101237 w 2965268"/>
                <a:gd name="connsiteY21" fmla="*/ 290649 h 826226"/>
                <a:gd name="connsiteX22" fmla="*/ 84908 w 2965268"/>
                <a:gd name="connsiteY22" fmla="*/ 261258 h 826226"/>
                <a:gd name="connsiteX23" fmla="*/ 78377 w 2965268"/>
                <a:gd name="connsiteY23" fmla="*/ 257992 h 826226"/>
                <a:gd name="connsiteX24" fmla="*/ 78377 w 2965268"/>
                <a:gd name="connsiteY24" fmla="*/ 71846 h 826226"/>
                <a:gd name="connsiteX25" fmla="*/ 29391 w 2965268"/>
                <a:gd name="connsiteY25" fmla="*/ 62049 h 826226"/>
                <a:gd name="connsiteX26" fmla="*/ 29391 w 2965268"/>
                <a:gd name="connsiteY26" fmla="*/ 0 h 826226"/>
                <a:gd name="connsiteX27" fmla="*/ 0 w 2965268"/>
                <a:gd name="connsiteY27" fmla="*/ 0 h 826226"/>
                <a:gd name="connsiteX0" fmla="*/ 2965268 w 2965268"/>
                <a:gd name="connsiteY0" fmla="*/ 826226 h 826226"/>
                <a:gd name="connsiteX1" fmla="*/ 2410097 w 2965268"/>
                <a:gd name="connsiteY1" fmla="*/ 826226 h 826226"/>
                <a:gd name="connsiteX2" fmla="*/ 2410097 w 2965268"/>
                <a:gd name="connsiteY2" fmla="*/ 728255 h 826226"/>
                <a:gd name="connsiteX3" fmla="*/ 992777 w 2965268"/>
                <a:gd name="connsiteY3" fmla="*/ 728255 h 826226"/>
                <a:gd name="connsiteX4" fmla="*/ 992777 w 2965268"/>
                <a:gd name="connsiteY4" fmla="*/ 692332 h 826226"/>
                <a:gd name="connsiteX5" fmla="*/ 865414 w 2965268"/>
                <a:gd name="connsiteY5" fmla="*/ 692332 h 826226"/>
                <a:gd name="connsiteX6" fmla="*/ 865414 w 2965268"/>
                <a:gd name="connsiteY6" fmla="*/ 659675 h 826226"/>
                <a:gd name="connsiteX7" fmla="*/ 375557 w 2965268"/>
                <a:gd name="connsiteY7" fmla="*/ 659675 h 826226"/>
                <a:gd name="connsiteX8" fmla="*/ 375557 w 2965268"/>
                <a:gd name="connsiteY8" fmla="*/ 627018 h 826226"/>
                <a:gd name="connsiteX9" fmla="*/ 306977 w 2965268"/>
                <a:gd name="connsiteY9" fmla="*/ 627018 h 826226"/>
                <a:gd name="connsiteX10" fmla="*/ 306977 w 2965268"/>
                <a:gd name="connsiteY10" fmla="*/ 604158 h 826226"/>
                <a:gd name="connsiteX11" fmla="*/ 306977 w 2965268"/>
                <a:gd name="connsiteY11" fmla="*/ 604158 h 826226"/>
                <a:gd name="connsiteX12" fmla="*/ 306977 w 2965268"/>
                <a:gd name="connsiteY12" fmla="*/ 558438 h 826226"/>
                <a:gd name="connsiteX13" fmla="*/ 205740 w 2965268"/>
                <a:gd name="connsiteY13" fmla="*/ 558438 h 826226"/>
                <a:gd name="connsiteX14" fmla="*/ 205740 w 2965268"/>
                <a:gd name="connsiteY14" fmla="*/ 483326 h 826226"/>
                <a:gd name="connsiteX15" fmla="*/ 205740 w 2965268"/>
                <a:gd name="connsiteY15" fmla="*/ 483326 h 826226"/>
                <a:gd name="connsiteX16" fmla="*/ 179615 w 2965268"/>
                <a:gd name="connsiteY16" fmla="*/ 411480 h 826226"/>
                <a:gd name="connsiteX17" fmla="*/ 156754 w 2965268"/>
                <a:gd name="connsiteY17" fmla="*/ 404949 h 826226"/>
                <a:gd name="connsiteX18" fmla="*/ 156754 w 2965268"/>
                <a:gd name="connsiteY18" fmla="*/ 375558 h 826226"/>
                <a:gd name="connsiteX19" fmla="*/ 124097 w 2965268"/>
                <a:gd name="connsiteY19" fmla="*/ 355963 h 826226"/>
                <a:gd name="connsiteX20" fmla="*/ 124097 w 2965268"/>
                <a:gd name="connsiteY20" fmla="*/ 297180 h 826226"/>
                <a:gd name="connsiteX21" fmla="*/ 101237 w 2965268"/>
                <a:gd name="connsiteY21" fmla="*/ 290649 h 826226"/>
                <a:gd name="connsiteX22" fmla="*/ 84908 w 2965268"/>
                <a:gd name="connsiteY22" fmla="*/ 261258 h 826226"/>
                <a:gd name="connsiteX23" fmla="*/ 78377 w 2965268"/>
                <a:gd name="connsiteY23" fmla="*/ 257992 h 826226"/>
                <a:gd name="connsiteX24" fmla="*/ 78377 w 2965268"/>
                <a:gd name="connsiteY24" fmla="*/ 71846 h 826226"/>
                <a:gd name="connsiteX25" fmla="*/ 29391 w 2965268"/>
                <a:gd name="connsiteY25" fmla="*/ 62049 h 826226"/>
                <a:gd name="connsiteX26" fmla="*/ 29391 w 2965268"/>
                <a:gd name="connsiteY26" fmla="*/ 0 h 826226"/>
                <a:gd name="connsiteX27" fmla="*/ 0 w 2965268"/>
                <a:gd name="connsiteY27" fmla="*/ 0 h 82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65268" h="826226">
                  <a:moveTo>
                    <a:pt x="2965268" y="826226"/>
                  </a:moveTo>
                  <a:lnTo>
                    <a:pt x="2410097" y="826226"/>
                  </a:lnTo>
                  <a:lnTo>
                    <a:pt x="2410097" y="728255"/>
                  </a:lnTo>
                  <a:lnTo>
                    <a:pt x="992777" y="728255"/>
                  </a:lnTo>
                  <a:lnTo>
                    <a:pt x="992777" y="692332"/>
                  </a:lnTo>
                  <a:lnTo>
                    <a:pt x="865414" y="692332"/>
                  </a:lnTo>
                  <a:lnTo>
                    <a:pt x="865414" y="659675"/>
                  </a:lnTo>
                  <a:lnTo>
                    <a:pt x="375557" y="659675"/>
                  </a:lnTo>
                  <a:lnTo>
                    <a:pt x="375557" y="627018"/>
                  </a:lnTo>
                  <a:lnTo>
                    <a:pt x="306977" y="627018"/>
                  </a:lnTo>
                  <a:lnTo>
                    <a:pt x="306977" y="604158"/>
                  </a:lnTo>
                  <a:lnTo>
                    <a:pt x="306977" y="604158"/>
                  </a:lnTo>
                  <a:lnTo>
                    <a:pt x="306977" y="558438"/>
                  </a:lnTo>
                  <a:lnTo>
                    <a:pt x="205740" y="558438"/>
                  </a:lnTo>
                  <a:lnTo>
                    <a:pt x="205740" y="483326"/>
                  </a:lnTo>
                  <a:lnTo>
                    <a:pt x="205740" y="483326"/>
                  </a:lnTo>
                  <a:cubicBezTo>
                    <a:pt x="197032" y="459377"/>
                    <a:pt x="185058" y="438694"/>
                    <a:pt x="179615" y="411480"/>
                  </a:cubicBezTo>
                  <a:lnTo>
                    <a:pt x="156754" y="404949"/>
                  </a:lnTo>
                  <a:lnTo>
                    <a:pt x="156754" y="375558"/>
                  </a:lnTo>
                  <a:lnTo>
                    <a:pt x="124097" y="355963"/>
                  </a:lnTo>
                  <a:lnTo>
                    <a:pt x="124097" y="297180"/>
                  </a:lnTo>
                  <a:lnTo>
                    <a:pt x="101237" y="290649"/>
                  </a:lnTo>
                  <a:lnTo>
                    <a:pt x="84908" y="261258"/>
                  </a:lnTo>
                  <a:lnTo>
                    <a:pt x="78377" y="257992"/>
                  </a:lnTo>
                  <a:lnTo>
                    <a:pt x="78377" y="71846"/>
                  </a:lnTo>
                  <a:lnTo>
                    <a:pt x="29391" y="62049"/>
                  </a:lnTo>
                  <a:lnTo>
                    <a:pt x="29391" y="0"/>
                  </a:ln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276570" y="2785938"/>
              <a:ext cx="3187659" cy="2886394"/>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87" name="Group 86"/>
          <p:cNvGrpSpPr/>
          <p:nvPr/>
        </p:nvGrpSpPr>
        <p:grpSpPr>
          <a:xfrm>
            <a:off x="5003629" y="3084310"/>
            <a:ext cx="3606969" cy="3305104"/>
            <a:chOff x="4452822" y="2758543"/>
            <a:chExt cx="3806858" cy="3420906"/>
          </a:xfrm>
        </p:grpSpPr>
        <p:sp>
          <p:nvSpPr>
            <p:cNvPr id="83" name="Freeform 82"/>
            <p:cNvSpPr/>
            <p:nvPr/>
          </p:nvSpPr>
          <p:spPr>
            <a:xfrm>
              <a:off x="5084432" y="2872075"/>
              <a:ext cx="2807638" cy="1650830"/>
            </a:xfrm>
            <a:custGeom>
              <a:avLst/>
              <a:gdLst>
                <a:gd name="connsiteX0" fmla="*/ 2807638 w 2807638"/>
                <a:gd name="connsiteY0" fmla="*/ 1650830 h 1650830"/>
                <a:gd name="connsiteX1" fmla="*/ 411173 w 2807638"/>
                <a:gd name="connsiteY1" fmla="*/ 1650830 h 1650830"/>
                <a:gd name="connsiteX2" fmla="*/ 411173 w 2807638"/>
                <a:gd name="connsiteY2" fmla="*/ 1399216 h 1650830"/>
                <a:gd name="connsiteX3" fmla="*/ 273093 w 2807638"/>
                <a:gd name="connsiteY3" fmla="*/ 1399216 h 1650830"/>
                <a:gd name="connsiteX4" fmla="*/ 273093 w 2807638"/>
                <a:gd name="connsiteY4" fmla="*/ 1172151 h 1650830"/>
                <a:gd name="connsiteX5" fmla="*/ 242408 w 2807638"/>
                <a:gd name="connsiteY5" fmla="*/ 1172151 h 1650830"/>
                <a:gd name="connsiteX6" fmla="*/ 242408 w 2807638"/>
                <a:gd name="connsiteY6" fmla="*/ 923606 h 1650830"/>
                <a:gd name="connsiteX7" fmla="*/ 144218 w 2807638"/>
                <a:gd name="connsiteY7" fmla="*/ 923606 h 1650830"/>
                <a:gd name="connsiteX8" fmla="*/ 144218 w 2807638"/>
                <a:gd name="connsiteY8" fmla="*/ 711882 h 1650830"/>
                <a:gd name="connsiteX9" fmla="*/ 85917 w 2807638"/>
                <a:gd name="connsiteY9" fmla="*/ 711882 h 1650830"/>
                <a:gd name="connsiteX10" fmla="*/ 85917 w 2807638"/>
                <a:gd name="connsiteY10" fmla="*/ 0 h 1650830"/>
                <a:gd name="connsiteX11" fmla="*/ 0 w 2807638"/>
                <a:gd name="connsiteY11" fmla="*/ 0 h 165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638" h="1650830">
                  <a:moveTo>
                    <a:pt x="2807638" y="1650830"/>
                  </a:moveTo>
                  <a:lnTo>
                    <a:pt x="411173" y="1650830"/>
                  </a:lnTo>
                  <a:lnTo>
                    <a:pt x="411173" y="1399216"/>
                  </a:lnTo>
                  <a:lnTo>
                    <a:pt x="273093" y="1399216"/>
                  </a:lnTo>
                  <a:lnTo>
                    <a:pt x="273093" y="1172151"/>
                  </a:lnTo>
                  <a:lnTo>
                    <a:pt x="242408" y="1172151"/>
                  </a:lnTo>
                  <a:lnTo>
                    <a:pt x="242408" y="923606"/>
                  </a:lnTo>
                  <a:lnTo>
                    <a:pt x="144218" y="923606"/>
                  </a:lnTo>
                  <a:lnTo>
                    <a:pt x="144218" y="711882"/>
                  </a:lnTo>
                  <a:lnTo>
                    <a:pt x="85917" y="711882"/>
                  </a:lnTo>
                  <a:lnTo>
                    <a:pt x="85917" y="0"/>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081364" y="2872075"/>
              <a:ext cx="2970266" cy="561527"/>
            </a:xfrm>
            <a:custGeom>
              <a:avLst/>
              <a:gdLst>
                <a:gd name="connsiteX0" fmla="*/ 2970266 w 2970266"/>
                <a:gd name="connsiteY0" fmla="*/ 573802 h 573802"/>
                <a:gd name="connsiteX1" fmla="*/ 938947 w 2970266"/>
                <a:gd name="connsiteY1" fmla="*/ 573802 h 573802"/>
                <a:gd name="connsiteX2" fmla="*/ 938947 w 2970266"/>
                <a:gd name="connsiteY2" fmla="*/ 475611 h 573802"/>
                <a:gd name="connsiteX3" fmla="*/ 693471 w 2970266"/>
                <a:gd name="connsiteY3" fmla="*/ 475611 h 573802"/>
                <a:gd name="connsiteX4" fmla="*/ 693471 w 2970266"/>
                <a:gd name="connsiteY4" fmla="*/ 380489 h 573802"/>
                <a:gd name="connsiteX5" fmla="*/ 451063 w 2970266"/>
                <a:gd name="connsiteY5" fmla="*/ 380489 h 573802"/>
                <a:gd name="connsiteX6" fmla="*/ 451063 w 2970266"/>
                <a:gd name="connsiteY6" fmla="*/ 288435 h 573802"/>
                <a:gd name="connsiteX7" fmla="*/ 355941 w 2970266"/>
                <a:gd name="connsiteY7" fmla="*/ 288435 h 573802"/>
                <a:gd name="connsiteX8" fmla="*/ 355941 w 2970266"/>
                <a:gd name="connsiteY8" fmla="*/ 202518 h 573802"/>
                <a:gd name="connsiteX9" fmla="*/ 294572 w 2970266"/>
                <a:gd name="connsiteY9" fmla="*/ 202518 h 573802"/>
                <a:gd name="connsiteX10" fmla="*/ 294572 w 2970266"/>
                <a:gd name="connsiteY10" fmla="*/ 104328 h 573802"/>
                <a:gd name="connsiteX11" fmla="*/ 162628 w 2970266"/>
                <a:gd name="connsiteY11" fmla="*/ 104328 h 573802"/>
                <a:gd name="connsiteX12" fmla="*/ 162628 w 2970266"/>
                <a:gd name="connsiteY12" fmla="*/ 0 h 573802"/>
                <a:gd name="connsiteX13" fmla="*/ 0 w 2970266"/>
                <a:gd name="connsiteY13" fmla="*/ 0 h 5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0266" h="573802">
                  <a:moveTo>
                    <a:pt x="2970266" y="573802"/>
                  </a:moveTo>
                  <a:lnTo>
                    <a:pt x="938947" y="573802"/>
                  </a:lnTo>
                  <a:lnTo>
                    <a:pt x="938947" y="475611"/>
                  </a:lnTo>
                  <a:lnTo>
                    <a:pt x="693471" y="475611"/>
                  </a:lnTo>
                  <a:lnTo>
                    <a:pt x="693471" y="380489"/>
                  </a:lnTo>
                  <a:lnTo>
                    <a:pt x="451063" y="380489"/>
                  </a:lnTo>
                  <a:lnTo>
                    <a:pt x="451063" y="288435"/>
                  </a:lnTo>
                  <a:lnTo>
                    <a:pt x="355941" y="288435"/>
                  </a:lnTo>
                  <a:lnTo>
                    <a:pt x="355941" y="202518"/>
                  </a:lnTo>
                  <a:lnTo>
                    <a:pt x="294572" y="202518"/>
                  </a:lnTo>
                  <a:lnTo>
                    <a:pt x="294572" y="104328"/>
                  </a:lnTo>
                  <a:lnTo>
                    <a:pt x="162628" y="104328"/>
                  </a:lnTo>
                  <a:lnTo>
                    <a:pt x="162628" y="0"/>
                  </a:ln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452822" y="2758543"/>
              <a:ext cx="3806858" cy="3420906"/>
              <a:chOff x="4452822" y="2776734"/>
              <a:chExt cx="3806858" cy="3364454"/>
            </a:xfrm>
          </p:grpSpPr>
          <p:sp>
            <p:nvSpPr>
              <p:cNvPr id="52" name="TextBox 51"/>
              <p:cNvSpPr txBox="1"/>
              <p:nvPr/>
            </p:nvSpPr>
            <p:spPr>
              <a:xfrm>
                <a:off x="4903440" y="5561722"/>
                <a:ext cx="10661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53" name="Straight Connector 52"/>
              <p:cNvCxnSpPr/>
              <p:nvPr/>
            </p:nvCxnSpPr>
            <p:spPr>
              <a:xfrm>
                <a:off x="5023729" y="5659941"/>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42507" y="5007212"/>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55" name="Straight Connector 54"/>
              <p:cNvCxnSpPr/>
              <p:nvPr/>
            </p:nvCxnSpPr>
            <p:spPr>
              <a:xfrm>
                <a:off x="5023729" y="5105432"/>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742507" y="4456131"/>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57" name="Straight Connector 56"/>
              <p:cNvCxnSpPr/>
              <p:nvPr/>
            </p:nvCxnSpPr>
            <p:spPr>
              <a:xfrm>
                <a:off x="5023729" y="4554345"/>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742507" y="3898408"/>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59" name="Straight Connector 58"/>
              <p:cNvCxnSpPr/>
              <p:nvPr/>
            </p:nvCxnSpPr>
            <p:spPr>
              <a:xfrm>
                <a:off x="5023729" y="3996626"/>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42507" y="3343898"/>
                <a:ext cx="26755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61" name="Straight Connector 60"/>
              <p:cNvCxnSpPr/>
              <p:nvPr/>
            </p:nvCxnSpPr>
            <p:spPr>
              <a:xfrm>
                <a:off x="5023729" y="3442114"/>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42508" y="2785962"/>
                <a:ext cx="267550"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63" name="Straight Connector 62"/>
              <p:cNvCxnSpPr/>
              <p:nvPr/>
            </p:nvCxnSpPr>
            <p:spPr>
              <a:xfrm>
                <a:off x="5023729" y="2884181"/>
                <a:ext cx="44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35648" y="5710319"/>
                <a:ext cx="71593" cy="253693"/>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65" name="Straight Connector 64"/>
              <p:cNvCxnSpPr/>
              <p:nvPr/>
            </p:nvCxnSpPr>
            <p:spPr>
              <a:xfrm rot="5400000">
                <a:off x="5037127" y="5704439"/>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799100" y="5710319"/>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cxnSp>
            <p:nvCxnSpPr>
              <p:cNvPr id="67" name="Straight Connector 66"/>
              <p:cNvCxnSpPr/>
              <p:nvPr/>
            </p:nvCxnSpPr>
            <p:spPr>
              <a:xfrm rot="5400000">
                <a:off x="5807262" y="5704439"/>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061900" y="5710319"/>
                <a:ext cx="84959" cy="181619"/>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8</a:t>
                </a:r>
                <a:endParaRPr lang="en-US" sz="1200" dirty="0">
                  <a:latin typeface="Arial" pitchFamily="34" charset="0"/>
                  <a:cs typeface="Arial" pitchFamily="34" charset="0"/>
                </a:endParaRPr>
              </a:p>
            </p:txBody>
          </p:sp>
          <p:cxnSp>
            <p:nvCxnSpPr>
              <p:cNvPr id="71" name="Straight Connector 70"/>
              <p:cNvCxnSpPr/>
              <p:nvPr/>
            </p:nvCxnSpPr>
            <p:spPr>
              <a:xfrm rot="5400000">
                <a:off x="8070064" y="5704439"/>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95076" y="5890546"/>
                <a:ext cx="576781" cy="250642"/>
              </a:xfrm>
              <a:prstGeom prst="rect">
                <a:avLst/>
              </a:prstGeom>
              <a:noFill/>
            </p:spPr>
            <p:txBody>
              <a:bodyPr wrap="none" lIns="0" tIns="0" rIns="0" bIns="0" rtlCol="0">
                <a:spAutoFit/>
              </a:bodyPr>
              <a:lstStyle/>
              <a:p>
                <a:pPr algn="ctr"/>
                <a:r>
                  <a:rPr lang="en-US" sz="1600" b="1" dirty="0" smtClean="0">
                    <a:latin typeface="Arial" pitchFamily="34" charset="0"/>
                    <a:cs typeface="Arial" pitchFamily="34" charset="0"/>
                  </a:rPr>
                  <a:t>Years</a:t>
                </a:r>
                <a:endParaRPr lang="en-US" sz="1600" b="1" dirty="0">
                  <a:latin typeface="Arial" pitchFamily="34" charset="0"/>
                  <a:cs typeface="Arial" pitchFamily="34" charset="0"/>
                </a:endParaRPr>
              </a:p>
            </p:txBody>
          </p:sp>
          <p:sp>
            <p:nvSpPr>
              <p:cNvPr id="73" name="Rectangle 72"/>
              <p:cNvSpPr/>
              <p:nvPr/>
            </p:nvSpPr>
            <p:spPr>
              <a:xfrm rot="16200000">
                <a:off x="3742807" y="4111444"/>
                <a:ext cx="1777345" cy="357316"/>
              </a:xfrm>
              <a:prstGeom prst="rect">
                <a:avLst/>
              </a:prstGeom>
            </p:spPr>
            <p:txBody>
              <a:bodyPr wrap="none">
                <a:spAutoFit/>
              </a:bodyPr>
              <a:lstStyle/>
              <a:p>
                <a:pPr lvl="0" algn="ctr"/>
                <a:r>
                  <a:rPr lang="en-US" sz="1600" b="1" dirty="0" smtClean="0">
                    <a:solidFill>
                      <a:prstClr val="white"/>
                    </a:solidFill>
                    <a:latin typeface="Arial" pitchFamily="34" charset="0"/>
                    <a:cs typeface="Arial" pitchFamily="34" charset="0"/>
                  </a:rPr>
                  <a:t>Cumulative EFS</a:t>
                </a:r>
                <a:endParaRPr lang="en-US" sz="1600" b="1" dirty="0">
                  <a:solidFill>
                    <a:prstClr val="white"/>
                  </a:solidFill>
                  <a:latin typeface="Arial" pitchFamily="34" charset="0"/>
                  <a:cs typeface="Arial" pitchFamily="34" charset="0"/>
                </a:endParaRPr>
              </a:p>
            </p:txBody>
          </p:sp>
          <p:sp>
            <p:nvSpPr>
              <p:cNvPr id="74" name="TextBox 73"/>
              <p:cNvSpPr txBox="1"/>
              <p:nvPr/>
            </p:nvSpPr>
            <p:spPr>
              <a:xfrm>
                <a:off x="6540987" y="5710319"/>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4</a:t>
                </a:r>
                <a:endParaRPr lang="en-US" sz="1200" dirty="0">
                  <a:latin typeface="Arial" pitchFamily="34" charset="0"/>
                  <a:cs typeface="Arial" pitchFamily="34" charset="0"/>
                </a:endParaRPr>
              </a:p>
            </p:txBody>
          </p:sp>
          <p:cxnSp>
            <p:nvCxnSpPr>
              <p:cNvPr id="75" name="Straight Connector 74"/>
              <p:cNvCxnSpPr/>
              <p:nvPr/>
            </p:nvCxnSpPr>
            <p:spPr>
              <a:xfrm rot="5400000">
                <a:off x="6549152" y="5704439"/>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837845" y="4126705"/>
                <a:ext cx="1173398" cy="242158"/>
              </a:xfrm>
              <a:prstGeom prst="rect">
                <a:avLst/>
              </a:prstGeom>
              <a:noFill/>
            </p:spPr>
            <p:txBody>
              <a:bodyPr wrap="none" lIns="0" tIns="0" rIns="0" bIns="0" rtlCol="0">
                <a:spAutoFit/>
              </a:bodyPr>
              <a:lstStyle/>
              <a:p>
                <a:pPr algn="ctr"/>
                <a:r>
                  <a:rPr lang="en-US" sz="1600" b="1" dirty="0" err="1" smtClean="0">
                    <a:solidFill>
                      <a:srgbClr val="00CC00"/>
                    </a:solidFill>
                    <a:latin typeface="Arial" pitchFamily="34" charset="0"/>
                    <a:cs typeface="Arial" pitchFamily="34" charset="0"/>
                  </a:rPr>
                  <a:t>PETpositive</a:t>
                </a:r>
                <a:endParaRPr lang="en-US" sz="1600" b="1" dirty="0">
                  <a:solidFill>
                    <a:srgbClr val="00CC00"/>
                  </a:solidFill>
                  <a:latin typeface="Arial" pitchFamily="34" charset="0"/>
                  <a:cs typeface="Arial" pitchFamily="34" charset="0"/>
                </a:endParaRPr>
              </a:p>
            </p:txBody>
          </p:sp>
          <p:sp>
            <p:nvSpPr>
              <p:cNvPr id="77" name="TextBox 76"/>
              <p:cNvSpPr txBox="1"/>
              <p:nvPr/>
            </p:nvSpPr>
            <p:spPr>
              <a:xfrm>
                <a:off x="6892492" y="3077509"/>
                <a:ext cx="1229504" cy="242158"/>
              </a:xfrm>
              <a:prstGeom prst="rect">
                <a:avLst/>
              </a:prstGeom>
              <a:noFill/>
            </p:spPr>
            <p:txBody>
              <a:bodyPr wrap="none" lIns="0" tIns="0" rIns="0" bIns="0" rtlCol="0">
                <a:spAutoFit/>
              </a:bodyPr>
              <a:lstStyle/>
              <a:p>
                <a:pPr algn="ctr"/>
                <a:r>
                  <a:rPr lang="en-US" sz="1600" b="1" dirty="0" err="1" smtClean="0">
                    <a:solidFill>
                      <a:srgbClr val="FFFF00"/>
                    </a:solidFill>
                    <a:latin typeface="Arial" pitchFamily="34" charset="0"/>
                    <a:cs typeface="Arial" pitchFamily="34" charset="0"/>
                  </a:rPr>
                  <a:t>PETnegative</a:t>
                </a:r>
                <a:endParaRPr lang="en-US" sz="1600" b="1" dirty="0">
                  <a:solidFill>
                    <a:srgbClr val="FFFF00"/>
                  </a:solidFill>
                  <a:latin typeface="Arial" pitchFamily="34" charset="0"/>
                  <a:cs typeface="Arial" pitchFamily="34" charset="0"/>
                </a:endParaRPr>
              </a:p>
            </p:txBody>
          </p:sp>
          <p:sp>
            <p:nvSpPr>
              <p:cNvPr id="78" name="TextBox 77"/>
              <p:cNvSpPr txBox="1"/>
              <p:nvPr/>
            </p:nvSpPr>
            <p:spPr>
              <a:xfrm>
                <a:off x="5118942" y="5394122"/>
                <a:ext cx="671659" cy="211889"/>
              </a:xfrm>
              <a:prstGeom prst="rect">
                <a:avLst/>
              </a:prstGeom>
              <a:noFill/>
            </p:spPr>
            <p:txBody>
              <a:bodyPr wrap="none" lIns="0" tIns="0" rIns="0" bIns="0" rtlCol="0">
                <a:spAutoFit/>
              </a:bodyPr>
              <a:lstStyle/>
              <a:p>
                <a:r>
                  <a:rPr lang="en-US" sz="1400" b="1" dirty="0" smtClean="0">
                    <a:latin typeface="Arial" pitchFamily="34" charset="0"/>
                    <a:cs typeface="Arial" pitchFamily="34" charset="0"/>
                  </a:rPr>
                  <a:t>P=0.003</a:t>
                </a:r>
                <a:endParaRPr lang="en-US" sz="1400" b="1" dirty="0">
                  <a:latin typeface="Arial" pitchFamily="34" charset="0"/>
                  <a:cs typeface="Arial" pitchFamily="34" charset="0"/>
                </a:endParaRPr>
              </a:p>
            </p:txBody>
          </p:sp>
          <p:sp>
            <p:nvSpPr>
              <p:cNvPr id="79" name="TextBox 78"/>
              <p:cNvSpPr txBox="1"/>
              <p:nvPr/>
            </p:nvSpPr>
            <p:spPr>
              <a:xfrm>
                <a:off x="7310161" y="5710319"/>
                <a:ext cx="84959" cy="181619"/>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6</a:t>
                </a:r>
                <a:endParaRPr lang="en-US" sz="1200" dirty="0">
                  <a:latin typeface="Arial" pitchFamily="34" charset="0"/>
                  <a:cs typeface="Arial" pitchFamily="34" charset="0"/>
                </a:endParaRPr>
              </a:p>
            </p:txBody>
          </p:sp>
          <p:cxnSp>
            <p:nvCxnSpPr>
              <p:cNvPr id="80" name="Straight Connector 79"/>
              <p:cNvCxnSpPr/>
              <p:nvPr/>
            </p:nvCxnSpPr>
            <p:spPr>
              <a:xfrm rot="5400000">
                <a:off x="7318326" y="5704439"/>
                <a:ext cx="7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Freeform 81"/>
              <p:cNvSpPr/>
              <p:nvPr/>
            </p:nvSpPr>
            <p:spPr>
              <a:xfrm>
                <a:off x="5072021" y="2776734"/>
                <a:ext cx="3187659" cy="2886394"/>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sp>
        <p:nvSpPr>
          <p:cNvPr id="81" name="Title 1"/>
          <p:cNvSpPr txBox="1">
            <a:spLocks/>
          </p:cNvSpPr>
          <p:nvPr/>
        </p:nvSpPr>
        <p:spPr bwMode="auto">
          <a:xfrm>
            <a:off x="655178"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smtClean="0">
                <a:solidFill>
                  <a:srgbClr val="FFFF00"/>
                </a:solidFill>
              </a:rPr>
              <a:t>Role of Functional Imaging in Predicting Outcome after Autologous HSCT</a:t>
            </a:r>
            <a:endParaRPr lang="en-US" sz="3600" b="1" dirty="0">
              <a:solidFill>
                <a:srgbClr val="FFFF00"/>
              </a:solidFill>
            </a:endParaRPr>
          </a:p>
        </p:txBody>
      </p:sp>
      <p:sp>
        <p:nvSpPr>
          <p:cNvPr id="5" name="TextBox 4"/>
          <p:cNvSpPr txBox="1"/>
          <p:nvPr/>
        </p:nvSpPr>
        <p:spPr>
          <a:xfrm>
            <a:off x="1626418" y="1752600"/>
            <a:ext cx="6377067" cy="1015663"/>
          </a:xfrm>
          <a:prstGeom prst="rect">
            <a:avLst/>
          </a:prstGeom>
          <a:noFill/>
        </p:spPr>
        <p:txBody>
          <a:bodyPr wrap="none" rtlCol="0">
            <a:spAutoFit/>
          </a:bodyPr>
          <a:lstStyle/>
          <a:p>
            <a:pPr algn="ctr"/>
            <a:r>
              <a:rPr lang="en-US" sz="2000" b="1" dirty="0" smtClean="0"/>
              <a:t>- 153 patients with </a:t>
            </a:r>
            <a:r>
              <a:rPr lang="en-US" sz="2000" b="1" dirty="0" err="1" smtClean="0"/>
              <a:t>rel</a:t>
            </a:r>
            <a:r>
              <a:rPr lang="en-US" sz="2000" b="1" dirty="0" smtClean="0"/>
              <a:t>/ref Hodgkin lymphoma</a:t>
            </a:r>
          </a:p>
          <a:p>
            <a:pPr algn="ctr"/>
            <a:r>
              <a:rPr lang="en-US" sz="2000" b="1" dirty="0" smtClean="0"/>
              <a:t>- Scanning by Gallium or PET after ICE salvage but</a:t>
            </a:r>
          </a:p>
          <a:p>
            <a:pPr algn="ctr"/>
            <a:r>
              <a:rPr lang="en-US" sz="2000" b="1" dirty="0" smtClean="0"/>
              <a:t> before autologous SCT</a:t>
            </a:r>
            <a:endParaRPr lang="en-US" sz="2000" b="1" dirty="0"/>
          </a:p>
        </p:txBody>
      </p:sp>
    </p:spTree>
    <p:extLst>
      <p:ext uri="{BB962C8B-B14F-4D97-AF65-F5344CB8AC3E}">
        <p14:creationId xmlns:p14="http://schemas.microsoft.com/office/powerpoint/2010/main" val="28564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000" b="1" dirty="0" smtClean="0">
                <a:solidFill>
                  <a:srgbClr val="FFFF00"/>
                </a:solidFill>
              </a:rPr>
              <a:t>Optimal Salvage Regimen Prior to Autologous SCT?</a:t>
            </a:r>
            <a:endParaRPr lang="en-US" sz="40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539141"/>
              </p:ext>
            </p:extLst>
          </p:nvPr>
        </p:nvGraphicFramePr>
        <p:xfrm>
          <a:off x="914399" y="2453640"/>
          <a:ext cx="7086601" cy="3794760"/>
        </p:xfrm>
        <a:graphic>
          <a:graphicData uri="http://schemas.openxmlformats.org/drawingml/2006/table">
            <a:tbl>
              <a:tblPr firstRow="1" bandRow="1">
                <a:tableStyleId>{5C22544A-7EE6-4342-B048-85BDC9FD1C3A}</a:tableStyleId>
              </a:tblPr>
              <a:tblGrid>
                <a:gridCol w="2180493"/>
                <a:gridCol w="2453054"/>
                <a:gridCol w="2453054"/>
              </a:tblGrid>
              <a:tr h="495300">
                <a:tc>
                  <a:txBody>
                    <a:bodyPr/>
                    <a:lstStyle/>
                    <a:p>
                      <a:endParaRPr lang="en-US" sz="2400" dirty="0"/>
                    </a:p>
                  </a:txBody>
                  <a:tcPr/>
                </a:tc>
                <a:tc>
                  <a:txBody>
                    <a:bodyPr/>
                    <a:lstStyle/>
                    <a:p>
                      <a:pPr algn="ctr"/>
                      <a:r>
                        <a:rPr lang="en-US" sz="2400" b="1" dirty="0" smtClean="0"/>
                        <a:t>Complete</a:t>
                      </a:r>
                      <a:r>
                        <a:rPr lang="en-US" sz="2400" b="1" baseline="0" dirty="0" smtClean="0"/>
                        <a:t> Response %</a:t>
                      </a:r>
                      <a:endParaRPr lang="en-US" sz="2400" b="1" dirty="0"/>
                    </a:p>
                  </a:txBody>
                  <a:tcPr anchor="ctr"/>
                </a:tc>
                <a:tc>
                  <a:txBody>
                    <a:bodyPr/>
                    <a:lstStyle/>
                    <a:p>
                      <a:pPr algn="ctr"/>
                      <a:r>
                        <a:rPr lang="en-US" sz="2400" b="1" dirty="0" smtClean="0"/>
                        <a:t>Overall</a:t>
                      </a:r>
                      <a:r>
                        <a:rPr lang="en-US" sz="2400" b="1" baseline="0" dirty="0" smtClean="0"/>
                        <a:t> Response</a:t>
                      </a:r>
                    </a:p>
                    <a:p>
                      <a:pPr algn="ctr"/>
                      <a:r>
                        <a:rPr lang="en-US" sz="2400" b="1" baseline="0" dirty="0" smtClean="0"/>
                        <a:t>%</a:t>
                      </a:r>
                      <a:endParaRPr lang="en-US" sz="2400" b="1" dirty="0"/>
                    </a:p>
                  </a:txBody>
                  <a:tcPr anchor="ctr"/>
                </a:tc>
              </a:tr>
              <a:tr h="495300">
                <a:tc>
                  <a:txBody>
                    <a:bodyPr/>
                    <a:lstStyle/>
                    <a:p>
                      <a:r>
                        <a:rPr lang="en-US" sz="2400" b="1" dirty="0" smtClean="0"/>
                        <a:t>ICE</a:t>
                      </a:r>
                      <a:endParaRPr lang="en-US" sz="2400" b="1" dirty="0"/>
                    </a:p>
                  </a:txBody>
                  <a:tcPr/>
                </a:tc>
                <a:tc>
                  <a:txBody>
                    <a:bodyPr/>
                    <a:lstStyle/>
                    <a:p>
                      <a:pPr algn="ctr"/>
                      <a:r>
                        <a:rPr lang="en-US" sz="2400" b="1" dirty="0" smtClean="0"/>
                        <a:t>26</a:t>
                      </a:r>
                      <a:endParaRPr lang="en-US" sz="2400" b="1" dirty="0"/>
                    </a:p>
                  </a:txBody>
                  <a:tcPr anchor="ctr"/>
                </a:tc>
                <a:tc>
                  <a:txBody>
                    <a:bodyPr/>
                    <a:lstStyle/>
                    <a:p>
                      <a:pPr algn="ctr"/>
                      <a:r>
                        <a:rPr lang="en-US" sz="2400" b="1" dirty="0" smtClean="0"/>
                        <a:t>85</a:t>
                      </a:r>
                      <a:endParaRPr lang="en-US" sz="2400" b="1" dirty="0"/>
                    </a:p>
                  </a:txBody>
                  <a:tcPr anchor="ctr"/>
                </a:tc>
              </a:tr>
              <a:tr h="495300">
                <a:tc>
                  <a:txBody>
                    <a:bodyPr/>
                    <a:lstStyle/>
                    <a:p>
                      <a:r>
                        <a:rPr lang="en-US" sz="2400" b="1" dirty="0" smtClean="0"/>
                        <a:t>DHAP</a:t>
                      </a:r>
                      <a:endParaRPr lang="en-US" sz="2400" b="1" dirty="0"/>
                    </a:p>
                  </a:txBody>
                  <a:tcPr/>
                </a:tc>
                <a:tc>
                  <a:txBody>
                    <a:bodyPr/>
                    <a:lstStyle/>
                    <a:p>
                      <a:pPr algn="ctr"/>
                      <a:r>
                        <a:rPr lang="en-US" sz="2400" b="1" dirty="0" smtClean="0"/>
                        <a:t>21</a:t>
                      </a:r>
                      <a:endParaRPr lang="en-US" sz="2400" b="1" dirty="0"/>
                    </a:p>
                  </a:txBody>
                  <a:tcPr anchor="ctr"/>
                </a:tc>
                <a:tc>
                  <a:txBody>
                    <a:bodyPr/>
                    <a:lstStyle/>
                    <a:p>
                      <a:pPr algn="ctr"/>
                      <a:r>
                        <a:rPr lang="en-US" sz="2400" b="1" dirty="0" smtClean="0"/>
                        <a:t>89</a:t>
                      </a:r>
                      <a:endParaRPr lang="en-US" sz="2400" b="1" dirty="0"/>
                    </a:p>
                  </a:txBody>
                  <a:tcPr anchor="ctr"/>
                </a:tc>
              </a:tr>
              <a:tr h="495300">
                <a:tc>
                  <a:txBody>
                    <a:bodyPr/>
                    <a:lstStyle/>
                    <a:p>
                      <a:r>
                        <a:rPr lang="en-US" sz="2400" b="1" dirty="0" smtClean="0"/>
                        <a:t>GDP</a:t>
                      </a:r>
                      <a:endParaRPr lang="en-US" sz="2400" b="1" dirty="0"/>
                    </a:p>
                  </a:txBody>
                  <a:tcPr/>
                </a:tc>
                <a:tc>
                  <a:txBody>
                    <a:bodyPr/>
                    <a:lstStyle/>
                    <a:p>
                      <a:pPr algn="ctr"/>
                      <a:r>
                        <a:rPr lang="en-US" sz="2400" b="1" dirty="0" smtClean="0"/>
                        <a:t>17</a:t>
                      </a:r>
                      <a:endParaRPr lang="en-US" sz="2400" b="1" dirty="0"/>
                    </a:p>
                  </a:txBody>
                  <a:tcPr anchor="ctr"/>
                </a:tc>
                <a:tc>
                  <a:txBody>
                    <a:bodyPr/>
                    <a:lstStyle/>
                    <a:p>
                      <a:pPr algn="ctr"/>
                      <a:r>
                        <a:rPr lang="en-US" sz="2400" b="1" dirty="0" smtClean="0"/>
                        <a:t>69</a:t>
                      </a:r>
                      <a:endParaRPr lang="en-US" sz="2400" b="1" dirty="0"/>
                    </a:p>
                  </a:txBody>
                  <a:tcPr anchor="ctr"/>
                </a:tc>
              </a:tr>
              <a:tr h="495300">
                <a:tc>
                  <a:txBody>
                    <a:bodyPr/>
                    <a:lstStyle/>
                    <a:p>
                      <a:r>
                        <a:rPr lang="en-US" sz="2400" b="1" dirty="0" smtClean="0"/>
                        <a:t>GVD</a:t>
                      </a:r>
                      <a:endParaRPr lang="en-US" sz="2400" b="1" dirty="0"/>
                    </a:p>
                  </a:txBody>
                  <a:tcPr/>
                </a:tc>
                <a:tc>
                  <a:txBody>
                    <a:bodyPr/>
                    <a:lstStyle/>
                    <a:p>
                      <a:pPr algn="ctr"/>
                      <a:r>
                        <a:rPr lang="en-US" sz="2400" b="1" dirty="0" smtClean="0"/>
                        <a:t>19</a:t>
                      </a:r>
                      <a:endParaRPr lang="en-US" sz="2400" b="1" dirty="0"/>
                    </a:p>
                  </a:txBody>
                  <a:tcPr anchor="ctr"/>
                </a:tc>
                <a:tc>
                  <a:txBody>
                    <a:bodyPr/>
                    <a:lstStyle/>
                    <a:p>
                      <a:pPr algn="ctr"/>
                      <a:r>
                        <a:rPr lang="en-US" sz="2400" b="1" dirty="0" smtClean="0"/>
                        <a:t>70</a:t>
                      </a:r>
                      <a:endParaRPr lang="en-US" sz="2400" b="1" dirty="0"/>
                    </a:p>
                  </a:txBody>
                  <a:tcPr anchor="ctr"/>
                </a:tc>
              </a:tr>
              <a:tr h="495300">
                <a:tc>
                  <a:txBody>
                    <a:bodyPr/>
                    <a:lstStyle/>
                    <a:p>
                      <a:r>
                        <a:rPr lang="en-US" sz="2400" b="1" dirty="0" smtClean="0"/>
                        <a:t>MINE </a:t>
                      </a:r>
                    </a:p>
                  </a:txBody>
                  <a:tcPr/>
                </a:tc>
                <a:tc>
                  <a:txBody>
                    <a:bodyPr/>
                    <a:lstStyle/>
                    <a:p>
                      <a:pPr algn="ctr"/>
                      <a:r>
                        <a:rPr lang="en-US" sz="2400" b="1" dirty="0" smtClean="0"/>
                        <a:t>NR</a:t>
                      </a:r>
                      <a:endParaRPr lang="en-US" sz="2400" b="1" dirty="0"/>
                    </a:p>
                  </a:txBody>
                  <a:tcPr anchor="ctr"/>
                </a:tc>
                <a:tc>
                  <a:txBody>
                    <a:bodyPr/>
                    <a:lstStyle/>
                    <a:p>
                      <a:pPr algn="ctr"/>
                      <a:r>
                        <a:rPr lang="en-US" sz="2400" b="1" dirty="0" smtClean="0"/>
                        <a:t>75</a:t>
                      </a:r>
                      <a:endParaRPr lang="en-US" sz="2400" b="1" dirty="0"/>
                    </a:p>
                  </a:txBody>
                  <a:tcPr anchor="ctr"/>
                </a:tc>
              </a:tr>
              <a:tr h="495300">
                <a:tc>
                  <a:txBody>
                    <a:bodyPr/>
                    <a:lstStyle/>
                    <a:p>
                      <a:r>
                        <a:rPr lang="en-US" sz="2400" b="1" dirty="0" err="1" smtClean="0"/>
                        <a:t>Bendamustine</a:t>
                      </a:r>
                      <a:endParaRPr lang="en-US" sz="2400" b="1" dirty="0"/>
                    </a:p>
                  </a:txBody>
                  <a:tcPr/>
                </a:tc>
                <a:tc>
                  <a:txBody>
                    <a:bodyPr/>
                    <a:lstStyle/>
                    <a:p>
                      <a:pPr algn="ctr"/>
                      <a:r>
                        <a:rPr lang="en-US" sz="2400" b="1" dirty="0" smtClean="0"/>
                        <a:t>33</a:t>
                      </a:r>
                      <a:endParaRPr lang="en-US" sz="2400" b="1" dirty="0"/>
                    </a:p>
                  </a:txBody>
                  <a:tcPr anchor="ctr"/>
                </a:tc>
                <a:tc>
                  <a:txBody>
                    <a:bodyPr/>
                    <a:lstStyle/>
                    <a:p>
                      <a:pPr algn="ctr"/>
                      <a:r>
                        <a:rPr lang="en-US" sz="2400" b="1" dirty="0" smtClean="0"/>
                        <a:t>53</a:t>
                      </a:r>
                      <a:endParaRPr lang="en-US" sz="2400" b="1" dirty="0"/>
                    </a:p>
                  </a:txBody>
                  <a:tcPr anchor="ctr"/>
                </a:tc>
              </a:tr>
            </a:tbl>
          </a:graphicData>
        </a:graphic>
      </p:graphicFrame>
    </p:spTree>
    <p:extLst>
      <p:ext uri="{BB962C8B-B14F-4D97-AF65-F5344CB8AC3E}">
        <p14:creationId xmlns:p14="http://schemas.microsoft.com/office/powerpoint/2010/main" val="1313250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00"/>
                </a:solidFill>
              </a:rPr>
              <a:t>Conditioning Regimens with </a:t>
            </a:r>
            <a:br>
              <a:rPr lang="en-US" sz="3600" b="1" dirty="0" smtClean="0">
                <a:solidFill>
                  <a:srgbClr val="FFFF00"/>
                </a:solidFill>
              </a:rPr>
            </a:br>
            <a:r>
              <a:rPr lang="en-US" sz="3600" b="1" dirty="0" smtClean="0">
                <a:solidFill>
                  <a:srgbClr val="FFFF00"/>
                </a:solidFill>
              </a:rPr>
              <a:t>Autologous HSCT</a:t>
            </a:r>
            <a:endParaRPr lang="en-US" sz="3600" b="1" dirty="0">
              <a:solidFill>
                <a:srgbClr val="FFFF00"/>
              </a:solidFill>
            </a:endParaRPr>
          </a:p>
        </p:txBody>
      </p:sp>
      <p:sp>
        <p:nvSpPr>
          <p:cNvPr id="3" name="Content Placeholder 2"/>
          <p:cNvSpPr>
            <a:spLocks noGrp="1"/>
          </p:cNvSpPr>
          <p:nvPr>
            <p:ph idx="1"/>
          </p:nvPr>
        </p:nvSpPr>
        <p:spPr>
          <a:xfrm>
            <a:off x="457200" y="2209800"/>
            <a:ext cx="8229600" cy="4525963"/>
          </a:xfrm>
        </p:spPr>
        <p:txBody>
          <a:bodyPr/>
          <a:lstStyle/>
          <a:p>
            <a:r>
              <a:rPr lang="en-US" sz="2800" b="1" dirty="0" smtClean="0"/>
              <a:t>Institutional preference</a:t>
            </a:r>
          </a:p>
          <a:p>
            <a:r>
              <a:rPr lang="en-US" sz="2800" b="1" dirty="0" smtClean="0"/>
              <a:t>TBI-based regimens largely abandoned</a:t>
            </a:r>
          </a:p>
          <a:p>
            <a:r>
              <a:rPr lang="en-US" sz="2800" b="1" dirty="0" smtClean="0">
                <a:solidFill>
                  <a:srgbClr val="FFFF00"/>
                </a:solidFill>
              </a:rPr>
              <a:t>BEAM</a:t>
            </a:r>
            <a:r>
              <a:rPr lang="en-US" sz="2800" b="1" dirty="0" smtClean="0"/>
              <a:t> (</a:t>
            </a:r>
            <a:r>
              <a:rPr lang="en-US" sz="2800" b="1" dirty="0" err="1" smtClean="0"/>
              <a:t>bcnu</a:t>
            </a:r>
            <a:r>
              <a:rPr lang="en-US" sz="2800" b="1" dirty="0" smtClean="0"/>
              <a:t>, </a:t>
            </a:r>
            <a:r>
              <a:rPr lang="en-US" sz="2800" b="1" dirty="0" err="1" smtClean="0"/>
              <a:t>etoposide</a:t>
            </a:r>
            <a:r>
              <a:rPr lang="en-US" sz="2800" b="1" dirty="0" smtClean="0"/>
              <a:t>, </a:t>
            </a:r>
            <a:r>
              <a:rPr lang="en-US" sz="2800" b="1" dirty="0" err="1" smtClean="0"/>
              <a:t>ara</a:t>
            </a:r>
            <a:r>
              <a:rPr lang="en-US" sz="2800" b="1" dirty="0" smtClean="0"/>
              <a:t>-c, </a:t>
            </a:r>
            <a:r>
              <a:rPr lang="en-US" sz="2800" b="1" dirty="0" err="1" smtClean="0"/>
              <a:t>melphalan</a:t>
            </a:r>
            <a:r>
              <a:rPr lang="en-US" sz="2800" b="1" dirty="0" smtClean="0"/>
              <a:t>) most commonly used </a:t>
            </a:r>
          </a:p>
          <a:p>
            <a:r>
              <a:rPr lang="en-US" sz="2800" b="1" dirty="0" smtClean="0">
                <a:solidFill>
                  <a:srgbClr val="FFFF00"/>
                </a:solidFill>
              </a:rPr>
              <a:t>CBV </a:t>
            </a:r>
            <a:r>
              <a:rPr lang="en-US" sz="2800" b="1" dirty="0" smtClean="0"/>
              <a:t> (cyclophosphamide, </a:t>
            </a:r>
            <a:r>
              <a:rPr lang="en-US" sz="2800" b="1" dirty="0" err="1" smtClean="0"/>
              <a:t>bcnu</a:t>
            </a:r>
            <a:r>
              <a:rPr lang="en-US" sz="2800" b="1" dirty="0" smtClean="0"/>
              <a:t>, vp16)</a:t>
            </a:r>
          </a:p>
          <a:p>
            <a:r>
              <a:rPr lang="en-US" sz="2800" b="1" dirty="0" smtClean="0"/>
              <a:t>Novel Conditioning Regimens</a:t>
            </a:r>
          </a:p>
          <a:p>
            <a:pPr lvl="1"/>
            <a:r>
              <a:rPr lang="en-US" dirty="0" err="1" smtClean="0"/>
              <a:t>Gemcitabline</a:t>
            </a:r>
            <a:r>
              <a:rPr lang="en-US" dirty="0" smtClean="0"/>
              <a:t>/Bu/Mel</a:t>
            </a:r>
          </a:p>
          <a:p>
            <a:pPr lvl="1"/>
            <a:r>
              <a:rPr lang="en-US" dirty="0" err="1" smtClean="0"/>
              <a:t>BeEAM</a:t>
            </a:r>
            <a:r>
              <a:rPr lang="en-US" dirty="0" smtClean="0"/>
              <a:t>  (</a:t>
            </a:r>
            <a:r>
              <a:rPr lang="en-US" dirty="0" err="1" smtClean="0"/>
              <a:t>bendamustine</a:t>
            </a:r>
            <a:r>
              <a:rPr lang="en-US" dirty="0" smtClean="0"/>
              <a:t>)</a:t>
            </a:r>
          </a:p>
          <a:p>
            <a:endParaRPr lang="en-US" sz="2800" dirty="0"/>
          </a:p>
        </p:txBody>
      </p:sp>
    </p:spTree>
    <p:extLst>
      <p:ext uri="{BB962C8B-B14F-4D97-AF65-F5344CB8AC3E}">
        <p14:creationId xmlns:p14="http://schemas.microsoft.com/office/powerpoint/2010/main" val="32857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800" b="1" dirty="0" smtClean="0">
                <a:solidFill>
                  <a:srgbClr val="FFFF00"/>
                </a:solidFill>
              </a:rPr>
              <a:t>Improving  Outcome after</a:t>
            </a:r>
            <a:br>
              <a:rPr lang="en-US" sz="3800" b="1" dirty="0" smtClean="0">
                <a:solidFill>
                  <a:srgbClr val="FFFF00"/>
                </a:solidFill>
              </a:rPr>
            </a:br>
            <a:r>
              <a:rPr lang="en-US" sz="3800" b="1" dirty="0" smtClean="0">
                <a:solidFill>
                  <a:srgbClr val="FFFF00"/>
                </a:solidFill>
              </a:rPr>
              <a:t> Autologous HSCT</a:t>
            </a:r>
            <a:endParaRPr lang="en-US" sz="3800" b="1" dirty="0">
              <a:solidFill>
                <a:srgbClr val="FFFF00"/>
              </a:solidFill>
            </a:endParaRPr>
          </a:p>
        </p:txBody>
      </p:sp>
      <p:sp>
        <p:nvSpPr>
          <p:cNvPr id="3" name="Content Placeholder 2"/>
          <p:cNvSpPr>
            <a:spLocks noGrp="1"/>
          </p:cNvSpPr>
          <p:nvPr>
            <p:ph idx="1"/>
          </p:nvPr>
        </p:nvSpPr>
        <p:spPr>
          <a:xfrm>
            <a:off x="457200" y="1874837"/>
            <a:ext cx="8229600" cy="4525963"/>
          </a:xfrm>
        </p:spPr>
        <p:txBody>
          <a:bodyPr/>
          <a:lstStyle/>
          <a:p>
            <a:r>
              <a:rPr lang="en-US" b="1" dirty="0" smtClean="0"/>
              <a:t>Long term outcomes:</a:t>
            </a:r>
          </a:p>
          <a:p>
            <a:pPr lvl="1"/>
            <a:r>
              <a:rPr lang="en-US" dirty="0" smtClean="0"/>
              <a:t>If CR &gt; 2 years  </a:t>
            </a:r>
            <a:r>
              <a:rPr lang="en-US" dirty="0" smtClean="0">
                <a:sym typeface="Wingdings" pitchFamily="2" charset="2"/>
              </a:rPr>
              <a:t> 10 </a:t>
            </a:r>
            <a:r>
              <a:rPr lang="en-US" dirty="0" err="1" smtClean="0">
                <a:sym typeface="Wingdings" pitchFamily="2" charset="2"/>
              </a:rPr>
              <a:t>yr</a:t>
            </a:r>
            <a:r>
              <a:rPr lang="en-US" dirty="0" smtClean="0">
                <a:sym typeface="Wingdings" pitchFamily="2" charset="2"/>
              </a:rPr>
              <a:t> OS is 77%</a:t>
            </a:r>
          </a:p>
          <a:p>
            <a:pPr lvl="1"/>
            <a:endParaRPr lang="en-US" dirty="0">
              <a:sym typeface="Wingdings" pitchFamily="2" charset="2"/>
            </a:endParaRPr>
          </a:p>
          <a:p>
            <a:r>
              <a:rPr lang="en-US" b="1" dirty="0" smtClean="0">
                <a:sym typeface="Wingdings" pitchFamily="2" charset="2"/>
              </a:rPr>
              <a:t>If destined to relapse,  will relapse within 1yr</a:t>
            </a:r>
          </a:p>
          <a:p>
            <a:pPr lvl="1"/>
            <a:r>
              <a:rPr lang="en-US" dirty="0" smtClean="0">
                <a:sym typeface="Wingdings" pitchFamily="2" charset="2"/>
              </a:rPr>
              <a:t>Median time to progression = 6 </a:t>
            </a:r>
            <a:r>
              <a:rPr lang="en-US" dirty="0" err="1" smtClean="0">
                <a:sym typeface="Wingdings" pitchFamily="2" charset="2"/>
              </a:rPr>
              <a:t>mos</a:t>
            </a:r>
            <a:endParaRPr lang="en-US" dirty="0" smtClean="0">
              <a:sym typeface="Wingdings" pitchFamily="2" charset="2"/>
            </a:endParaRPr>
          </a:p>
          <a:p>
            <a:pPr lvl="1"/>
            <a:r>
              <a:rPr lang="en-US" dirty="0" smtClean="0">
                <a:sym typeface="Wingdings" pitchFamily="2" charset="2"/>
              </a:rPr>
              <a:t>Median survival time from 2</a:t>
            </a:r>
            <a:r>
              <a:rPr lang="en-US" baseline="30000" dirty="0" smtClean="0">
                <a:sym typeface="Wingdings" pitchFamily="2" charset="2"/>
              </a:rPr>
              <a:t>nd</a:t>
            </a:r>
            <a:r>
              <a:rPr lang="en-US" dirty="0" smtClean="0">
                <a:sym typeface="Wingdings" pitchFamily="2" charset="2"/>
              </a:rPr>
              <a:t> relapse = 25 </a:t>
            </a:r>
            <a:r>
              <a:rPr lang="en-US" dirty="0" err="1" smtClean="0">
                <a:sym typeface="Wingdings" pitchFamily="2" charset="2"/>
              </a:rPr>
              <a:t>mos</a:t>
            </a:r>
            <a:endParaRPr lang="en-US" dirty="0" smtClean="0">
              <a:sym typeface="Wingdings" pitchFamily="2" charset="2"/>
            </a:endParaRPr>
          </a:p>
          <a:p>
            <a:pPr lvl="1"/>
            <a:endParaRPr lang="en-US" dirty="0">
              <a:sym typeface="Wingdings" pitchFamily="2" charset="2"/>
            </a:endParaRPr>
          </a:p>
          <a:p>
            <a:r>
              <a:rPr lang="en-US" b="1" dirty="0" smtClean="0">
                <a:sym typeface="Wingdings" pitchFamily="2" charset="2"/>
              </a:rPr>
              <a:t>Relapse &lt; 6 </a:t>
            </a:r>
            <a:r>
              <a:rPr lang="en-US" b="1" dirty="0" err="1" smtClean="0">
                <a:sym typeface="Wingdings" pitchFamily="2" charset="2"/>
              </a:rPr>
              <a:t>mos</a:t>
            </a:r>
            <a:r>
              <a:rPr lang="en-US" b="1" dirty="0" smtClean="0">
                <a:sym typeface="Wingdings" pitchFamily="2" charset="2"/>
              </a:rPr>
              <a:t>  </a:t>
            </a:r>
            <a:r>
              <a:rPr lang="en-US" dirty="0" smtClean="0">
                <a:sym typeface="Wingdings" pitchFamily="2" charset="2"/>
              </a:rPr>
              <a:t> poor prognosis</a:t>
            </a:r>
            <a:endParaRPr lang="en-US" dirty="0"/>
          </a:p>
        </p:txBody>
      </p:sp>
    </p:spTree>
    <p:extLst>
      <p:ext uri="{BB962C8B-B14F-4D97-AF65-F5344CB8AC3E}">
        <p14:creationId xmlns:p14="http://schemas.microsoft.com/office/powerpoint/2010/main" val="11284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left)">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marL="0" indent="0">
              <a:buNone/>
            </a:pPr>
            <a:r>
              <a:rPr lang="en-US" sz="3600" b="1" dirty="0" smtClean="0">
                <a:solidFill>
                  <a:srgbClr val="FFFF00"/>
                </a:solidFill>
              </a:rPr>
              <a:t/>
            </a:r>
            <a:br>
              <a:rPr lang="en-US" sz="3600" b="1" dirty="0" smtClean="0">
                <a:solidFill>
                  <a:srgbClr val="FFFF00"/>
                </a:solidFill>
              </a:rPr>
            </a:br>
            <a:r>
              <a:rPr lang="en-US" sz="3600" b="1" dirty="0" smtClean="0">
                <a:solidFill>
                  <a:srgbClr val="FFFF00"/>
                </a:solidFill>
              </a:rPr>
              <a:t>Tandem Autologous HSCT ( 2 studies)</a:t>
            </a:r>
          </a:p>
          <a:p>
            <a:pPr lvl="1"/>
            <a:r>
              <a:rPr lang="en-US" sz="3200" b="1" dirty="0" smtClean="0"/>
              <a:t>GELA , n= 43</a:t>
            </a:r>
          </a:p>
          <a:p>
            <a:pPr lvl="2"/>
            <a:r>
              <a:rPr lang="en-US" sz="2800" dirty="0" smtClean="0"/>
              <a:t>75% completion</a:t>
            </a:r>
          </a:p>
          <a:p>
            <a:pPr lvl="2"/>
            <a:r>
              <a:rPr lang="en-US" sz="2800" dirty="0"/>
              <a:t> 2</a:t>
            </a:r>
            <a:r>
              <a:rPr lang="en-US" sz="2800" dirty="0" smtClean="0"/>
              <a:t> </a:t>
            </a:r>
            <a:r>
              <a:rPr lang="en-US" sz="2800" dirty="0" err="1" smtClean="0"/>
              <a:t>yr</a:t>
            </a:r>
            <a:r>
              <a:rPr lang="en-US" sz="2800" dirty="0" smtClean="0"/>
              <a:t>  OS: 74%   </a:t>
            </a:r>
            <a:r>
              <a:rPr lang="en-US" sz="2800" dirty="0" err="1" smtClean="0"/>
              <a:t>vs</a:t>
            </a:r>
            <a:r>
              <a:rPr lang="en-US" sz="2800" dirty="0" smtClean="0"/>
              <a:t>  40%</a:t>
            </a:r>
          </a:p>
          <a:p>
            <a:pPr lvl="2"/>
            <a:endParaRPr lang="en-US" sz="2800" dirty="0" smtClean="0"/>
          </a:p>
          <a:p>
            <a:pPr lvl="1"/>
            <a:r>
              <a:rPr lang="en-US" sz="3200" b="1" dirty="0" smtClean="0"/>
              <a:t>City of Hope, n = 46</a:t>
            </a:r>
          </a:p>
          <a:p>
            <a:pPr lvl="2"/>
            <a:r>
              <a:rPr lang="en-US" sz="2800" dirty="0" smtClean="0"/>
              <a:t>83% completion</a:t>
            </a:r>
          </a:p>
          <a:p>
            <a:pPr lvl="2"/>
            <a:r>
              <a:rPr lang="en-US" sz="2800" dirty="0" smtClean="0"/>
              <a:t>5 </a:t>
            </a:r>
            <a:r>
              <a:rPr lang="en-US" sz="2800" dirty="0" err="1" smtClean="0"/>
              <a:t>yr</a:t>
            </a:r>
            <a:r>
              <a:rPr lang="en-US" sz="2800" dirty="0" smtClean="0"/>
              <a:t> PFS and OS =  49% and 54%, </a:t>
            </a:r>
          </a:p>
          <a:p>
            <a:pPr lvl="2"/>
            <a:endParaRPr lang="en-US" sz="2800" dirty="0"/>
          </a:p>
        </p:txBody>
      </p:sp>
      <p:sp>
        <p:nvSpPr>
          <p:cNvPr id="4" name="Title 1"/>
          <p:cNvSpPr>
            <a:spLocks noGrp="1"/>
          </p:cNvSpPr>
          <p:nvPr>
            <p:ph type="title"/>
          </p:nvPr>
        </p:nvSpPr>
        <p:spPr>
          <a:xfrm>
            <a:off x="457200" y="304800"/>
            <a:ext cx="8229600" cy="1143000"/>
          </a:xfrm>
        </p:spPr>
        <p:txBody>
          <a:bodyPr/>
          <a:lstStyle/>
          <a:p>
            <a:r>
              <a:rPr lang="en-US" sz="3800" b="1" dirty="0" smtClean="0">
                <a:solidFill>
                  <a:srgbClr val="FFFF00"/>
                </a:solidFill>
              </a:rPr>
              <a:t>Improving  Outcome after</a:t>
            </a:r>
            <a:br>
              <a:rPr lang="en-US" sz="3800" b="1" dirty="0" smtClean="0">
                <a:solidFill>
                  <a:srgbClr val="FFFF00"/>
                </a:solidFill>
              </a:rPr>
            </a:br>
            <a:r>
              <a:rPr lang="en-US" sz="3800" b="1" dirty="0" smtClean="0">
                <a:solidFill>
                  <a:srgbClr val="FFFF00"/>
                </a:solidFill>
              </a:rPr>
              <a:t> Autologous HSCT</a:t>
            </a:r>
            <a:endParaRPr lang="en-US" sz="3800" b="1" dirty="0">
              <a:solidFill>
                <a:srgbClr val="FFFF00"/>
              </a:solidFill>
            </a:endParaRPr>
          </a:p>
        </p:txBody>
      </p:sp>
    </p:spTree>
    <p:extLst>
      <p:ext uri="{BB962C8B-B14F-4D97-AF65-F5344CB8AC3E}">
        <p14:creationId xmlns:p14="http://schemas.microsoft.com/office/powerpoint/2010/main" val="2832346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800" b="1" dirty="0" err="1" smtClean="0">
                <a:solidFill>
                  <a:srgbClr val="FFFF00"/>
                </a:solidFill>
              </a:rPr>
              <a:t>Brentuximab</a:t>
            </a:r>
            <a:endParaRPr lang="en-US" sz="2800" b="1" dirty="0" smtClean="0">
              <a:solidFill>
                <a:srgbClr val="FFFF00"/>
              </a:solidFill>
            </a:endParaRPr>
          </a:p>
          <a:p>
            <a:pPr lvl="1"/>
            <a:r>
              <a:rPr lang="en-US" sz="2400" b="1" dirty="0" smtClean="0"/>
              <a:t>Randomized phase 3 study after autologous  HSCT for high risk patients (completed)</a:t>
            </a:r>
          </a:p>
          <a:p>
            <a:pPr lvl="2"/>
            <a:r>
              <a:rPr lang="en-US" sz="2000" b="1" dirty="0" smtClean="0"/>
              <a:t>h/o refractory disease</a:t>
            </a:r>
          </a:p>
          <a:p>
            <a:pPr lvl="2"/>
            <a:r>
              <a:rPr lang="en-US" sz="2000" b="1" dirty="0" smtClean="0"/>
              <a:t>Relapse or progression within 1 </a:t>
            </a:r>
            <a:r>
              <a:rPr lang="en-US" sz="2000" b="1" dirty="0" err="1" smtClean="0"/>
              <a:t>yr</a:t>
            </a:r>
            <a:r>
              <a:rPr lang="en-US" sz="2000" b="1" dirty="0" smtClean="0"/>
              <a:t> of frontline chemo</a:t>
            </a:r>
          </a:p>
          <a:p>
            <a:pPr lvl="2"/>
            <a:r>
              <a:rPr lang="en-US" sz="2000" b="1" dirty="0" err="1" smtClean="0"/>
              <a:t>Extranodal</a:t>
            </a:r>
            <a:r>
              <a:rPr lang="en-US" sz="2000" b="1" dirty="0" smtClean="0"/>
              <a:t> disease at time of relapse</a:t>
            </a:r>
          </a:p>
          <a:p>
            <a:pPr lvl="2"/>
            <a:endParaRPr lang="en-US" sz="2000" dirty="0"/>
          </a:p>
          <a:p>
            <a:r>
              <a:rPr lang="en-US" sz="2800" b="1" dirty="0" smtClean="0">
                <a:solidFill>
                  <a:srgbClr val="FFFF00"/>
                </a:solidFill>
              </a:rPr>
              <a:t>Promising agents</a:t>
            </a:r>
          </a:p>
          <a:p>
            <a:pPr lvl="1"/>
            <a:r>
              <a:rPr lang="en-US" sz="2400" dirty="0" err="1"/>
              <a:t>e</a:t>
            </a:r>
            <a:r>
              <a:rPr lang="en-US" sz="2400" dirty="0" err="1" smtClean="0"/>
              <a:t>verolimus</a:t>
            </a:r>
            <a:r>
              <a:rPr lang="en-US" sz="2400" dirty="0" smtClean="0"/>
              <a:t> </a:t>
            </a:r>
          </a:p>
          <a:p>
            <a:pPr lvl="1"/>
            <a:r>
              <a:rPr lang="en-US" sz="2400" dirty="0" err="1" smtClean="0"/>
              <a:t>panobinostat</a:t>
            </a:r>
            <a:endParaRPr lang="en-US" sz="2400" dirty="0" smtClean="0"/>
          </a:p>
          <a:p>
            <a:pPr lvl="1"/>
            <a:r>
              <a:rPr lang="en-US" sz="2400" dirty="0" err="1" smtClean="0"/>
              <a:t>lenalidomide</a:t>
            </a:r>
            <a:endParaRPr lang="en-US" sz="2400" dirty="0"/>
          </a:p>
        </p:txBody>
      </p:sp>
      <p:sp>
        <p:nvSpPr>
          <p:cNvPr id="4" name="Title 1"/>
          <p:cNvSpPr>
            <a:spLocks noGrp="1"/>
          </p:cNvSpPr>
          <p:nvPr>
            <p:ph type="title"/>
          </p:nvPr>
        </p:nvSpPr>
        <p:spPr>
          <a:xfrm>
            <a:off x="381000" y="304800"/>
            <a:ext cx="8229600" cy="1143000"/>
          </a:xfrm>
        </p:spPr>
        <p:txBody>
          <a:bodyPr/>
          <a:lstStyle/>
          <a:p>
            <a:r>
              <a:rPr lang="en-US" sz="3200" b="1" dirty="0" smtClean="0">
                <a:solidFill>
                  <a:srgbClr val="FFFF00"/>
                </a:solidFill>
              </a:rPr>
              <a:t>Improving  Outcome after  Autologous HSCT:</a:t>
            </a:r>
            <a:br>
              <a:rPr lang="en-US" sz="3200" b="1" dirty="0" smtClean="0">
                <a:solidFill>
                  <a:srgbClr val="FFFF00"/>
                </a:solidFill>
              </a:rPr>
            </a:br>
            <a:r>
              <a:rPr lang="en-US" sz="3200" b="1" dirty="0" smtClean="0">
                <a:solidFill>
                  <a:srgbClr val="FFFF00"/>
                </a:solidFill>
              </a:rPr>
              <a:t>Maintenance Therapy post-HSCT</a:t>
            </a:r>
            <a:endParaRPr lang="en-US" sz="3200" b="1" dirty="0">
              <a:solidFill>
                <a:srgbClr val="FFFF00"/>
              </a:solidFill>
            </a:endParaRPr>
          </a:p>
        </p:txBody>
      </p:sp>
    </p:spTree>
    <p:extLst>
      <p:ext uri="{BB962C8B-B14F-4D97-AF65-F5344CB8AC3E}">
        <p14:creationId xmlns:p14="http://schemas.microsoft.com/office/powerpoint/2010/main" val="40139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left)">
                                      <p:cBhvr>
                                        <p:cTn id="10" dur="500"/>
                                        <p:tgtEl>
                                          <p:spTgt spid="3">
                                            <p:txEl>
                                              <p:pRg st="7" end="7"/>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left)">
                                      <p:cBhvr>
                                        <p:cTn id="13" dur="500"/>
                                        <p:tgtEl>
                                          <p:spTgt spid="3">
                                            <p:txEl>
                                              <p:pRg st="8" end="8"/>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left)">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9077" y="2819400"/>
            <a:ext cx="2108269" cy="369332"/>
          </a:xfrm>
          <a:prstGeom prst="rect">
            <a:avLst/>
          </a:prstGeom>
          <a:noFill/>
        </p:spPr>
        <p:txBody>
          <a:bodyPr wrap="none" rtlCol="0">
            <a:spAutoFit/>
          </a:bodyPr>
          <a:lstStyle/>
          <a:p>
            <a:r>
              <a:rPr lang="en-US" b="1" i="1" dirty="0" smtClean="0">
                <a:solidFill>
                  <a:schemeClr val="tx1">
                    <a:lumMod val="95000"/>
                  </a:schemeClr>
                </a:solidFill>
              </a:rPr>
              <a:t>J </a:t>
            </a:r>
            <a:r>
              <a:rPr lang="en-US" b="1" i="1" dirty="0" err="1" smtClean="0">
                <a:solidFill>
                  <a:schemeClr val="tx1">
                    <a:lumMod val="95000"/>
                  </a:schemeClr>
                </a:solidFill>
              </a:rPr>
              <a:t>Clin</a:t>
            </a:r>
            <a:r>
              <a:rPr lang="en-US" b="1" i="1" dirty="0" smtClean="0">
                <a:solidFill>
                  <a:schemeClr val="tx1">
                    <a:lumMod val="95000"/>
                  </a:schemeClr>
                </a:solidFill>
              </a:rPr>
              <a:t> </a:t>
            </a:r>
            <a:r>
              <a:rPr lang="en-US" b="1" i="1" dirty="0" err="1" smtClean="0">
                <a:solidFill>
                  <a:schemeClr val="tx1">
                    <a:lumMod val="95000"/>
                  </a:schemeClr>
                </a:solidFill>
              </a:rPr>
              <a:t>Oncol</a:t>
            </a:r>
            <a:r>
              <a:rPr lang="en-US" b="1" i="1" dirty="0" smtClean="0">
                <a:solidFill>
                  <a:schemeClr val="tx1">
                    <a:lumMod val="95000"/>
                  </a:schemeClr>
                </a:solidFill>
              </a:rPr>
              <a:t> 2012</a:t>
            </a:r>
            <a:endParaRPr lang="en-US" b="1" i="1" dirty="0">
              <a:solidFill>
                <a:schemeClr val="tx1">
                  <a:lumMod val="95000"/>
                </a:schemeClr>
              </a:solidFill>
            </a:endParaRPr>
          </a:p>
        </p:txBody>
      </p:sp>
      <p:grpSp>
        <p:nvGrpSpPr>
          <p:cNvPr id="8" name="Group 7"/>
          <p:cNvGrpSpPr/>
          <p:nvPr/>
        </p:nvGrpSpPr>
        <p:grpSpPr>
          <a:xfrm>
            <a:off x="733097" y="152400"/>
            <a:ext cx="7887029" cy="2622738"/>
            <a:chOff x="733097" y="428625"/>
            <a:chExt cx="7887029" cy="2622738"/>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96" r="1778"/>
            <a:stretch/>
          </p:blipFill>
          <p:spPr bwMode="auto">
            <a:xfrm>
              <a:off x="733097" y="1371600"/>
              <a:ext cx="7887027" cy="16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98" y="428625"/>
              <a:ext cx="7887028"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762000" y="2819400"/>
            <a:ext cx="2089033" cy="646331"/>
          </a:xfrm>
          <a:prstGeom prst="rect">
            <a:avLst/>
          </a:prstGeom>
          <a:noFill/>
          <a:ln>
            <a:solidFill>
              <a:schemeClr val="tx1"/>
            </a:solidFill>
          </a:ln>
        </p:spPr>
        <p:txBody>
          <a:bodyPr wrap="none" rtlCol="0">
            <a:spAutoFit/>
          </a:bodyPr>
          <a:lstStyle/>
          <a:p>
            <a:r>
              <a:rPr lang="en-US" b="1" dirty="0" smtClean="0"/>
              <a:t>Overall RR = 75%</a:t>
            </a:r>
          </a:p>
          <a:p>
            <a:r>
              <a:rPr lang="en-US" b="1" dirty="0" smtClean="0"/>
              <a:t>CR rate = 34$</a:t>
            </a:r>
            <a:endParaRPr lang="en-US" b="1" dirty="0"/>
          </a:p>
        </p:txBody>
      </p:sp>
      <p:grpSp>
        <p:nvGrpSpPr>
          <p:cNvPr id="9" name="Group 8"/>
          <p:cNvGrpSpPr/>
          <p:nvPr/>
        </p:nvGrpSpPr>
        <p:grpSpPr>
          <a:xfrm>
            <a:off x="1214438" y="3952875"/>
            <a:ext cx="6953250" cy="2371725"/>
            <a:chOff x="1214438" y="3952875"/>
            <a:chExt cx="6953250" cy="237172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952875"/>
              <a:ext cx="69532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01477" y="5955268"/>
              <a:ext cx="1479892" cy="369332"/>
            </a:xfrm>
            <a:prstGeom prst="rect">
              <a:avLst/>
            </a:prstGeom>
            <a:noFill/>
          </p:spPr>
          <p:txBody>
            <a:bodyPr wrap="none" rtlCol="0">
              <a:spAutoFit/>
            </a:bodyPr>
            <a:lstStyle/>
            <a:p>
              <a:r>
                <a:rPr lang="en-US" b="1" i="1" dirty="0" smtClean="0">
                  <a:solidFill>
                    <a:schemeClr val="tx1">
                      <a:lumMod val="95000"/>
                    </a:schemeClr>
                  </a:solidFill>
                </a:rPr>
                <a:t>Blood  2012</a:t>
              </a:r>
              <a:endParaRPr lang="en-US" b="1" i="1" dirty="0">
                <a:solidFill>
                  <a:schemeClr val="tx1">
                    <a:lumMod val="95000"/>
                  </a:schemeClr>
                </a:solidFill>
              </a:endParaRPr>
            </a:p>
          </p:txBody>
        </p:sp>
      </p:grpSp>
    </p:spTree>
    <p:extLst>
      <p:ext uri="{BB962C8B-B14F-4D97-AF65-F5344CB8AC3E}">
        <p14:creationId xmlns:p14="http://schemas.microsoft.com/office/powerpoint/2010/main" val="27017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8253" y="2143125"/>
            <a:ext cx="3189078" cy="369332"/>
          </a:xfrm>
          <a:prstGeom prst="rect">
            <a:avLst/>
          </a:prstGeom>
          <a:noFill/>
        </p:spPr>
        <p:txBody>
          <a:bodyPr wrap="none" rtlCol="0">
            <a:spAutoFit/>
          </a:bodyPr>
          <a:lstStyle/>
          <a:p>
            <a:r>
              <a:rPr lang="en-US" i="1" dirty="0" smtClean="0"/>
              <a:t>Chen et al Blood 2012;119:6379</a:t>
            </a:r>
            <a:endParaRPr lang="en-US" i="1" dirty="0"/>
          </a:p>
        </p:txBody>
      </p:sp>
      <p:grpSp>
        <p:nvGrpSpPr>
          <p:cNvPr id="88" name="Group 87"/>
          <p:cNvGrpSpPr/>
          <p:nvPr/>
        </p:nvGrpSpPr>
        <p:grpSpPr>
          <a:xfrm>
            <a:off x="4724401" y="3368616"/>
            <a:ext cx="3815292" cy="3032184"/>
            <a:chOff x="5519789" y="4388535"/>
            <a:chExt cx="3026041" cy="2038001"/>
          </a:xfrm>
        </p:grpSpPr>
        <p:sp>
          <p:nvSpPr>
            <p:cNvPr id="8" name="TextBox 7"/>
            <p:cNvSpPr txBox="1"/>
            <p:nvPr/>
          </p:nvSpPr>
          <p:spPr>
            <a:xfrm>
              <a:off x="5918795" y="5852177"/>
              <a:ext cx="91347"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9" name="Straight Connector 8"/>
            <p:cNvCxnSpPr/>
            <p:nvPr/>
          </p:nvCxnSpPr>
          <p:spPr>
            <a:xfrm>
              <a:off x="6020809" y="5944532"/>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80913" y="5559053"/>
              <a:ext cx="22922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11" name="Straight Connector 10"/>
            <p:cNvCxnSpPr/>
            <p:nvPr/>
          </p:nvCxnSpPr>
          <p:spPr>
            <a:xfrm>
              <a:off x="6020809" y="5651408"/>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80913" y="5267879"/>
              <a:ext cx="22922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13" name="Straight Connector 12"/>
            <p:cNvCxnSpPr/>
            <p:nvPr/>
          </p:nvCxnSpPr>
          <p:spPr>
            <a:xfrm>
              <a:off x="6020809" y="5360233"/>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80913" y="4976735"/>
              <a:ext cx="22922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15" name="Straight Connector 14"/>
            <p:cNvCxnSpPr/>
            <p:nvPr/>
          </p:nvCxnSpPr>
          <p:spPr>
            <a:xfrm>
              <a:off x="6020809" y="5069089"/>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0913" y="4683610"/>
              <a:ext cx="22922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17" name="Straight Connector 16"/>
            <p:cNvCxnSpPr/>
            <p:nvPr/>
          </p:nvCxnSpPr>
          <p:spPr>
            <a:xfrm>
              <a:off x="6020809" y="4775965"/>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0915" y="4388535"/>
              <a:ext cx="229227"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19" name="Straight Connector 18"/>
            <p:cNvCxnSpPr/>
            <p:nvPr/>
          </p:nvCxnSpPr>
          <p:spPr>
            <a:xfrm>
              <a:off x="6020809" y="4480889"/>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0119" y="6091350"/>
              <a:ext cx="55864" cy="1445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21" name="Straight Connector 20"/>
            <p:cNvCxnSpPr/>
            <p:nvPr/>
          </p:nvCxnSpPr>
          <p:spPr>
            <a:xfrm rot="5400000">
              <a:off x="6118837"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8315" y="6091350"/>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cxnSp>
          <p:nvCxnSpPr>
            <p:cNvPr id="23" name="Straight Connector 22"/>
            <p:cNvCxnSpPr/>
            <p:nvPr/>
          </p:nvCxnSpPr>
          <p:spPr>
            <a:xfrm rot="5400000">
              <a:off x="6401580"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28165" y="6091350"/>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9</a:t>
              </a:r>
              <a:endParaRPr lang="en-US" sz="1200" dirty="0">
                <a:latin typeface="Arial" pitchFamily="34" charset="0"/>
                <a:cs typeface="Arial" pitchFamily="34" charset="0"/>
              </a:endParaRPr>
            </a:p>
          </p:txBody>
        </p:sp>
        <p:cxnSp>
          <p:nvCxnSpPr>
            <p:cNvPr id="25" name="Straight Connector 24"/>
            <p:cNvCxnSpPr/>
            <p:nvPr/>
          </p:nvCxnSpPr>
          <p:spPr>
            <a:xfrm rot="5400000">
              <a:off x="6951431"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39308" y="6091350"/>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15</a:t>
              </a:r>
              <a:endParaRPr lang="en-US" sz="1200" dirty="0">
                <a:latin typeface="Arial" pitchFamily="34" charset="0"/>
                <a:cs typeface="Arial" pitchFamily="34" charset="0"/>
              </a:endParaRPr>
            </a:p>
          </p:txBody>
        </p:sp>
        <p:cxnSp>
          <p:nvCxnSpPr>
            <p:cNvPr id="27" name="Straight Connector 26"/>
            <p:cNvCxnSpPr/>
            <p:nvPr/>
          </p:nvCxnSpPr>
          <p:spPr>
            <a:xfrm rot="5400000">
              <a:off x="7505054"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10752" y="6091350"/>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18</a:t>
              </a:r>
              <a:endParaRPr lang="en-US" sz="1200" dirty="0">
                <a:latin typeface="Arial" pitchFamily="34" charset="0"/>
                <a:cs typeface="Arial" pitchFamily="34" charset="0"/>
              </a:endParaRPr>
            </a:p>
          </p:txBody>
        </p:sp>
        <p:cxnSp>
          <p:nvCxnSpPr>
            <p:cNvPr id="29" name="Straight Connector 28"/>
            <p:cNvCxnSpPr/>
            <p:nvPr/>
          </p:nvCxnSpPr>
          <p:spPr>
            <a:xfrm rot="5400000">
              <a:off x="7776498"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87413" y="6091350"/>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21</a:t>
              </a:r>
              <a:endParaRPr lang="en-US" sz="1200" dirty="0">
                <a:latin typeface="Arial" pitchFamily="34" charset="0"/>
                <a:cs typeface="Arial" pitchFamily="34" charset="0"/>
              </a:endParaRPr>
            </a:p>
          </p:txBody>
        </p:sp>
        <p:cxnSp>
          <p:nvCxnSpPr>
            <p:cNvPr id="31" name="Straight Connector 30"/>
            <p:cNvCxnSpPr/>
            <p:nvPr/>
          </p:nvCxnSpPr>
          <p:spPr>
            <a:xfrm rot="5400000">
              <a:off x="8053159"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02453" y="6261045"/>
              <a:ext cx="1865141" cy="165491"/>
            </a:xfrm>
            <a:prstGeom prst="rect">
              <a:avLst/>
            </a:prstGeom>
            <a:noFill/>
          </p:spPr>
          <p:txBody>
            <a:bodyPr wrap="none" lIns="0" tIns="0" rIns="0" bIns="0" rtlCol="0">
              <a:spAutoFit/>
            </a:bodyPr>
            <a:lstStyle/>
            <a:p>
              <a:pPr algn="ctr"/>
              <a:r>
                <a:rPr lang="en-US" sz="1600" b="1" dirty="0" smtClean="0">
                  <a:latin typeface="Arial" pitchFamily="34" charset="0"/>
                  <a:cs typeface="Arial" pitchFamily="34" charset="0"/>
                </a:rPr>
                <a:t>Months  </a:t>
              </a:r>
              <a:r>
                <a:rPr lang="en-US" sz="1600" b="1" dirty="0" smtClean="0">
                  <a:latin typeface="Arial" pitchFamily="34" charset="0"/>
                  <a:cs typeface="Arial" pitchFamily="34" charset="0"/>
                </a:rPr>
                <a:t>from transplant</a:t>
              </a:r>
              <a:endParaRPr lang="en-US" sz="1600" b="1" dirty="0">
                <a:latin typeface="Arial" pitchFamily="34" charset="0"/>
                <a:cs typeface="Arial" pitchFamily="34" charset="0"/>
              </a:endParaRPr>
            </a:p>
          </p:txBody>
        </p:sp>
        <p:sp>
          <p:nvSpPr>
            <p:cNvPr id="33" name="Rectangle 32"/>
            <p:cNvSpPr/>
            <p:nvPr/>
          </p:nvSpPr>
          <p:spPr>
            <a:xfrm rot="16200000">
              <a:off x="4838192" y="5104277"/>
              <a:ext cx="1640193" cy="276999"/>
            </a:xfrm>
            <a:prstGeom prst="rect">
              <a:avLst/>
            </a:prstGeom>
          </p:spPr>
          <p:txBody>
            <a:bodyPr wrap="none">
              <a:spAutoFit/>
            </a:bodyPr>
            <a:lstStyle/>
            <a:p>
              <a:pPr lvl="0" algn="ctr"/>
              <a:r>
                <a:rPr lang="en-US" sz="1200" dirty="0" smtClean="0">
                  <a:solidFill>
                    <a:prstClr val="white"/>
                  </a:solidFill>
                  <a:latin typeface="Arial" pitchFamily="34" charset="0"/>
                  <a:cs typeface="Arial" pitchFamily="34" charset="0"/>
                </a:rPr>
                <a:t>Cumulative incidence</a:t>
              </a:r>
              <a:endParaRPr lang="en-US" sz="1200" dirty="0">
                <a:solidFill>
                  <a:prstClr val="white"/>
                </a:solidFill>
                <a:latin typeface="Arial" pitchFamily="34" charset="0"/>
                <a:cs typeface="Arial" pitchFamily="34" charset="0"/>
              </a:endParaRPr>
            </a:p>
          </p:txBody>
        </p:sp>
        <p:sp>
          <p:nvSpPr>
            <p:cNvPr id="34" name="TextBox 33"/>
            <p:cNvSpPr txBox="1"/>
            <p:nvPr/>
          </p:nvSpPr>
          <p:spPr>
            <a:xfrm>
              <a:off x="6645055" y="6091350"/>
              <a:ext cx="84959"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6</a:t>
              </a:r>
              <a:endParaRPr lang="en-US" sz="1200" dirty="0">
                <a:latin typeface="Arial" pitchFamily="34" charset="0"/>
                <a:cs typeface="Arial" pitchFamily="34" charset="0"/>
              </a:endParaRPr>
            </a:p>
          </p:txBody>
        </p:sp>
        <p:cxnSp>
          <p:nvCxnSpPr>
            <p:cNvPr id="35" name="Straight Connector 34"/>
            <p:cNvCxnSpPr/>
            <p:nvPr/>
          </p:nvCxnSpPr>
          <p:spPr>
            <a:xfrm rot="5400000">
              <a:off x="6668321"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57907" y="6091350"/>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12</a:t>
              </a:r>
              <a:endParaRPr lang="en-US" sz="1200" dirty="0">
                <a:latin typeface="Arial" pitchFamily="34" charset="0"/>
                <a:cs typeface="Arial" pitchFamily="34" charset="0"/>
              </a:endParaRPr>
            </a:p>
          </p:txBody>
        </p:sp>
        <p:cxnSp>
          <p:nvCxnSpPr>
            <p:cNvPr id="37" name="Straight Connector 36"/>
            <p:cNvCxnSpPr/>
            <p:nvPr/>
          </p:nvCxnSpPr>
          <p:spPr>
            <a:xfrm rot="5400000">
              <a:off x="7223653"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61032" y="6091350"/>
              <a:ext cx="169918"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24</a:t>
              </a:r>
              <a:endParaRPr lang="en-US" sz="1200" dirty="0">
                <a:latin typeface="Arial" pitchFamily="34" charset="0"/>
                <a:cs typeface="Arial" pitchFamily="34" charset="0"/>
              </a:endParaRPr>
            </a:p>
          </p:txBody>
        </p:sp>
        <p:cxnSp>
          <p:nvCxnSpPr>
            <p:cNvPr id="39" name="Straight Connector 38"/>
            <p:cNvCxnSpPr/>
            <p:nvPr/>
          </p:nvCxnSpPr>
          <p:spPr>
            <a:xfrm rot="5400000">
              <a:off x="8326779" y="6087999"/>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76626" y="5743546"/>
              <a:ext cx="417019" cy="186177"/>
            </a:xfrm>
            <a:prstGeom prst="rect">
              <a:avLst/>
            </a:prstGeom>
            <a:noFill/>
          </p:spPr>
          <p:txBody>
            <a:bodyPr wrap="none" lIns="0" tIns="0" rIns="0" bIns="0" rtlCol="0">
              <a:spAutoFit/>
            </a:bodyPr>
            <a:lstStyle/>
            <a:p>
              <a:pPr algn="ctr"/>
              <a:r>
                <a:rPr lang="en-US" b="1" dirty="0" smtClean="0">
                  <a:solidFill>
                    <a:srgbClr val="FFFF00"/>
                  </a:solidFill>
                  <a:latin typeface="Arial" pitchFamily="34" charset="0"/>
                  <a:cs typeface="Arial" pitchFamily="34" charset="0"/>
                </a:rPr>
                <a:t>NRM</a:t>
              </a:r>
              <a:endParaRPr lang="en-US" b="1" dirty="0">
                <a:solidFill>
                  <a:srgbClr val="FFFF00"/>
                </a:solidFill>
                <a:latin typeface="Arial" pitchFamily="34" charset="0"/>
                <a:cs typeface="Arial" pitchFamily="34" charset="0"/>
              </a:endParaRPr>
            </a:p>
          </p:txBody>
        </p:sp>
        <p:sp>
          <p:nvSpPr>
            <p:cNvPr id="41" name="TextBox 40"/>
            <p:cNvSpPr txBox="1"/>
            <p:nvPr/>
          </p:nvSpPr>
          <p:spPr>
            <a:xfrm>
              <a:off x="7091738" y="5370180"/>
              <a:ext cx="1393451" cy="186177"/>
            </a:xfrm>
            <a:prstGeom prst="rect">
              <a:avLst/>
            </a:prstGeom>
            <a:noFill/>
          </p:spPr>
          <p:txBody>
            <a:bodyPr wrap="none" lIns="0" tIns="0" rIns="0" bIns="0" rtlCol="0">
              <a:spAutoFit/>
            </a:bodyPr>
            <a:lstStyle/>
            <a:p>
              <a:pPr algn="ctr"/>
              <a:r>
                <a:rPr lang="en-US" b="1" dirty="0" err="1" smtClean="0">
                  <a:solidFill>
                    <a:srgbClr val="FF6600"/>
                  </a:solidFill>
                </a:rPr>
                <a:t>Rel</a:t>
              </a:r>
              <a:r>
                <a:rPr lang="en-US" b="1" dirty="0" smtClean="0">
                  <a:solidFill>
                    <a:srgbClr val="FF6600"/>
                  </a:solidFill>
                </a:rPr>
                <a:t>/progression</a:t>
              </a:r>
              <a:endParaRPr lang="en-US" b="1" dirty="0">
                <a:solidFill>
                  <a:srgbClr val="FF6600"/>
                </a:solidFill>
              </a:endParaRPr>
            </a:p>
          </p:txBody>
        </p:sp>
        <p:sp>
          <p:nvSpPr>
            <p:cNvPr id="45" name="Freeform 44"/>
            <p:cNvSpPr/>
            <p:nvPr/>
          </p:nvSpPr>
          <p:spPr>
            <a:xfrm>
              <a:off x="6058491" y="4419661"/>
              <a:ext cx="2487339" cy="1644797"/>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7" name="Freeform 46"/>
            <p:cNvSpPr/>
            <p:nvPr/>
          </p:nvSpPr>
          <p:spPr>
            <a:xfrm>
              <a:off x="6145530" y="5939790"/>
              <a:ext cx="2099310" cy="0"/>
            </a:xfrm>
            <a:custGeom>
              <a:avLst/>
              <a:gdLst>
                <a:gd name="connsiteX0" fmla="*/ 2099310 w 2099310"/>
                <a:gd name="connsiteY0" fmla="*/ 0 h 0"/>
                <a:gd name="connsiteX1" fmla="*/ 0 w 2099310"/>
                <a:gd name="connsiteY1" fmla="*/ 0 h 0"/>
              </a:gdLst>
              <a:ahLst/>
              <a:cxnLst>
                <a:cxn ang="0">
                  <a:pos x="connsiteX0" y="connsiteY0"/>
                </a:cxn>
                <a:cxn ang="0">
                  <a:pos x="connsiteX1" y="connsiteY1"/>
                </a:cxn>
              </a:cxnLst>
              <a:rect l="l" t="t" r="r" b="b"/>
              <a:pathLst>
                <a:path w="2099310">
                  <a:moveTo>
                    <a:pt x="2099310" y="0"/>
                  </a:move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6145530" y="5699760"/>
              <a:ext cx="2087880" cy="243840"/>
            </a:xfrm>
            <a:custGeom>
              <a:avLst/>
              <a:gdLst>
                <a:gd name="connsiteX0" fmla="*/ 2087880 w 2087880"/>
                <a:gd name="connsiteY0" fmla="*/ 0 h 243840"/>
                <a:gd name="connsiteX1" fmla="*/ 1112520 w 2087880"/>
                <a:gd name="connsiteY1" fmla="*/ 0 h 243840"/>
                <a:gd name="connsiteX2" fmla="*/ 1112520 w 2087880"/>
                <a:gd name="connsiteY2" fmla="*/ 133350 h 243840"/>
                <a:gd name="connsiteX3" fmla="*/ 674370 w 2087880"/>
                <a:gd name="connsiteY3" fmla="*/ 133350 h 243840"/>
                <a:gd name="connsiteX4" fmla="*/ 674370 w 2087880"/>
                <a:gd name="connsiteY4" fmla="*/ 243840 h 243840"/>
                <a:gd name="connsiteX5" fmla="*/ 0 w 2087880"/>
                <a:gd name="connsiteY5" fmla="*/ 243840 h 243840"/>
                <a:gd name="connsiteX6" fmla="*/ 0 w 2087880"/>
                <a:gd name="connsiteY6" fmla="*/ 236220 h 243840"/>
                <a:gd name="connsiteX7" fmla="*/ 3810 w 2087880"/>
                <a:gd name="connsiteY7" fmla="*/ 23622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7880" h="243840">
                  <a:moveTo>
                    <a:pt x="2087880" y="0"/>
                  </a:moveTo>
                  <a:lnTo>
                    <a:pt x="1112520" y="0"/>
                  </a:lnTo>
                  <a:lnTo>
                    <a:pt x="1112520" y="133350"/>
                  </a:lnTo>
                  <a:lnTo>
                    <a:pt x="674370" y="133350"/>
                  </a:lnTo>
                  <a:lnTo>
                    <a:pt x="674370" y="243840"/>
                  </a:lnTo>
                  <a:lnTo>
                    <a:pt x="0" y="243840"/>
                  </a:lnTo>
                  <a:lnTo>
                    <a:pt x="0" y="236220"/>
                  </a:lnTo>
                  <a:lnTo>
                    <a:pt x="3810" y="236220"/>
                  </a:lnTo>
                </a:path>
              </a:pathLst>
            </a:cu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25669" y="3189569"/>
            <a:ext cx="4145971" cy="3234879"/>
            <a:chOff x="5519791" y="1734263"/>
            <a:chExt cx="3026039" cy="2138244"/>
          </a:xfrm>
        </p:grpSpPr>
        <p:sp>
          <p:nvSpPr>
            <p:cNvPr id="51" name="TextBox 50"/>
            <p:cNvSpPr txBox="1"/>
            <p:nvPr/>
          </p:nvSpPr>
          <p:spPr>
            <a:xfrm>
              <a:off x="5915443" y="3303693"/>
              <a:ext cx="9469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52" name="Straight Connector 51"/>
            <p:cNvCxnSpPr/>
            <p:nvPr/>
          </p:nvCxnSpPr>
          <p:spPr>
            <a:xfrm>
              <a:off x="6020809" y="3393243"/>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72501" y="3010569"/>
              <a:ext cx="23764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0.2</a:t>
              </a:r>
              <a:endParaRPr lang="en-US" sz="1200" dirty="0">
                <a:latin typeface="Arial" pitchFamily="34" charset="0"/>
                <a:cs typeface="Arial" pitchFamily="34" charset="0"/>
              </a:endParaRPr>
            </a:p>
          </p:txBody>
        </p:sp>
        <p:cxnSp>
          <p:nvCxnSpPr>
            <p:cNvPr id="54" name="Straight Connector 53"/>
            <p:cNvCxnSpPr/>
            <p:nvPr/>
          </p:nvCxnSpPr>
          <p:spPr>
            <a:xfrm>
              <a:off x="6020809" y="3100119"/>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72501" y="2719395"/>
              <a:ext cx="23764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0.4</a:t>
              </a:r>
              <a:endParaRPr lang="en-US" sz="1200" dirty="0">
                <a:latin typeface="Arial" pitchFamily="34" charset="0"/>
                <a:cs typeface="Arial" pitchFamily="34" charset="0"/>
              </a:endParaRPr>
            </a:p>
          </p:txBody>
        </p:sp>
        <p:cxnSp>
          <p:nvCxnSpPr>
            <p:cNvPr id="56" name="Straight Connector 55"/>
            <p:cNvCxnSpPr/>
            <p:nvPr/>
          </p:nvCxnSpPr>
          <p:spPr>
            <a:xfrm>
              <a:off x="6020809" y="2808944"/>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72501" y="2428251"/>
              <a:ext cx="23764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0.6</a:t>
              </a:r>
              <a:endParaRPr lang="en-US" sz="1200" dirty="0">
                <a:latin typeface="Arial" pitchFamily="34" charset="0"/>
                <a:cs typeface="Arial" pitchFamily="34" charset="0"/>
              </a:endParaRPr>
            </a:p>
          </p:txBody>
        </p:sp>
        <p:cxnSp>
          <p:nvCxnSpPr>
            <p:cNvPr id="58" name="Straight Connector 57"/>
            <p:cNvCxnSpPr/>
            <p:nvPr/>
          </p:nvCxnSpPr>
          <p:spPr>
            <a:xfrm>
              <a:off x="6020809" y="2517800"/>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772501" y="2135126"/>
              <a:ext cx="237641"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0.8</a:t>
              </a:r>
              <a:endParaRPr lang="en-US" sz="1200" dirty="0">
                <a:latin typeface="Arial" pitchFamily="34" charset="0"/>
                <a:cs typeface="Arial" pitchFamily="34" charset="0"/>
              </a:endParaRPr>
            </a:p>
          </p:txBody>
        </p:sp>
        <p:cxnSp>
          <p:nvCxnSpPr>
            <p:cNvPr id="60" name="Straight Connector 59"/>
            <p:cNvCxnSpPr/>
            <p:nvPr/>
          </p:nvCxnSpPr>
          <p:spPr>
            <a:xfrm>
              <a:off x="6020809" y="2224676"/>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772503" y="1840051"/>
              <a:ext cx="237639" cy="184666"/>
            </a:xfrm>
            <a:prstGeom prst="rect">
              <a:avLst/>
            </a:prstGeom>
            <a:noFill/>
          </p:spPr>
          <p:txBody>
            <a:bodyPr wrap="square" lIns="0" tIns="0" rIns="0" bIns="0" rtlCol="0">
              <a:spAutoFit/>
            </a:bodyPr>
            <a:lstStyle/>
            <a:p>
              <a:pPr algn="r"/>
              <a:r>
                <a:rPr lang="en-US" sz="1200" dirty="0" smtClean="0">
                  <a:latin typeface="Arial" pitchFamily="34" charset="0"/>
                  <a:cs typeface="Arial" pitchFamily="34" charset="0"/>
                </a:rPr>
                <a:t>1.0</a:t>
              </a:r>
              <a:endParaRPr lang="en-US" sz="1200" dirty="0">
                <a:latin typeface="Arial" pitchFamily="34" charset="0"/>
                <a:cs typeface="Arial" pitchFamily="34" charset="0"/>
              </a:endParaRPr>
            </a:p>
          </p:txBody>
        </p:sp>
        <p:cxnSp>
          <p:nvCxnSpPr>
            <p:cNvPr id="62" name="Straight Connector 61"/>
            <p:cNvCxnSpPr/>
            <p:nvPr/>
          </p:nvCxnSpPr>
          <p:spPr>
            <a:xfrm>
              <a:off x="6020809" y="1929600"/>
              <a:ext cx="34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376837" y="3709756"/>
              <a:ext cx="1716378" cy="162751"/>
            </a:xfrm>
            <a:prstGeom prst="rect">
              <a:avLst/>
            </a:prstGeom>
            <a:noFill/>
          </p:spPr>
          <p:txBody>
            <a:bodyPr wrap="none" lIns="0" tIns="0" rIns="0" bIns="0" rtlCol="0">
              <a:spAutoFit/>
            </a:bodyPr>
            <a:lstStyle/>
            <a:p>
              <a:pPr algn="ctr"/>
              <a:r>
                <a:rPr lang="en-US" sz="1600" b="1" dirty="0" smtClean="0">
                  <a:latin typeface="Arial" pitchFamily="34" charset="0"/>
                  <a:cs typeface="Arial" pitchFamily="34" charset="0"/>
                </a:rPr>
                <a:t>Months </a:t>
              </a:r>
              <a:r>
                <a:rPr lang="en-US" sz="1600" b="1" dirty="0" smtClean="0">
                  <a:latin typeface="Arial" pitchFamily="34" charset="0"/>
                  <a:cs typeface="Arial" pitchFamily="34" charset="0"/>
                </a:rPr>
                <a:t>from transplant</a:t>
              </a:r>
              <a:endParaRPr lang="en-US" sz="1600" b="1" dirty="0">
                <a:latin typeface="Arial" pitchFamily="34" charset="0"/>
                <a:cs typeface="Arial" pitchFamily="34" charset="0"/>
              </a:endParaRPr>
            </a:p>
          </p:txBody>
        </p:sp>
        <p:sp>
          <p:nvSpPr>
            <p:cNvPr id="76" name="Rectangle 75"/>
            <p:cNvSpPr/>
            <p:nvPr/>
          </p:nvSpPr>
          <p:spPr>
            <a:xfrm rot="16200000">
              <a:off x="4901513" y="2536158"/>
              <a:ext cx="1513556" cy="276999"/>
            </a:xfrm>
            <a:prstGeom prst="rect">
              <a:avLst/>
            </a:prstGeom>
          </p:spPr>
          <p:txBody>
            <a:bodyPr wrap="none">
              <a:spAutoFit/>
            </a:bodyPr>
            <a:lstStyle/>
            <a:p>
              <a:pPr lvl="0" algn="ctr"/>
              <a:r>
                <a:rPr lang="en-US" sz="1200" dirty="0" smtClean="0">
                  <a:solidFill>
                    <a:prstClr val="white"/>
                  </a:solidFill>
                  <a:latin typeface="Arial" pitchFamily="34" charset="0"/>
                  <a:cs typeface="Arial" pitchFamily="34" charset="0"/>
                </a:rPr>
                <a:t>Survival probability </a:t>
              </a:r>
              <a:endParaRPr lang="en-US" sz="1200" dirty="0">
                <a:solidFill>
                  <a:prstClr val="white"/>
                </a:solidFill>
                <a:latin typeface="Arial" pitchFamily="34" charset="0"/>
                <a:cs typeface="Arial" pitchFamily="34" charset="0"/>
              </a:endParaRPr>
            </a:p>
          </p:txBody>
        </p:sp>
        <p:sp>
          <p:nvSpPr>
            <p:cNvPr id="63" name="TextBox 62"/>
            <p:cNvSpPr txBox="1"/>
            <p:nvPr/>
          </p:nvSpPr>
          <p:spPr>
            <a:xfrm>
              <a:off x="6116651" y="3504135"/>
              <a:ext cx="53140" cy="1445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64" name="Straight Connector 63"/>
            <p:cNvCxnSpPr/>
            <p:nvPr/>
          </p:nvCxnSpPr>
          <p:spPr>
            <a:xfrm rot="5400000">
              <a:off x="6123945"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371768" y="3504135"/>
              <a:ext cx="80816"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cxnSp>
          <p:nvCxnSpPr>
            <p:cNvPr id="66" name="Straight Connector 65"/>
            <p:cNvCxnSpPr/>
            <p:nvPr/>
          </p:nvCxnSpPr>
          <p:spPr>
            <a:xfrm rot="5400000">
              <a:off x="6386479"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894805" y="3504135"/>
              <a:ext cx="80816"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9</a:t>
              </a:r>
              <a:endParaRPr lang="en-US" sz="1200" dirty="0">
                <a:latin typeface="Arial" pitchFamily="34" charset="0"/>
                <a:cs typeface="Arial" pitchFamily="34" charset="0"/>
              </a:endParaRPr>
            </a:p>
          </p:txBody>
        </p:sp>
        <p:cxnSp>
          <p:nvCxnSpPr>
            <p:cNvPr id="68" name="Straight Connector 67"/>
            <p:cNvCxnSpPr/>
            <p:nvPr/>
          </p:nvCxnSpPr>
          <p:spPr>
            <a:xfrm rot="5400000">
              <a:off x="6911547"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381022" y="3504135"/>
              <a:ext cx="161632"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15</a:t>
              </a:r>
              <a:endParaRPr lang="en-US" sz="1200" dirty="0">
                <a:latin typeface="Arial" pitchFamily="34" charset="0"/>
                <a:cs typeface="Arial" pitchFamily="34" charset="0"/>
              </a:endParaRPr>
            </a:p>
          </p:txBody>
        </p:sp>
        <p:cxnSp>
          <p:nvCxnSpPr>
            <p:cNvPr id="70" name="Straight Connector 69"/>
            <p:cNvCxnSpPr/>
            <p:nvPr/>
          </p:nvCxnSpPr>
          <p:spPr>
            <a:xfrm rot="5400000">
              <a:off x="7436615"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639229" y="3504135"/>
              <a:ext cx="161632"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18</a:t>
              </a:r>
              <a:endParaRPr lang="en-US" sz="1200" dirty="0">
                <a:latin typeface="Arial" pitchFamily="34" charset="0"/>
                <a:cs typeface="Arial" pitchFamily="34" charset="0"/>
              </a:endParaRPr>
            </a:p>
          </p:txBody>
        </p:sp>
        <p:cxnSp>
          <p:nvCxnSpPr>
            <p:cNvPr id="72" name="Straight Connector 71"/>
            <p:cNvCxnSpPr/>
            <p:nvPr/>
          </p:nvCxnSpPr>
          <p:spPr>
            <a:xfrm rot="5400000">
              <a:off x="7699149"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902398" y="3504135"/>
              <a:ext cx="161632"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21</a:t>
              </a:r>
              <a:endParaRPr lang="en-US" sz="1200" dirty="0">
                <a:latin typeface="Arial" pitchFamily="34" charset="0"/>
                <a:cs typeface="Arial" pitchFamily="34" charset="0"/>
              </a:endParaRPr>
            </a:p>
          </p:txBody>
        </p:sp>
        <p:cxnSp>
          <p:nvCxnSpPr>
            <p:cNvPr id="74" name="Straight Connector 73"/>
            <p:cNvCxnSpPr/>
            <p:nvPr/>
          </p:nvCxnSpPr>
          <p:spPr>
            <a:xfrm rot="5400000">
              <a:off x="7961683"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625501" y="3504135"/>
              <a:ext cx="80816"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6</a:t>
              </a:r>
              <a:endParaRPr lang="en-US" sz="1200" dirty="0">
                <a:latin typeface="Arial" pitchFamily="34" charset="0"/>
                <a:cs typeface="Arial" pitchFamily="34" charset="0"/>
              </a:endParaRPr>
            </a:p>
          </p:txBody>
        </p:sp>
        <p:cxnSp>
          <p:nvCxnSpPr>
            <p:cNvPr id="78" name="Straight Connector 77"/>
            <p:cNvCxnSpPr/>
            <p:nvPr/>
          </p:nvCxnSpPr>
          <p:spPr>
            <a:xfrm rot="5400000">
              <a:off x="6649013"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113343" y="3504135"/>
              <a:ext cx="161632"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12</a:t>
              </a:r>
              <a:endParaRPr lang="en-US" sz="1200" dirty="0">
                <a:latin typeface="Arial" pitchFamily="34" charset="0"/>
                <a:cs typeface="Arial" pitchFamily="34" charset="0"/>
              </a:endParaRPr>
            </a:p>
          </p:txBody>
        </p:sp>
        <p:cxnSp>
          <p:nvCxnSpPr>
            <p:cNvPr id="80" name="Straight Connector 79"/>
            <p:cNvCxnSpPr/>
            <p:nvPr/>
          </p:nvCxnSpPr>
          <p:spPr>
            <a:xfrm rot="5400000">
              <a:off x="7174081"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162674" y="3504135"/>
              <a:ext cx="161632"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24</a:t>
              </a:r>
              <a:endParaRPr lang="en-US" sz="1200" dirty="0">
                <a:latin typeface="Arial" pitchFamily="34" charset="0"/>
                <a:cs typeface="Arial" pitchFamily="34" charset="0"/>
              </a:endParaRPr>
            </a:p>
          </p:txBody>
        </p:sp>
        <p:cxnSp>
          <p:nvCxnSpPr>
            <p:cNvPr id="82" name="Straight Connector 81"/>
            <p:cNvCxnSpPr/>
            <p:nvPr/>
          </p:nvCxnSpPr>
          <p:spPr>
            <a:xfrm rot="5400000">
              <a:off x="8224216" y="3500784"/>
              <a:ext cx="40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852756" y="2256320"/>
              <a:ext cx="327598" cy="183095"/>
            </a:xfrm>
            <a:prstGeom prst="rect">
              <a:avLst/>
            </a:prstGeom>
            <a:noFill/>
          </p:spPr>
          <p:txBody>
            <a:bodyPr wrap="none" lIns="0" tIns="0" rIns="0" bIns="0" rtlCol="0">
              <a:spAutoFit/>
            </a:bodyPr>
            <a:lstStyle/>
            <a:p>
              <a:pPr algn="ctr"/>
              <a:r>
                <a:rPr lang="en-US" b="1" dirty="0" smtClean="0">
                  <a:solidFill>
                    <a:srgbClr val="FF6600"/>
                  </a:solidFill>
                  <a:latin typeface="Arial" pitchFamily="34" charset="0"/>
                  <a:cs typeface="Arial" pitchFamily="34" charset="0"/>
                </a:rPr>
                <a:t>PFS</a:t>
              </a:r>
              <a:endParaRPr lang="en-US" b="1" dirty="0">
                <a:solidFill>
                  <a:srgbClr val="FF6600"/>
                </a:solidFill>
                <a:latin typeface="Arial" pitchFamily="34" charset="0"/>
                <a:cs typeface="Arial" pitchFamily="34" charset="0"/>
              </a:endParaRPr>
            </a:p>
          </p:txBody>
        </p:sp>
        <p:sp>
          <p:nvSpPr>
            <p:cNvPr id="84" name="TextBox 83"/>
            <p:cNvSpPr txBox="1"/>
            <p:nvPr/>
          </p:nvSpPr>
          <p:spPr>
            <a:xfrm>
              <a:off x="7921882" y="1734263"/>
              <a:ext cx="243359" cy="183095"/>
            </a:xfrm>
            <a:prstGeom prst="rect">
              <a:avLst/>
            </a:prstGeom>
            <a:noFill/>
          </p:spPr>
          <p:txBody>
            <a:bodyPr wrap="none" lIns="0" tIns="0" rIns="0" bIns="0" rtlCol="0">
              <a:spAutoFit/>
            </a:bodyPr>
            <a:lstStyle/>
            <a:p>
              <a:pPr algn="ctr"/>
              <a:r>
                <a:rPr lang="en-US" b="1" dirty="0" smtClean="0">
                  <a:solidFill>
                    <a:srgbClr val="FFFF00"/>
                  </a:solidFill>
                  <a:latin typeface="Arial" pitchFamily="34" charset="0"/>
                  <a:cs typeface="Arial" pitchFamily="34" charset="0"/>
                </a:rPr>
                <a:t>OS</a:t>
              </a:r>
              <a:endParaRPr lang="en-US" b="1" dirty="0">
                <a:solidFill>
                  <a:srgbClr val="FFFF00"/>
                </a:solidFill>
                <a:latin typeface="Arial" pitchFamily="34" charset="0"/>
                <a:cs typeface="Arial" pitchFamily="34" charset="0"/>
              </a:endParaRPr>
            </a:p>
          </p:txBody>
        </p:sp>
        <p:sp>
          <p:nvSpPr>
            <p:cNvPr id="85" name="Freeform 84"/>
            <p:cNvSpPr/>
            <p:nvPr/>
          </p:nvSpPr>
          <p:spPr>
            <a:xfrm>
              <a:off x="6058491" y="1868373"/>
              <a:ext cx="2487339" cy="1606348"/>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6" name="Freeform 85"/>
            <p:cNvSpPr/>
            <p:nvPr/>
          </p:nvSpPr>
          <p:spPr>
            <a:xfrm>
              <a:off x="6145530" y="1938524"/>
              <a:ext cx="2099310" cy="0"/>
            </a:xfrm>
            <a:custGeom>
              <a:avLst/>
              <a:gdLst>
                <a:gd name="connsiteX0" fmla="*/ 2099310 w 2099310"/>
                <a:gd name="connsiteY0" fmla="*/ 0 h 0"/>
                <a:gd name="connsiteX1" fmla="*/ 0 w 2099310"/>
                <a:gd name="connsiteY1" fmla="*/ 0 h 0"/>
              </a:gdLst>
              <a:ahLst/>
              <a:cxnLst>
                <a:cxn ang="0">
                  <a:pos x="connsiteX0" y="connsiteY0"/>
                </a:cxn>
                <a:cxn ang="0">
                  <a:pos x="connsiteX1" y="connsiteY1"/>
                </a:cxn>
              </a:cxnLst>
              <a:rect l="l" t="t" r="r" b="b"/>
              <a:pathLst>
                <a:path w="2099310">
                  <a:moveTo>
                    <a:pt x="2099310" y="0"/>
                  </a:move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flipV="1">
              <a:off x="6145530" y="1933302"/>
              <a:ext cx="2028553" cy="251783"/>
            </a:xfrm>
            <a:custGeom>
              <a:avLst/>
              <a:gdLst>
                <a:gd name="connsiteX0" fmla="*/ 2087880 w 2087880"/>
                <a:gd name="connsiteY0" fmla="*/ 0 h 243840"/>
                <a:gd name="connsiteX1" fmla="*/ 1112520 w 2087880"/>
                <a:gd name="connsiteY1" fmla="*/ 0 h 243840"/>
                <a:gd name="connsiteX2" fmla="*/ 1112520 w 2087880"/>
                <a:gd name="connsiteY2" fmla="*/ 133350 h 243840"/>
                <a:gd name="connsiteX3" fmla="*/ 674370 w 2087880"/>
                <a:gd name="connsiteY3" fmla="*/ 133350 h 243840"/>
                <a:gd name="connsiteX4" fmla="*/ 674370 w 2087880"/>
                <a:gd name="connsiteY4" fmla="*/ 243840 h 243840"/>
                <a:gd name="connsiteX5" fmla="*/ 0 w 2087880"/>
                <a:gd name="connsiteY5" fmla="*/ 243840 h 243840"/>
                <a:gd name="connsiteX6" fmla="*/ 0 w 2087880"/>
                <a:gd name="connsiteY6" fmla="*/ 236220 h 243840"/>
                <a:gd name="connsiteX7" fmla="*/ 3810 w 2087880"/>
                <a:gd name="connsiteY7" fmla="*/ 236220 h 243840"/>
                <a:gd name="connsiteX0" fmla="*/ 2197551 w 2197551"/>
                <a:gd name="connsiteY0" fmla="*/ 0 h 243840"/>
                <a:gd name="connsiteX1" fmla="*/ 1112520 w 2197551"/>
                <a:gd name="connsiteY1" fmla="*/ 0 h 243840"/>
                <a:gd name="connsiteX2" fmla="*/ 1112520 w 2197551"/>
                <a:gd name="connsiteY2" fmla="*/ 133350 h 243840"/>
                <a:gd name="connsiteX3" fmla="*/ 674370 w 2197551"/>
                <a:gd name="connsiteY3" fmla="*/ 133350 h 243840"/>
                <a:gd name="connsiteX4" fmla="*/ 674370 w 2197551"/>
                <a:gd name="connsiteY4" fmla="*/ 243840 h 243840"/>
                <a:gd name="connsiteX5" fmla="*/ 0 w 2197551"/>
                <a:gd name="connsiteY5" fmla="*/ 243840 h 243840"/>
                <a:gd name="connsiteX6" fmla="*/ 0 w 2197551"/>
                <a:gd name="connsiteY6" fmla="*/ 236220 h 243840"/>
                <a:gd name="connsiteX7" fmla="*/ 3810 w 2197551"/>
                <a:gd name="connsiteY7" fmla="*/ 23622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7551" h="243840">
                  <a:moveTo>
                    <a:pt x="2197551" y="0"/>
                  </a:moveTo>
                  <a:lnTo>
                    <a:pt x="1112520" y="0"/>
                  </a:lnTo>
                  <a:lnTo>
                    <a:pt x="1112520" y="133350"/>
                  </a:lnTo>
                  <a:lnTo>
                    <a:pt x="674370" y="133350"/>
                  </a:lnTo>
                  <a:lnTo>
                    <a:pt x="674370" y="243840"/>
                  </a:lnTo>
                  <a:lnTo>
                    <a:pt x="0" y="243840"/>
                  </a:lnTo>
                  <a:lnTo>
                    <a:pt x="0" y="236220"/>
                  </a:lnTo>
                  <a:lnTo>
                    <a:pt x="3810" y="236220"/>
                  </a:lnTo>
                </a:path>
              </a:pathLst>
            </a:cu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46" y="152400"/>
            <a:ext cx="69532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3426" y="2512457"/>
            <a:ext cx="946093" cy="400110"/>
          </a:xfrm>
          <a:prstGeom prst="rect">
            <a:avLst/>
          </a:prstGeom>
          <a:noFill/>
        </p:spPr>
        <p:txBody>
          <a:bodyPr wrap="none" rtlCol="0">
            <a:spAutoFit/>
          </a:bodyPr>
          <a:lstStyle/>
          <a:p>
            <a:r>
              <a:rPr lang="en-US" sz="2000" b="1" dirty="0" smtClean="0"/>
              <a:t>N = 18</a:t>
            </a:r>
            <a:endParaRPr lang="en-US" sz="2000" b="1" dirty="0"/>
          </a:p>
        </p:txBody>
      </p:sp>
    </p:spTree>
    <p:extLst>
      <p:ext uri="{BB962C8B-B14F-4D97-AF65-F5344CB8AC3E}">
        <p14:creationId xmlns:p14="http://schemas.microsoft.com/office/powerpoint/2010/main" val="112498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422560" y="6186488"/>
            <a:ext cx="746125" cy="336550"/>
          </a:xfrm>
          <a:prstGeom prst="rect">
            <a:avLst/>
          </a:prstGeom>
          <a:noFill/>
          <a:ln w="9525">
            <a:noFill/>
            <a:miter lim="800000"/>
            <a:headEnd/>
            <a:tailEnd/>
          </a:ln>
        </p:spPr>
        <p:txBody>
          <a:bodyPr wrap="none" lIns="92075" tIns="46038" rIns="92075" bIns="46038">
            <a:spAutoFit/>
          </a:bodyPr>
          <a:lstStyle/>
          <a:p>
            <a:pPr algn="ctr" eaLnBrk="0" hangingPunct="0"/>
            <a:r>
              <a:rPr lang="en-US" sz="1600" b="0" i="0" dirty="0">
                <a:latin typeface="Verdana" pitchFamily="34" charset="0"/>
              </a:rPr>
              <a:t>Years</a:t>
            </a:r>
          </a:p>
        </p:txBody>
      </p:sp>
      <p:sp>
        <p:nvSpPr>
          <p:cNvPr id="4099" name="Rectangle 3"/>
          <p:cNvSpPr>
            <a:spLocks noChangeArrowheads="1"/>
          </p:cNvSpPr>
          <p:nvPr/>
        </p:nvSpPr>
        <p:spPr bwMode="auto">
          <a:xfrm>
            <a:off x="1370013" y="1603375"/>
            <a:ext cx="6856314" cy="4152410"/>
          </a:xfrm>
          <a:prstGeom prst="rect">
            <a:avLst/>
          </a:prstGeom>
          <a:solidFill>
            <a:schemeClr val="tx2"/>
          </a:solidFill>
          <a:ln w="19050">
            <a:solidFill>
              <a:schemeClr val="tx1"/>
            </a:solidFill>
            <a:miter lim="800000"/>
            <a:headEnd type="none" w="sm" len="sm"/>
            <a:tailEnd type="none" w="sm" len="sm"/>
          </a:ln>
        </p:spPr>
        <p:txBody>
          <a:bodyPr wrap="none" anchor="ctr"/>
          <a:lstStyle/>
          <a:p>
            <a:pPr eaLnBrk="0" hangingPunct="0"/>
            <a:endParaRPr lang="en-US"/>
          </a:p>
        </p:txBody>
      </p:sp>
      <p:sp>
        <p:nvSpPr>
          <p:cNvPr id="4100" name="Line 4"/>
          <p:cNvSpPr>
            <a:spLocks noChangeShapeType="1"/>
          </p:cNvSpPr>
          <p:nvPr/>
        </p:nvSpPr>
        <p:spPr bwMode="auto">
          <a:xfrm flipV="1">
            <a:off x="2511764"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1" name="Line 5"/>
          <p:cNvSpPr>
            <a:spLocks noChangeShapeType="1"/>
          </p:cNvSpPr>
          <p:nvPr/>
        </p:nvSpPr>
        <p:spPr bwMode="auto">
          <a:xfrm flipV="1">
            <a:off x="3654676"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2" name="Line 6"/>
          <p:cNvSpPr>
            <a:spLocks noChangeShapeType="1"/>
          </p:cNvSpPr>
          <p:nvPr/>
        </p:nvSpPr>
        <p:spPr bwMode="auto">
          <a:xfrm flipV="1">
            <a:off x="5369044"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3" name="Line 7"/>
          <p:cNvSpPr>
            <a:spLocks noChangeShapeType="1"/>
          </p:cNvSpPr>
          <p:nvPr/>
        </p:nvSpPr>
        <p:spPr bwMode="auto">
          <a:xfrm flipV="1">
            <a:off x="7083412"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4" name="Line 8"/>
          <p:cNvSpPr>
            <a:spLocks noChangeShapeType="1"/>
          </p:cNvSpPr>
          <p:nvPr/>
        </p:nvSpPr>
        <p:spPr bwMode="auto">
          <a:xfrm flipV="1">
            <a:off x="8226327"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5" name="Line 9"/>
          <p:cNvSpPr>
            <a:spLocks noChangeShapeType="1"/>
          </p:cNvSpPr>
          <p:nvPr/>
        </p:nvSpPr>
        <p:spPr bwMode="auto">
          <a:xfrm flipV="1">
            <a:off x="1368852" y="5754198"/>
            <a:ext cx="0" cy="82550"/>
          </a:xfrm>
          <a:prstGeom prst="line">
            <a:avLst/>
          </a:prstGeom>
          <a:noFill/>
          <a:ln w="19050">
            <a:solidFill>
              <a:schemeClr val="tx1"/>
            </a:solidFill>
            <a:round/>
            <a:headEnd type="none" w="sm" len="sm"/>
            <a:tailEnd type="none" w="sm" len="sm"/>
          </a:ln>
        </p:spPr>
        <p:txBody>
          <a:bodyPr/>
          <a:lstStyle/>
          <a:p>
            <a:endParaRPr lang="en-US"/>
          </a:p>
        </p:txBody>
      </p:sp>
      <p:sp>
        <p:nvSpPr>
          <p:cNvPr id="4106" name="Line 10"/>
          <p:cNvSpPr>
            <a:spLocks noChangeShapeType="1"/>
          </p:cNvSpPr>
          <p:nvPr/>
        </p:nvSpPr>
        <p:spPr bwMode="auto">
          <a:xfrm flipV="1">
            <a:off x="194030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7" name="Line 11"/>
          <p:cNvSpPr>
            <a:spLocks noChangeShapeType="1"/>
          </p:cNvSpPr>
          <p:nvPr/>
        </p:nvSpPr>
        <p:spPr bwMode="auto">
          <a:xfrm flipV="1">
            <a:off x="3083220"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8" name="Line 12"/>
          <p:cNvSpPr>
            <a:spLocks noChangeShapeType="1"/>
          </p:cNvSpPr>
          <p:nvPr/>
        </p:nvSpPr>
        <p:spPr bwMode="auto">
          <a:xfrm flipV="1">
            <a:off x="4226132"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9" name="Line 13"/>
          <p:cNvSpPr>
            <a:spLocks noChangeShapeType="1"/>
          </p:cNvSpPr>
          <p:nvPr/>
        </p:nvSpPr>
        <p:spPr bwMode="auto">
          <a:xfrm flipV="1">
            <a:off x="6511956"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0" name="Line 14"/>
          <p:cNvSpPr>
            <a:spLocks noChangeShapeType="1"/>
          </p:cNvSpPr>
          <p:nvPr/>
        </p:nvSpPr>
        <p:spPr bwMode="auto">
          <a:xfrm flipV="1">
            <a:off x="765486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1" name="Rectangle 15"/>
          <p:cNvSpPr>
            <a:spLocks noChangeArrowheads="1"/>
          </p:cNvSpPr>
          <p:nvPr/>
        </p:nvSpPr>
        <p:spPr bwMode="auto">
          <a:xfrm>
            <a:off x="1218887" y="5831985"/>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0</a:t>
            </a:r>
          </a:p>
        </p:txBody>
      </p:sp>
      <p:sp>
        <p:nvSpPr>
          <p:cNvPr id="4112" name="Rectangle 16"/>
          <p:cNvSpPr>
            <a:spLocks noChangeArrowheads="1"/>
          </p:cNvSpPr>
          <p:nvPr/>
        </p:nvSpPr>
        <p:spPr bwMode="auto">
          <a:xfrm>
            <a:off x="3503343"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2</a:t>
            </a:r>
          </a:p>
        </p:txBody>
      </p:sp>
      <p:sp>
        <p:nvSpPr>
          <p:cNvPr id="4113" name="Rectangle 17"/>
          <p:cNvSpPr>
            <a:spLocks noChangeArrowheads="1"/>
          </p:cNvSpPr>
          <p:nvPr/>
        </p:nvSpPr>
        <p:spPr bwMode="auto">
          <a:xfrm>
            <a:off x="8075515"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6</a:t>
            </a:r>
          </a:p>
        </p:txBody>
      </p:sp>
      <p:sp>
        <p:nvSpPr>
          <p:cNvPr id="4114" name="Rectangle 18"/>
          <p:cNvSpPr>
            <a:spLocks noChangeArrowheads="1"/>
          </p:cNvSpPr>
          <p:nvPr/>
        </p:nvSpPr>
        <p:spPr bwMode="auto">
          <a:xfrm>
            <a:off x="2363389" y="5830398"/>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1</a:t>
            </a:r>
          </a:p>
        </p:txBody>
      </p:sp>
      <p:sp>
        <p:nvSpPr>
          <p:cNvPr id="4115" name="Rectangle 19"/>
          <p:cNvSpPr>
            <a:spLocks noChangeArrowheads="1"/>
          </p:cNvSpPr>
          <p:nvPr/>
        </p:nvSpPr>
        <p:spPr bwMode="auto">
          <a:xfrm>
            <a:off x="4647973" y="5830398"/>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3</a:t>
            </a:r>
          </a:p>
        </p:txBody>
      </p:sp>
      <p:sp>
        <p:nvSpPr>
          <p:cNvPr id="4116" name="Rectangle 20"/>
          <p:cNvSpPr>
            <a:spLocks noChangeArrowheads="1"/>
          </p:cNvSpPr>
          <p:nvPr/>
        </p:nvSpPr>
        <p:spPr bwMode="auto">
          <a:xfrm>
            <a:off x="5790973" y="5831985"/>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4</a:t>
            </a:r>
          </a:p>
        </p:txBody>
      </p:sp>
      <p:sp>
        <p:nvSpPr>
          <p:cNvPr id="4117" name="Rectangle 21"/>
          <p:cNvSpPr>
            <a:spLocks noChangeArrowheads="1"/>
          </p:cNvSpPr>
          <p:nvPr/>
        </p:nvSpPr>
        <p:spPr bwMode="auto">
          <a:xfrm>
            <a:off x="6935647"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5</a:t>
            </a:r>
          </a:p>
        </p:txBody>
      </p:sp>
      <p:sp>
        <p:nvSpPr>
          <p:cNvPr id="4118" name="Line 22"/>
          <p:cNvSpPr>
            <a:spLocks noChangeShapeType="1"/>
          </p:cNvSpPr>
          <p:nvPr/>
        </p:nvSpPr>
        <p:spPr bwMode="auto">
          <a:xfrm flipV="1">
            <a:off x="479758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9" name="Line 23"/>
          <p:cNvSpPr>
            <a:spLocks noChangeShapeType="1"/>
          </p:cNvSpPr>
          <p:nvPr/>
        </p:nvSpPr>
        <p:spPr bwMode="auto">
          <a:xfrm flipV="1">
            <a:off x="5940500" y="5752610"/>
            <a:ext cx="0" cy="79375"/>
          </a:xfrm>
          <a:prstGeom prst="line">
            <a:avLst/>
          </a:prstGeom>
          <a:noFill/>
          <a:ln w="19050">
            <a:solidFill>
              <a:schemeClr val="tx1"/>
            </a:solidFill>
            <a:round/>
            <a:headEnd type="none" w="sm" len="sm"/>
            <a:tailEnd type="none" w="sm" len="sm"/>
          </a:ln>
        </p:spPr>
        <p:txBody>
          <a:bodyPr/>
          <a:lstStyle/>
          <a:p>
            <a:endParaRPr lang="en-US"/>
          </a:p>
        </p:txBody>
      </p:sp>
      <p:grpSp>
        <p:nvGrpSpPr>
          <p:cNvPr id="2" name="Group 37"/>
          <p:cNvGrpSpPr>
            <a:grpSpLocks/>
          </p:cNvGrpSpPr>
          <p:nvPr/>
        </p:nvGrpSpPr>
        <p:grpSpPr bwMode="auto">
          <a:xfrm>
            <a:off x="1291931" y="1603375"/>
            <a:ext cx="73025" cy="4152410"/>
            <a:chOff x="796" y="1165"/>
            <a:chExt cx="46" cy="2431"/>
          </a:xfrm>
        </p:grpSpPr>
        <p:sp>
          <p:nvSpPr>
            <p:cNvPr id="4168" name="Line 38"/>
            <p:cNvSpPr>
              <a:spLocks noChangeShapeType="1"/>
            </p:cNvSpPr>
            <p:nvPr/>
          </p:nvSpPr>
          <p:spPr bwMode="auto">
            <a:xfrm>
              <a:off x="796" y="3596"/>
              <a:ext cx="46" cy="0"/>
            </a:xfrm>
            <a:prstGeom prst="line">
              <a:avLst/>
            </a:prstGeom>
            <a:noFill/>
            <a:ln w="19050">
              <a:solidFill>
                <a:schemeClr val="tx1"/>
              </a:solidFill>
              <a:round/>
              <a:headEnd type="none" w="sm" len="sm"/>
              <a:tailEnd type="none" w="sm" len="sm"/>
            </a:ln>
          </p:spPr>
          <p:txBody>
            <a:bodyPr/>
            <a:lstStyle/>
            <a:p>
              <a:endParaRPr lang="en-US"/>
            </a:p>
          </p:txBody>
        </p:sp>
        <p:sp>
          <p:nvSpPr>
            <p:cNvPr id="4169" name="Line 39"/>
            <p:cNvSpPr>
              <a:spLocks noChangeShapeType="1"/>
            </p:cNvSpPr>
            <p:nvPr/>
          </p:nvSpPr>
          <p:spPr bwMode="auto">
            <a:xfrm>
              <a:off x="796" y="3109"/>
              <a:ext cx="46" cy="0"/>
            </a:xfrm>
            <a:prstGeom prst="line">
              <a:avLst/>
            </a:prstGeom>
            <a:noFill/>
            <a:ln w="19050">
              <a:solidFill>
                <a:schemeClr val="tx1"/>
              </a:solidFill>
              <a:round/>
              <a:headEnd type="none" w="sm" len="sm"/>
              <a:tailEnd type="none" w="sm" len="sm"/>
            </a:ln>
          </p:spPr>
          <p:txBody>
            <a:bodyPr/>
            <a:lstStyle/>
            <a:p>
              <a:endParaRPr lang="en-US"/>
            </a:p>
          </p:txBody>
        </p:sp>
        <p:sp>
          <p:nvSpPr>
            <p:cNvPr id="4170" name="Line 40"/>
            <p:cNvSpPr>
              <a:spLocks noChangeShapeType="1"/>
            </p:cNvSpPr>
            <p:nvPr/>
          </p:nvSpPr>
          <p:spPr bwMode="auto">
            <a:xfrm>
              <a:off x="796" y="2623"/>
              <a:ext cx="46" cy="0"/>
            </a:xfrm>
            <a:prstGeom prst="line">
              <a:avLst/>
            </a:prstGeom>
            <a:noFill/>
            <a:ln w="19050">
              <a:solidFill>
                <a:schemeClr val="tx1"/>
              </a:solidFill>
              <a:round/>
              <a:headEnd type="none" w="sm" len="sm"/>
              <a:tailEnd type="none" w="sm" len="sm"/>
            </a:ln>
          </p:spPr>
          <p:txBody>
            <a:bodyPr/>
            <a:lstStyle/>
            <a:p>
              <a:endParaRPr lang="en-US"/>
            </a:p>
          </p:txBody>
        </p:sp>
        <p:sp>
          <p:nvSpPr>
            <p:cNvPr id="4171" name="Line 41"/>
            <p:cNvSpPr>
              <a:spLocks noChangeShapeType="1"/>
            </p:cNvSpPr>
            <p:nvPr/>
          </p:nvSpPr>
          <p:spPr bwMode="auto">
            <a:xfrm>
              <a:off x="796" y="2137"/>
              <a:ext cx="46" cy="0"/>
            </a:xfrm>
            <a:prstGeom prst="line">
              <a:avLst/>
            </a:prstGeom>
            <a:noFill/>
            <a:ln w="19050">
              <a:solidFill>
                <a:schemeClr val="tx1"/>
              </a:solidFill>
              <a:round/>
              <a:headEnd type="none" w="sm" len="sm"/>
              <a:tailEnd type="none" w="sm" len="sm"/>
            </a:ln>
          </p:spPr>
          <p:txBody>
            <a:bodyPr/>
            <a:lstStyle/>
            <a:p>
              <a:endParaRPr lang="en-US"/>
            </a:p>
          </p:txBody>
        </p:sp>
        <p:sp>
          <p:nvSpPr>
            <p:cNvPr id="4172" name="Line 42"/>
            <p:cNvSpPr>
              <a:spLocks noChangeShapeType="1"/>
            </p:cNvSpPr>
            <p:nvPr/>
          </p:nvSpPr>
          <p:spPr bwMode="auto">
            <a:xfrm>
              <a:off x="796" y="1651"/>
              <a:ext cx="46" cy="0"/>
            </a:xfrm>
            <a:prstGeom prst="line">
              <a:avLst/>
            </a:prstGeom>
            <a:noFill/>
            <a:ln w="19050">
              <a:solidFill>
                <a:schemeClr val="tx1"/>
              </a:solidFill>
              <a:round/>
              <a:headEnd type="none" w="sm" len="sm"/>
              <a:tailEnd type="none" w="sm" len="sm"/>
            </a:ln>
          </p:spPr>
          <p:txBody>
            <a:bodyPr/>
            <a:lstStyle/>
            <a:p>
              <a:endParaRPr lang="en-US"/>
            </a:p>
          </p:txBody>
        </p:sp>
        <p:sp>
          <p:nvSpPr>
            <p:cNvPr id="4173" name="Line 43"/>
            <p:cNvSpPr>
              <a:spLocks noChangeShapeType="1"/>
            </p:cNvSpPr>
            <p:nvPr/>
          </p:nvSpPr>
          <p:spPr bwMode="auto">
            <a:xfrm>
              <a:off x="796" y="1165"/>
              <a:ext cx="46" cy="0"/>
            </a:xfrm>
            <a:prstGeom prst="line">
              <a:avLst/>
            </a:prstGeom>
            <a:noFill/>
            <a:ln w="19050">
              <a:solidFill>
                <a:schemeClr val="tx1"/>
              </a:solidFill>
              <a:round/>
              <a:headEnd type="none" w="sm" len="sm"/>
              <a:tailEnd type="none" w="sm" len="sm"/>
            </a:ln>
          </p:spPr>
          <p:txBody>
            <a:bodyPr/>
            <a:lstStyle/>
            <a:p>
              <a:endParaRPr lang="en-US"/>
            </a:p>
          </p:txBody>
        </p:sp>
        <p:sp>
          <p:nvSpPr>
            <p:cNvPr id="4174" name="Line 44"/>
            <p:cNvSpPr>
              <a:spLocks noChangeShapeType="1"/>
            </p:cNvSpPr>
            <p:nvPr/>
          </p:nvSpPr>
          <p:spPr bwMode="auto">
            <a:xfrm>
              <a:off x="796" y="3352"/>
              <a:ext cx="46" cy="0"/>
            </a:xfrm>
            <a:prstGeom prst="line">
              <a:avLst/>
            </a:prstGeom>
            <a:noFill/>
            <a:ln w="19050">
              <a:solidFill>
                <a:schemeClr val="tx1"/>
              </a:solidFill>
              <a:round/>
              <a:headEnd type="none" w="sm" len="sm"/>
              <a:tailEnd type="none" w="sm" len="sm"/>
            </a:ln>
          </p:spPr>
          <p:txBody>
            <a:bodyPr/>
            <a:lstStyle/>
            <a:p>
              <a:endParaRPr lang="en-US"/>
            </a:p>
          </p:txBody>
        </p:sp>
        <p:sp>
          <p:nvSpPr>
            <p:cNvPr id="4175" name="Line 45"/>
            <p:cNvSpPr>
              <a:spLocks noChangeShapeType="1"/>
            </p:cNvSpPr>
            <p:nvPr/>
          </p:nvSpPr>
          <p:spPr bwMode="auto">
            <a:xfrm>
              <a:off x="796" y="2866"/>
              <a:ext cx="46" cy="0"/>
            </a:xfrm>
            <a:prstGeom prst="line">
              <a:avLst/>
            </a:prstGeom>
            <a:noFill/>
            <a:ln w="19050">
              <a:solidFill>
                <a:schemeClr val="tx1"/>
              </a:solidFill>
              <a:round/>
              <a:headEnd type="none" w="sm" len="sm"/>
              <a:tailEnd type="none" w="sm" len="sm"/>
            </a:ln>
          </p:spPr>
          <p:txBody>
            <a:bodyPr/>
            <a:lstStyle/>
            <a:p>
              <a:endParaRPr lang="en-US"/>
            </a:p>
          </p:txBody>
        </p:sp>
        <p:sp>
          <p:nvSpPr>
            <p:cNvPr id="4176" name="Line 46"/>
            <p:cNvSpPr>
              <a:spLocks noChangeShapeType="1"/>
            </p:cNvSpPr>
            <p:nvPr/>
          </p:nvSpPr>
          <p:spPr bwMode="auto">
            <a:xfrm>
              <a:off x="796" y="2380"/>
              <a:ext cx="46" cy="0"/>
            </a:xfrm>
            <a:prstGeom prst="line">
              <a:avLst/>
            </a:prstGeom>
            <a:noFill/>
            <a:ln w="19050">
              <a:solidFill>
                <a:schemeClr val="tx1"/>
              </a:solidFill>
              <a:round/>
              <a:headEnd type="none" w="sm" len="sm"/>
              <a:tailEnd type="none" w="sm" len="sm"/>
            </a:ln>
          </p:spPr>
          <p:txBody>
            <a:bodyPr/>
            <a:lstStyle/>
            <a:p>
              <a:endParaRPr lang="en-US"/>
            </a:p>
          </p:txBody>
        </p:sp>
        <p:sp>
          <p:nvSpPr>
            <p:cNvPr id="4177" name="Line 47"/>
            <p:cNvSpPr>
              <a:spLocks noChangeShapeType="1"/>
            </p:cNvSpPr>
            <p:nvPr/>
          </p:nvSpPr>
          <p:spPr bwMode="auto">
            <a:xfrm>
              <a:off x="796" y="1894"/>
              <a:ext cx="46" cy="0"/>
            </a:xfrm>
            <a:prstGeom prst="line">
              <a:avLst/>
            </a:prstGeom>
            <a:noFill/>
            <a:ln w="19050">
              <a:solidFill>
                <a:schemeClr val="tx1"/>
              </a:solidFill>
              <a:round/>
              <a:headEnd type="none" w="sm" len="sm"/>
              <a:tailEnd type="none" w="sm" len="sm"/>
            </a:ln>
          </p:spPr>
          <p:txBody>
            <a:bodyPr/>
            <a:lstStyle/>
            <a:p>
              <a:endParaRPr lang="en-US"/>
            </a:p>
          </p:txBody>
        </p:sp>
        <p:sp>
          <p:nvSpPr>
            <p:cNvPr id="4178" name="Line 48"/>
            <p:cNvSpPr>
              <a:spLocks noChangeShapeType="1"/>
            </p:cNvSpPr>
            <p:nvPr/>
          </p:nvSpPr>
          <p:spPr bwMode="auto">
            <a:xfrm>
              <a:off x="796" y="1408"/>
              <a:ext cx="46" cy="0"/>
            </a:xfrm>
            <a:prstGeom prst="line">
              <a:avLst/>
            </a:prstGeom>
            <a:noFill/>
            <a:ln w="19050">
              <a:solidFill>
                <a:schemeClr val="tx1"/>
              </a:solidFill>
              <a:round/>
              <a:headEnd type="none" w="sm" len="sm"/>
              <a:tailEnd type="none" w="sm" len="sm"/>
            </a:ln>
          </p:spPr>
          <p:txBody>
            <a:bodyPr/>
            <a:lstStyle/>
            <a:p>
              <a:endParaRPr lang="en-US"/>
            </a:p>
          </p:txBody>
        </p:sp>
      </p:grpSp>
      <p:grpSp>
        <p:nvGrpSpPr>
          <p:cNvPr id="3" name="Group 61"/>
          <p:cNvGrpSpPr>
            <a:grpSpLocks/>
          </p:cNvGrpSpPr>
          <p:nvPr/>
        </p:nvGrpSpPr>
        <p:grpSpPr bwMode="auto">
          <a:xfrm>
            <a:off x="8226327" y="1603375"/>
            <a:ext cx="73025" cy="4152410"/>
            <a:chOff x="796" y="1165"/>
            <a:chExt cx="46" cy="2431"/>
          </a:xfrm>
        </p:grpSpPr>
        <p:sp>
          <p:nvSpPr>
            <p:cNvPr id="4157" name="Line 62"/>
            <p:cNvSpPr>
              <a:spLocks noChangeShapeType="1"/>
            </p:cNvSpPr>
            <p:nvPr/>
          </p:nvSpPr>
          <p:spPr bwMode="auto">
            <a:xfrm>
              <a:off x="796" y="3596"/>
              <a:ext cx="46" cy="0"/>
            </a:xfrm>
            <a:prstGeom prst="line">
              <a:avLst/>
            </a:prstGeom>
            <a:noFill/>
            <a:ln w="19050">
              <a:solidFill>
                <a:schemeClr val="tx1"/>
              </a:solidFill>
              <a:round/>
              <a:headEnd type="none" w="sm" len="sm"/>
              <a:tailEnd type="none" w="sm" len="sm"/>
            </a:ln>
          </p:spPr>
          <p:txBody>
            <a:bodyPr/>
            <a:lstStyle/>
            <a:p>
              <a:endParaRPr lang="en-US"/>
            </a:p>
          </p:txBody>
        </p:sp>
        <p:sp>
          <p:nvSpPr>
            <p:cNvPr id="4158" name="Line 63"/>
            <p:cNvSpPr>
              <a:spLocks noChangeShapeType="1"/>
            </p:cNvSpPr>
            <p:nvPr/>
          </p:nvSpPr>
          <p:spPr bwMode="auto">
            <a:xfrm>
              <a:off x="796" y="3109"/>
              <a:ext cx="46" cy="0"/>
            </a:xfrm>
            <a:prstGeom prst="line">
              <a:avLst/>
            </a:prstGeom>
            <a:noFill/>
            <a:ln w="19050">
              <a:solidFill>
                <a:schemeClr val="tx1"/>
              </a:solidFill>
              <a:round/>
              <a:headEnd type="none" w="sm" len="sm"/>
              <a:tailEnd type="none" w="sm" len="sm"/>
            </a:ln>
          </p:spPr>
          <p:txBody>
            <a:bodyPr/>
            <a:lstStyle/>
            <a:p>
              <a:endParaRPr lang="en-US"/>
            </a:p>
          </p:txBody>
        </p:sp>
        <p:sp>
          <p:nvSpPr>
            <p:cNvPr id="4159" name="Line 64"/>
            <p:cNvSpPr>
              <a:spLocks noChangeShapeType="1"/>
            </p:cNvSpPr>
            <p:nvPr/>
          </p:nvSpPr>
          <p:spPr bwMode="auto">
            <a:xfrm>
              <a:off x="796" y="2623"/>
              <a:ext cx="46" cy="0"/>
            </a:xfrm>
            <a:prstGeom prst="line">
              <a:avLst/>
            </a:prstGeom>
            <a:noFill/>
            <a:ln w="19050">
              <a:solidFill>
                <a:schemeClr val="tx1"/>
              </a:solidFill>
              <a:round/>
              <a:headEnd type="none" w="sm" len="sm"/>
              <a:tailEnd type="none" w="sm" len="sm"/>
            </a:ln>
          </p:spPr>
          <p:txBody>
            <a:bodyPr/>
            <a:lstStyle/>
            <a:p>
              <a:endParaRPr lang="en-US"/>
            </a:p>
          </p:txBody>
        </p:sp>
        <p:sp>
          <p:nvSpPr>
            <p:cNvPr id="4160" name="Line 65"/>
            <p:cNvSpPr>
              <a:spLocks noChangeShapeType="1"/>
            </p:cNvSpPr>
            <p:nvPr/>
          </p:nvSpPr>
          <p:spPr bwMode="auto">
            <a:xfrm>
              <a:off x="796" y="2137"/>
              <a:ext cx="46" cy="0"/>
            </a:xfrm>
            <a:prstGeom prst="line">
              <a:avLst/>
            </a:prstGeom>
            <a:noFill/>
            <a:ln w="19050">
              <a:solidFill>
                <a:schemeClr val="tx1"/>
              </a:solidFill>
              <a:round/>
              <a:headEnd type="none" w="sm" len="sm"/>
              <a:tailEnd type="none" w="sm" len="sm"/>
            </a:ln>
          </p:spPr>
          <p:txBody>
            <a:bodyPr/>
            <a:lstStyle/>
            <a:p>
              <a:endParaRPr lang="en-US"/>
            </a:p>
          </p:txBody>
        </p:sp>
        <p:sp>
          <p:nvSpPr>
            <p:cNvPr id="4161" name="Line 66"/>
            <p:cNvSpPr>
              <a:spLocks noChangeShapeType="1"/>
            </p:cNvSpPr>
            <p:nvPr/>
          </p:nvSpPr>
          <p:spPr bwMode="auto">
            <a:xfrm>
              <a:off x="796" y="1651"/>
              <a:ext cx="46" cy="0"/>
            </a:xfrm>
            <a:prstGeom prst="line">
              <a:avLst/>
            </a:prstGeom>
            <a:noFill/>
            <a:ln w="19050">
              <a:solidFill>
                <a:schemeClr val="tx1"/>
              </a:solidFill>
              <a:round/>
              <a:headEnd type="none" w="sm" len="sm"/>
              <a:tailEnd type="none" w="sm" len="sm"/>
            </a:ln>
          </p:spPr>
          <p:txBody>
            <a:bodyPr/>
            <a:lstStyle/>
            <a:p>
              <a:endParaRPr lang="en-US"/>
            </a:p>
          </p:txBody>
        </p:sp>
        <p:sp>
          <p:nvSpPr>
            <p:cNvPr id="4162" name="Line 67"/>
            <p:cNvSpPr>
              <a:spLocks noChangeShapeType="1"/>
            </p:cNvSpPr>
            <p:nvPr/>
          </p:nvSpPr>
          <p:spPr bwMode="auto">
            <a:xfrm>
              <a:off x="796" y="1165"/>
              <a:ext cx="46" cy="0"/>
            </a:xfrm>
            <a:prstGeom prst="line">
              <a:avLst/>
            </a:prstGeom>
            <a:noFill/>
            <a:ln w="19050">
              <a:solidFill>
                <a:schemeClr val="tx1"/>
              </a:solidFill>
              <a:round/>
              <a:headEnd type="none" w="sm" len="sm"/>
              <a:tailEnd type="none" w="sm" len="sm"/>
            </a:ln>
          </p:spPr>
          <p:txBody>
            <a:bodyPr/>
            <a:lstStyle/>
            <a:p>
              <a:endParaRPr lang="en-US"/>
            </a:p>
          </p:txBody>
        </p:sp>
        <p:sp>
          <p:nvSpPr>
            <p:cNvPr id="4163" name="Line 68"/>
            <p:cNvSpPr>
              <a:spLocks noChangeShapeType="1"/>
            </p:cNvSpPr>
            <p:nvPr/>
          </p:nvSpPr>
          <p:spPr bwMode="auto">
            <a:xfrm>
              <a:off x="796" y="3352"/>
              <a:ext cx="46" cy="0"/>
            </a:xfrm>
            <a:prstGeom prst="line">
              <a:avLst/>
            </a:prstGeom>
            <a:noFill/>
            <a:ln w="19050">
              <a:solidFill>
                <a:schemeClr val="tx1"/>
              </a:solidFill>
              <a:round/>
              <a:headEnd type="none" w="sm" len="sm"/>
              <a:tailEnd type="none" w="sm" len="sm"/>
            </a:ln>
          </p:spPr>
          <p:txBody>
            <a:bodyPr/>
            <a:lstStyle/>
            <a:p>
              <a:endParaRPr lang="en-US"/>
            </a:p>
          </p:txBody>
        </p:sp>
        <p:sp>
          <p:nvSpPr>
            <p:cNvPr id="4164" name="Line 69"/>
            <p:cNvSpPr>
              <a:spLocks noChangeShapeType="1"/>
            </p:cNvSpPr>
            <p:nvPr/>
          </p:nvSpPr>
          <p:spPr bwMode="auto">
            <a:xfrm>
              <a:off x="796" y="2866"/>
              <a:ext cx="46" cy="0"/>
            </a:xfrm>
            <a:prstGeom prst="line">
              <a:avLst/>
            </a:prstGeom>
            <a:noFill/>
            <a:ln w="19050">
              <a:solidFill>
                <a:schemeClr val="tx1"/>
              </a:solidFill>
              <a:round/>
              <a:headEnd type="none" w="sm" len="sm"/>
              <a:tailEnd type="none" w="sm" len="sm"/>
            </a:ln>
          </p:spPr>
          <p:txBody>
            <a:bodyPr/>
            <a:lstStyle/>
            <a:p>
              <a:endParaRPr lang="en-US"/>
            </a:p>
          </p:txBody>
        </p:sp>
        <p:sp>
          <p:nvSpPr>
            <p:cNvPr id="4165" name="Line 70"/>
            <p:cNvSpPr>
              <a:spLocks noChangeShapeType="1"/>
            </p:cNvSpPr>
            <p:nvPr/>
          </p:nvSpPr>
          <p:spPr bwMode="auto">
            <a:xfrm>
              <a:off x="796" y="2380"/>
              <a:ext cx="46" cy="0"/>
            </a:xfrm>
            <a:prstGeom prst="line">
              <a:avLst/>
            </a:prstGeom>
            <a:noFill/>
            <a:ln w="19050">
              <a:solidFill>
                <a:schemeClr val="tx1"/>
              </a:solidFill>
              <a:round/>
              <a:headEnd type="none" w="sm" len="sm"/>
              <a:tailEnd type="none" w="sm" len="sm"/>
            </a:ln>
          </p:spPr>
          <p:txBody>
            <a:bodyPr/>
            <a:lstStyle/>
            <a:p>
              <a:endParaRPr lang="en-US"/>
            </a:p>
          </p:txBody>
        </p:sp>
        <p:sp>
          <p:nvSpPr>
            <p:cNvPr id="4166" name="Line 71"/>
            <p:cNvSpPr>
              <a:spLocks noChangeShapeType="1"/>
            </p:cNvSpPr>
            <p:nvPr/>
          </p:nvSpPr>
          <p:spPr bwMode="auto">
            <a:xfrm>
              <a:off x="796" y="1894"/>
              <a:ext cx="46" cy="0"/>
            </a:xfrm>
            <a:prstGeom prst="line">
              <a:avLst/>
            </a:prstGeom>
            <a:noFill/>
            <a:ln w="19050">
              <a:solidFill>
                <a:schemeClr val="tx1"/>
              </a:solidFill>
              <a:round/>
              <a:headEnd type="none" w="sm" len="sm"/>
              <a:tailEnd type="none" w="sm" len="sm"/>
            </a:ln>
          </p:spPr>
          <p:txBody>
            <a:bodyPr/>
            <a:lstStyle/>
            <a:p>
              <a:endParaRPr lang="en-US"/>
            </a:p>
          </p:txBody>
        </p:sp>
        <p:sp>
          <p:nvSpPr>
            <p:cNvPr id="4167" name="Line 72"/>
            <p:cNvSpPr>
              <a:spLocks noChangeShapeType="1"/>
            </p:cNvSpPr>
            <p:nvPr/>
          </p:nvSpPr>
          <p:spPr bwMode="auto">
            <a:xfrm>
              <a:off x="796" y="1408"/>
              <a:ext cx="46" cy="0"/>
            </a:xfrm>
            <a:prstGeom prst="line">
              <a:avLst/>
            </a:prstGeom>
            <a:noFill/>
            <a:ln w="19050">
              <a:solidFill>
                <a:schemeClr val="tx1"/>
              </a:solidFill>
              <a:round/>
              <a:headEnd type="none" w="sm" len="sm"/>
              <a:tailEnd type="none" w="sm" len="sm"/>
            </a:ln>
          </p:spPr>
          <p:txBody>
            <a:bodyPr/>
            <a:lstStyle/>
            <a:p>
              <a:endParaRPr lang="en-US"/>
            </a:p>
          </p:txBody>
        </p:sp>
      </p:grpSp>
      <p:sp>
        <p:nvSpPr>
          <p:cNvPr id="1162313" name="Rectangle 73"/>
          <p:cNvSpPr>
            <a:spLocks noGrp="1" noChangeArrowheads="1"/>
          </p:cNvSpPr>
          <p:nvPr>
            <p:ph type="title"/>
          </p:nvPr>
        </p:nvSpPr>
        <p:spPr>
          <a:xfrm>
            <a:off x="550863" y="333375"/>
            <a:ext cx="8150225" cy="1035050"/>
          </a:xfrm>
        </p:spPr>
        <p:txBody>
          <a:bodyPr/>
          <a:lstStyle/>
          <a:p>
            <a:pPr>
              <a:defRPr/>
            </a:pPr>
            <a:r>
              <a:rPr lang="en-US" sz="2400" dirty="0" smtClean="0"/>
              <a:t>Survival </a:t>
            </a:r>
            <a:r>
              <a:rPr lang="en-US" sz="2400" dirty="0" smtClean="0"/>
              <a:t>after </a:t>
            </a:r>
            <a:r>
              <a:rPr lang="en-US" sz="2400" u="sng" dirty="0" smtClean="0"/>
              <a:t>Allogeneic</a:t>
            </a:r>
            <a:r>
              <a:rPr lang="en-US" sz="2400" dirty="0" smtClean="0"/>
              <a:t> Transplants for Hodgkin Disease, 2000-2009</a:t>
            </a:r>
            <a:br>
              <a:rPr lang="en-US" sz="2400" dirty="0" smtClean="0"/>
            </a:br>
            <a:r>
              <a:rPr lang="en-US" sz="2000" dirty="0" smtClean="0"/>
              <a:t>- By Donor Type -</a:t>
            </a:r>
            <a:endParaRPr lang="en-US" sz="2400" dirty="0" smtClean="0"/>
          </a:p>
        </p:txBody>
      </p:sp>
      <p:grpSp>
        <p:nvGrpSpPr>
          <p:cNvPr id="4" name="Group 87"/>
          <p:cNvGrpSpPr/>
          <p:nvPr/>
        </p:nvGrpSpPr>
        <p:grpSpPr>
          <a:xfrm>
            <a:off x="777483" y="1451936"/>
            <a:ext cx="522288" cy="4451487"/>
            <a:chOff x="739775" y="1451936"/>
            <a:chExt cx="522288" cy="4451487"/>
          </a:xfrm>
        </p:grpSpPr>
        <p:sp>
          <p:nvSpPr>
            <p:cNvPr id="4146" name="Rectangle 90"/>
            <p:cNvSpPr>
              <a:spLocks noChangeArrowheads="1"/>
            </p:cNvSpPr>
            <p:nvPr/>
          </p:nvSpPr>
          <p:spPr bwMode="auto">
            <a:xfrm>
              <a:off x="963613" y="5598623"/>
              <a:ext cx="298450"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0</a:t>
              </a:r>
            </a:p>
          </p:txBody>
        </p:sp>
        <p:sp>
          <p:nvSpPr>
            <p:cNvPr id="4147" name="Rectangle 91"/>
            <p:cNvSpPr>
              <a:spLocks noChangeArrowheads="1"/>
            </p:cNvSpPr>
            <p:nvPr/>
          </p:nvSpPr>
          <p:spPr bwMode="auto">
            <a:xfrm>
              <a:off x="852488" y="4769288"/>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20</a:t>
              </a:r>
            </a:p>
          </p:txBody>
        </p:sp>
        <p:sp>
          <p:nvSpPr>
            <p:cNvPr id="4148" name="Rectangle 92"/>
            <p:cNvSpPr>
              <a:spLocks noChangeArrowheads="1"/>
            </p:cNvSpPr>
            <p:nvPr/>
          </p:nvSpPr>
          <p:spPr bwMode="auto">
            <a:xfrm>
              <a:off x="852488" y="3939950"/>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40</a:t>
              </a:r>
            </a:p>
          </p:txBody>
        </p:sp>
        <p:sp>
          <p:nvSpPr>
            <p:cNvPr id="4149" name="Rectangle 93"/>
            <p:cNvSpPr>
              <a:spLocks noChangeArrowheads="1"/>
            </p:cNvSpPr>
            <p:nvPr/>
          </p:nvSpPr>
          <p:spPr bwMode="auto">
            <a:xfrm>
              <a:off x="852488" y="3110612"/>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60</a:t>
              </a:r>
            </a:p>
          </p:txBody>
        </p:sp>
        <p:sp>
          <p:nvSpPr>
            <p:cNvPr id="4150" name="Rectangle 94"/>
            <p:cNvSpPr>
              <a:spLocks noChangeArrowheads="1"/>
            </p:cNvSpPr>
            <p:nvPr/>
          </p:nvSpPr>
          <p:spPr bwMode="auto">
            <a:xfrm>
              <a:off x="852488" y="2281274"/>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80</a:t>
              </a:r>
            </a:p>
          </p:txBody>
        </p:sp>
        <p:sp>
          <p:nvSpPr>
            <p:cNvPr id="4151" name="Rectangle 95"/>
            <p:cNvSpPr>
              <a:spLocks noChangeArrowheads="1"/>
            </p:cNvSpPr>
            <p:nvPr/>
          </p:nvSpPr>
          <p:spPr bwMode="auto">
            <a:xfrm>
              <a:off x="739775" y="1451936"/>
              <a:ext cx="522288"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100</a:t>
              </a:r>
            </a:p>
          </p:txBody>
        </p:sp>
        <p:sp>
          <p:nvSpPr>
            <p:cNvPr id="4152" name="Rectangle 96"/>
            <p:cNvSpPr>
              <a:spLocks noChangeArrowheads="1"/>
            </p:cNvSpPr>
            <p:nvPr/>
          </p:nvSpPr>
          <p:spPr bwMode="auto">
            <a:xfrm>
              <a:off x="852488" y="5183957"/>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10</a:t>
              </a:r>
            </a:p>
          </p:txBody>
        </p:sp>
        <p:sp>
          <p:nvSpPr>
            <p:cNvPr id="4153" name="Rectangle 97"/>
            <p:cNvSpPr>
              <a:spLocks noChangeArrowheads="1"/>
            </p:cNvSpPr>
            <p:nvPr/>
          </p:nvSpPr>
          <p:spPr bwMode="auto">
            <a:xfrm>
              <a:off x="852488" y="4354619"/>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30</a:t>
              </a:r>
            </a:p>
          </p:txBody>
        </p:sp>
        <p:sp>
          <p:nvSpPr>
            <p:cNvPr id="4154" name="Rectangle 98"/>
            <p:cNvSpPr>
              <a:spLocks noChangeArrowheads="1"/>
            </p:cNvSpPr>
            <p:nvPr/>
          </p:nvSpPr>
          <p:spPr bwMode="auto">
            <a:xfrm>
              <a:off x="852488" y="3525281"/>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50</a:t>
              </a:r>
            </a:p>
          </p:txBody>
        </p:sp>
        <p:sp>
          <p:nvSpPr>
            <p:cNvPr id="4155" name="Rectangle 99"/>
            <p:cNvSpPr>
              <a:spLocks noChangeArrowheads="1"/>
            </p:cNvSpPr>
            <p:nvPr/>
          </p:nvSpPr>
          <p:spPr bwMode="auto">
            <a:xfrm>
              <a:off x="852488" y="2695943"/>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70</a:t>
              </a:r>
            </a:p>
          </p:txBody>
        </p:sp>
        <p:sp>
          <p:nvSpPr>
            <p:cNvPr id="4156" name="Rectangle 100"/>
            <p:cNvSpPr>
              <a:spLocks noChangeArrowheads="1"/>
            </p:cNvSpPr>
            <p:nvPr/>
          </p:nvSpPr>
          <p:spPr bwMode="auto">
            <a:xfrm>
              <a:off x="852488" y="1866605"/>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90</a:t>
              </a:r>
            </a:p>
          </p:txBody>
        </p:sp>
      </p:grpSp>
      <p:grpSp>
        <p:nvGrpSpPr>
          <p:cNvPr id="5" name="Group 88"/>
          <p:cNvGrpSpPr/>
          <p:nvPr/>
        </p:nvGrpSpPr>
        <p:grpSpPr>
          <a:xfrm>
            <a:off x="8294590" y="1451936"/>
            <a:ext cx="522287" cy="4451487"/>
            <a:chOff x="8285163" y="1451936"/>
            <a:chExt cx="522287" cy="4451487"/>
          </a:xfrm>
        </p:grpSpPr>
        <p:sp>
          <p:nvSpPr>
            <p:cNvPr id="4135" name="Rectangle 102"/>
            <p:cNvSpPr>
              <a:spLocks noChangeArrowheads="1"/>
            </p:cNvSpPr>
            <p:nvPr/>
          </p:nvSpPr>
          <p:spPr bwMode="auto">
            <a:xfrm>
              <a:off x="8285163" y="5598623"/>
              <a:ext cx="298450"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0</a:t>
              </a:r>
            </a:p>
          </p:txBody>
        </p:sp>
        <p:sp>
          <p:nvSpPr>
            <p:cNvPr id="4136" name="Rectangle 103"/>
            <p:cNvSpPr>
              <a:spLocks noChangeArrowheads="1"/>
            </p:cNvSpPr>
            <p:nvPr/>
          </p:nvSpPr>
          <p:spPr bwMode="auto">
            <a:xfrm>
              <a:off x="8285163" y="4769288"/>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20</a:t>
              </a:r>
            </a:p>
          </p:txBody>
        </p:sp>
        <p:sp>
          <p:nvSpPr>
            <p:cNvPr id="4137" name="Rectangle 104"/>
            <p:cNvSpPr>
              <a:spLocks noChangeArrowheads="1"/>
            </p:cNvSpPr>
            <p:nvPr/>
          </p:nvSpPr>
          <p:spPr bwMode="auto">
            <a:xfrm>
              <a:off x="8285163" y="3939950"/>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40</a:t>
              </a:r>
            </a:p>
          </p:txBody>
        </p:sp>
        <p:sp>
          <p:nvSpPr>
            <p:cNvPr id="4138" name="Rectangle 105"/>
            <p:cNvSpPr>
              <a:spLocks noChangeArrowheads="1"/>
            </p:cNvSpPr>
            <p:nvPr/>
          </p:nvSpPr>
          <p:spPr bwMode="auto">
            <a:xfrm>
              <a:off x="8285163" y="3110612"/>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60</a:t>
              </a:r>
            </a:p>
          </p:txBody>
        </p:sp>
        <p:sp>
          <p:nvSpPr>
            <p:cNvPr id="4139" name="Rectangle 106"/>
            <p:cNvSpPr>
              <a:spLocks noChangeArrowheads="1"/>
            </p:cNvSpPr>
            <p:nvPr/>
          </p:nvSpPr>
          <p:spPr bwMode="auto">
            <a:xfrm>
              <a:off x="8285163" y="2281274"/>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80</a:t>
              </a:r>
            </a:p>
          </p:txBody>
        </p:sp>
        <p:sp>
          <p:nvSpPr>
            <p:cNvPr id="4140" name="Rectangle 107"/>
            <p:cNvSpPr>
              <a:spLocks noChangeArrowheads="1"/>
            </p:cNvSpPr>
            <p:nvPr/>
          </p:nvSpPr>
          <p:spPr bwMode="auto">
            <a:xfrm>
              <a:off x="8285163" y="1451936"/>
              <a:ext cx="522287"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100</a:t>
              </a:r>
            </a:p>
          </p:txBody>
        </p:sp>
        <p:sp>
          <p:nvSpPr>
            <p:cNvPr id="4141" name="Rectangle 108"/>
            <p:cNvSpPr>
              <a:spLocks noChangeArrowheads="1"/>
            </p:cNvSpPr>
            <p:nvPr/>
          </p:nvSpPr>
          <p:spPr bwMode="auto">
            <a:xfrm>
              <a:off x="8285163" y="5183957"/>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10</a:t>
              </a:r>
            </a:p>
          </p:txBody>
        </p:sp>
        <p:sp>
          <p:nvSpPr>
            <p:cNvPr id="4142" name="Rectangle 109"/>
            <p:cNvSpPr>
              <a:spLocks noChangeArrowheads="1"/>
            </p:cNvSpPr>
            <p:nvPr/>
          </p:nvSpPr>
          <p:spPr bwMode="auto">
            <a:xfrm>
              <a:off x="8285163" y="4354619"/>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30</a:t>
              </a:r>
            </a:p>
          </p:txBody>
        </p:sp>
        <p:sp>
          <p:nvSpPr>
            <p:cNvPr id="4143" name="Rectangle 110"/>
            <p:cNvSpPr>
              <a:spLocks noChangeArrowheads="1"/>
            </p:cNvSpPr>
            <p:nvPr/>
          </p:nvSpPr>
          <p:spPr bwMode="auto">
            <a:xfrm>
              <a:off x="8285163" y="3525281"/>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50</a:t>
              </a:r>
            </a:p>
          </p:txBody>
        </p:sp>
        <p:sp>
          <p:nvSpPr>
            <p:cNvPr id="4144" name="Rectangle 111"/>
            <p:cNvSpPr>
              <a:spLocks noChangeArrowheads="1"/>
            </p:cNvSpPr>
            <p:nvPr/>
          </p:nvSpPr>
          <p:spPr bwMode="auto">
            <a:xfrm>
              <a:off x="8285163" y="2695943"/>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70</a:t>
              </a:r>
            </a:p>
          </p:txBody>
        </p:sp>
        <p:sp>
          <p:nvSpPr>
            <p:cNvPr id="4145" name="Rectangle 112"/>
            <p:cNvSpPr>
              <a:spLocks noChangeArrowheads="1"/>
            </p:cNvSpPr>
            <p:nvPr/>
          </p:nvSpPr>
          <p:spPr bwMode="auto">
            <a:xfrm>
              <a:off x="8285163" y="1866605"/>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90</a:t>
              </a:r>
            </a:p>
          </p:txBody>
        </p:sp>
      </p:grpSp>
      <p:sp>
        <p:nvSpPr>
          <p:cNvPr id="4130" name="Rectangle 113"/>
          <p:cNvSpPr>
            <a:spLocks noChangeArrowheads="1"/>
          </p:cNvSpPr>
          <p:nvPr/>
        </p:nvSpPr>
        <p:spPr bwMode="auto">
          <a:xfrm rot="-5400000">
            <a:off x="-830360" y="3509061"/>
            <a:ext cx="2794000" cy="336550"/>
          </a:xfrm>
          <a:prstGeom prst="rect">
            <a:avLst/>
          </a:prstGeom>
          <a:noFill/>
          <a:ln w="9525">
            <a:noFill/>
            <a:miter lim="800000"/>
            <a:headEnd/>
            <a:tailEnd/>
          </a:ln>
        </p:spPr>
        <p:txBody>
          <a:bodyPr wrap="none" lIns="92075" tIns="46038" rIns="92075" bIns="46038">
            <a:spAutoFit/>
          </a:bodyPr>
          <a:lstStyle/>
          <a:p>
            <a:pPr algn="ctr" eaLnBrk="0" hangingPunct="0"/>
            <a:r>
              <a:rPr lang="en-US" sz="1600" b="0" i="0" dirty="0">
                <a:latin typeface="Verdana" pitchFamily="34" charset="0"/>
              </a:rPr>
              <a:t>Probability of Survival, %</a:t>
            </a:r>
          </a:p>
        </p:txBody>
      </p:sp>
      <p:sp>
        <p:nvSpPr>
          <p:cNvPr id="4134" name="Rectangle 82"/>
          <p:cNvSpPr>
            <a:spLocks noChangeArrowheads="1"/>
          </p:cNvSpPr>
          <p:nvPr/>
        </p:nvSpPr>
        <p:spPr bwMode="auto">
          <a:xfrm>
            <a:off x="1396902" y="5441460"/>
            <a:ext cx="1686318" cy="285336"/>
          </a:xfrm>
          <a:prstGeom prst="rect">
            <a:avLst/>
          </a:prstGeom>
          <a:noFill/>
          <a:ln w="9525">
            <a:noFill/>
            <a:miter lim="800000"/>
            <a:headEnd/>
            <a:tailEnd/>
          </a:ln>
        </p:spPr>
        <p:txBody>
          <a:bodyPr wrap="square" lIns="92075" tIns="46038" rIns="92075" bIns="46038">
            <a:spAutoFit/>
          </a:bodyPr>
          <a:lstStyle/>
          <a:p>
            <a:pPr eaLnBrk="0" hangingPunct="0">
              <a:lnSpc>
                <a:spcPts val="1500"/>
              </a:lnSpc>
            </a:pPr>
            <a:r>
              <a:rPr lang="en-US" sz="1600" b="1" i="1" dirty="0">
                <a:latin typeface="Verdana" pitchFamily="34" charset="0"/>
              </a:rPr>
              <a:t>P </a:t>
            </a:r>
            <a:r>
              <a:rPr lang="en-US" sz="1600" b="1" i="1" dirty="0" smtClean="0">
                <a:latin typeface="Verdana" pitchFamily="34" charset="0"/>
              </a:rPr>
              <a:t>&lt; 0.0001</a:t>
            </a:r>
            <a:endParaRPr lang="en-US" sz="1600" b="1" i="1" dirty="0">
              <a:latin typeface="Verdana" pitchFamily="34" charset="0"/>
            </a:endParaRPr>
          </a:p>
        </p:txBody>
      </p:sp>
      <p:sp>
        <p:nvSpPr>
          <p:cNvPr id="83" name="Rectangle 4"/>
          <p:cNvSpPr>
            <a:spLocks noChangeArrowheads="1"/>
          </p:cNvSpPr>
          <p:nvPr/>
        </p:nvSpPr>
        <p:spPr bwMode="auto">
          <a:xfrm>
            <a:off x="7785100" y="6630988"/>
            <a:ext cx="1138238" cy="184150"/>
          </a:xfrm>
          <a:prstGeom prst="rect">
            <a:avLst/>
          </a:prstGeom>
          <a:noFill/>
          <a:ln w="9525">
            <a:noFill/>
            <a:miter lim="800000"/>
            <a:headEnd/>
            <a:tailEnd/>
          </a:ln>
        </p:spPr>
        <p:txBody>
          <a:bodyPr lIns="92075" tIns="46038" rIns="92075" bIns="46038">
            <a:spAutoFit/>
          </a:bodyPr>
          <a:lstStyle/>
          <a:p>
            <a:pPr algn="r" eaLnBrk="0" hangingPunct="0">
              <a:spcBef>
                <a:spcPct val="50000"/>
              </a:spcBef>
            </a:pPr>
            <a:r>
              <a:rPr lang="en-US" sz="600" b="0" i="0" dirty="0" smtClean="0">
                <a:solidFill>
                  <a:srgbClr val="1A5FFA"/>
                </a:solidFill>
                <a:latin typeface="Arial" charset="0"/>
              </a:rPr>
              <a:t>SUM-WW11_33.ppt</a:t>
            </a:r>
            <a:endParaRPr lang="en-US" sz="600" b="0" i="0" dirty="0">
              <a:solidFill>
                <a:srgbClr val="1A5FFA"/>
              </a:solidFill>
              <a:latin typeface="Arial" charset="0"/>
            </a:endParaRPr>
          </a:p>
        </p:txBody>
      </p:sp>
      <p:sp>
        <p:nvSpPr>
          <p:cNvPr id="98" name="Rectangle 74"/>
          <p:cNvSpPr>
            <a:spLocks noChangeArrowheads="1"/>
          </p:cNvSpPr>
          <p:nvPr/>
        </p:nvSpPr>
        <p:spPr bwMode="auto">
          <a:xfrm>
            <a:off x="5854045" y="3749889"/>
            <a:ext cx="2372379" cy="269177"/>
          </a:xfrm>
          <a:prstGeom prst="rect">
            <a:avLst/>
          </a:prstGeom>
          <a:noFill/>
          <a:ln w="9525">
            <a:noFill/>
            <a:miter lim="800000"/>
            <a:headEnd/>
            <a:tailEnd/>
          </a:ln>
        </p:spPr>
        <p:txBody>
          <a:bodyPr wrap="square" lIns="92075" tIns="46038" rIns="92075" bIns="46038">
            <a:spAutoFit/>
          </a:bodyPr>
          <a:lstStyle/>
          <a:p>
            <a:pPr algn="r" eaLnBrk="0" hangingPunct="0">
              <a:lnSpc>
                <a:spcPts val="1500"/>
              </a:lnSpc>
            </a:pPr>
            <a:r>
              <a:rPr lang="en-US" sz="1200" b="1" i="0" dirty="0" smtClean="0">
                <a:latin typeface="Verdana" pitchFamily="34" charset="0"/>
              </a:rPr>
              <a:t>Sibling Donor </a:t>
            </a:r>
            <a:r>
              <a:rPr lang="en-US" sz="1200" b="1" i="0" dirty="0">
                <a:latin typeface="Verdana" pitchFamily="34" charset="0"/>
              </a:rPr>
              <a:t>(</a:t>
            </a:r>
            <a:r>
              <a:rPr lang="en-US" sz="1200" b="1" i="0" dirty="0" smtClean="0">
                <a:latin typeface="Verdana" pitchFamily="34" charset="0"/>
              </a:rPr>
              <a:t>N=302)</a:t>
            </a:r>
            <a:endParaRPr lang="en-US" sz="1200" b="1" i="0" dirty="0">
              <a:latin typeface="Verdana" pitchFamily="34" charset="0"/>
            </a:endParaRPr>
          </a:p>
        </p:txBody>
      </p:sp>
      <p:sp>
        <p:nvSpPr>
          <p:cNvPr id="85" name="Rectangle 74"/>
          <p:cNvSpPr>
            <a:spLocks noChangeArrowheads="1"/>
          </p:cNvSpPr>
          <p:nvPr/>
        </p:nvSpPr>
        <p:spPr bwMode="auto">
          <a:xfrm>
            <a:off x="5656082" y="4686759"/>
            <a:ext cx="2570342" cy="269177"/>
          </a:xfrm>
          <a:prstGeom prst="rect">
            <a:avLst/>
          </a:prstGeom>
          <a:noFill/>
          <a:ln w="9525">
            <a:noFill/>
            <a:miter lim="800000"/>
            <a:headEnd/>
            <a:tailEnd/>
          </a:ln>
        </p:spPr>
        <p:txBody>
          <a:bodyPr wrap="square" lIns="92075" tIns="46038" rIns="92075" bIns="46038">
            <a:spAutoFit/>
          </a:bodyPr>
          <a:lstStyle/>
          <a:p>
            <a:pPr algn="r" eaLnBrk="0" hangingPunct="0">
              <a:lnSpc>
                <a:spcPts val="1500"/>
              </a:lnSpc>
            </a:pPr>
            <a:r>
              <a:rPr lang="en-US" sz="1200" b="1" i="0" dirty="0" smtClean="0">
                <a:latin typeface="Verdana" pitchFamily="34" charset="0"/>
              </a:rPr>
              <a:t>Unrelated Donor </a:t>
            </a:r>
            <a:r>
              <a:rPr lang="en-US" sz="1200" b="1" i="0" dirty="0">
                <a:latin typeface="Verdana" pitchFamily="34" charset="0"/>
              </a:rPr>
              <a:t>(</a:t>
            </a:r>
            <a:r>
              <a:rPr lang="en-US" sz="1200" b="1" i="0" dirty="0" smtClean="0">
                <a:latin typeface="Verdana" pitchFamily="34" charset="0"/>
              </a:rPr>
              <a:t>N=183)</a:t>
            </a:r>
            <a:endParaRPr lang="en-US" sz="1200" b="1" i="0" dirty="0">
              <a:latin typeface="Verdana" pitchFamily="34" charset="0"/>
            </a:endParaRPr>
          </a:p>
        </p:txBody>
      </p:sp>
      <p:sp>
        <p:nvSpPr>
          <p:cNvPr id="82" name="Freeform 175"/>
          <p:cNvSpPr>
            <a:spLocks/>
          </p:cNvSpPr>
          <p:nvPr/>
        </p:nvSpPr>
        <p:spPr bwMode="auto">
          <a:xfrm flipV="1">
            <a:off x="1377915" y="1610189"/>
            <a:ext cx="6820060" cy="2783285"/>
          </a:xfrm>
          <a:custGeom>
            <a:avLst/>
            <a:gdLst/>
            <a:ahLst/>
            <a:cxnLst>
              <a:cxn ang="0">
                <a:pos x="7" y="895"/>
              </a:cxn>
              <a:cxn ang="0">
                <a:pos x="10" y="874"/>
              </a:cxn>
              <a:cxn ang="0">
                <a:pos x="15" y="861"/>
              </a:cxn>
              <a:cxn ang="0">
                <a:pos x="22" y="838"/>
              </a:cxn>
              <a:cxn ang="0">
                <a:pos x="29" y="829"/>
              </a:cxn>
              <a:cxn ang="0">
                <a:pos x="36" y="812"/>
              </a:cxn>
              <a:cxn ang="0">
                <a:pos x="42" y="795"/>
              </a:cxn>
              <a:cxn ang="0">
                <a:pos x="49" y="784"/>
              </a:cxn>
              <a:cxn ang="0">
                <a:pos x="61" y="767"/>
              </a:cxn>
              <a:cxn ang="0">
                <a:pos x="69" y="754"/>
              </a:cxn>
              <a:cxn ang="0">
                <a:pos x="77" y="731"/>
              </a:cxn>
              <a:cxn ang="0">
                <a:pos x="81" y="723"/>
              </a:cxn>
              <a:cxn ang="0">
                <a:pos x="85" y="700"/>
              </a:cxn>
              <a:cxn ang="0">
                <a:pos x="90" y="691"/>
              </a:cxn>
              <a:cxn ang="0">
                <a:pos x="100" y="678"/>
              </a:cxn>
              <a:cxn ang="0">
                <a:pos x="107" y="668"/>
              </a:cxn>
              <a:cxn ang="0">
                <a:pos x="110" y="659"/>
              </a:cxn>
              <a:cxn ang="0">
                <a:pos x="117" y="649"/>
              </a:cxn>
              <a:cxn ang="0">
                <a:pos x="121" y="639"/>
              </a:cxn>
              <a:cxn ang="0">
                <a:pos x="127" y="620"/>
              </a:cxn>
              <a:cxn ang="0">
                <a:pos x="134" y="610"/>
              </a:cxn>
              <a:cxn ang="0">
                <a:pos x="138" y="596"/>
              </a:cxn>
              <a:cxn ang="0">
                <a:pos x="141" y="586"/>
              </a:cxn>
              <a:cxn ang="0">
                <a:pos x="160" y="571"/>
              </a:cxn>
              <a:cxn ang="0">
                <a:pos x="163" y="561"/>
              </a:cxn>
              <a:cxn ang="0">
                <a:pos x="173" y="551"/>
              </a:cxn>
              <a:cxn ang="0">
                <a:pos x="177" y="543"/>
              </a:cxn>
              <a:cxn ang="0">
                <a:pos x="189" y="532"/>
              </a:cxn>
              <a:cxn ang="0">
                <a:pos x="195" y="522"/>
              </a:cxn>
              <a:cxn ang="0">
                <a:pos x="226" y="512"/>
              </a:cxn>
              <a:cxn ang="0">
                <a:pos x="252" y="492"/>
              </a:cxn>
              <a:cxn ang="0">
                <a:pos x="265" y="481"/>
              </a:cxn>
              <a:cxn ang="0">
                <a:pos x="297" y="471"/>
              </a:cxn>
              <a:cxn ang="0">
                <a:pos x="323" y="455"/>
              </a:cxn>
              <a:cxn ang="0">
                <a:pos x="337" y="437"/>
              </a:cxn>
              <a:cxn ang="0">
                <a:pos x="375" y="426"/>
              </a:cxn>
              <a:cxn ang="0">
                <a:pos x="386" y="414"/>
              </a:cxn>
              <a:cxn ang="0">
                <a:pos x="393" y="403"/>
              </a:cxn>
              <a:cxn ang="0">
                <a:pos x="406" y="390"/>
              </a:cxn>
              <a:cxn ang="0">
                <a:pos x="450" y="377"/>
              </a:cxn>
              <a:cxn ang="0">
                <a:pos x="470" y="365"/>
              </a:cxn>
              <a:cxn ang="0">
                <a:pos x="481" y="352"/>
              </a:cxn>
              <a:cxn ang="0">
                <a:pos x="513" y="340"/>
              </a:cxn>
              <a:cxn ang="0">
                <a:pos x="568" y="327"/>
              </a:cxn>
              <a:cxn ang="0">
                <a:pos x="583" y="314"/>
              </a:cxn>
              <a:cxn ang="0">
                <a:pos x="596" y="301"/>
              </a:cxn>
              <a:cxn ang="0">
                <a:pos x="654" y="280"/>
              </a:cxn>
              <a:cxn ang="0">
                <a:pos x="709" y="266"/>
              </a:cxn>
              <a:cxn ang="0">
                <a:pos x="717" y="250"/>
              </a:cxn>
              <a:cxn ang="0">
                <a:pos x="801" y="234"/>
              </a:cxn>
              <a:cxn ang="0">
                <a:pos x="883" y="217"/>
              </a:cxn>
              <a:cxn ang="0">
                <a:pos x="920" y="198"/>
              </a:cxn>
              <a:cxn ang="0">
                <a:pos x="1041" y="180"/>
              </a:cxn>
              <a:cxn ang="0">
                <a:pos x="1092" y="161"/>
              </a:cxn>
              <a:cxn ang="0">
                <a:pos x="1208" y="139"/>
              </a:cxn>
              <a:cxn ang="0">
                <a:pos x="1378" y="118"/>
              </a:cxn>
              <a:cxn ang="0">
                <a:pos x="1643" y="92"/>
              </a:cxn>
              <a:cxn ang="0">
                <a:pos x="1845" y="62"/>
              </a:cxn>
              <a:cxn ang="0">
                <a:pos x="2114" y="23"/>
              </a:cxn>
            </a:cxnLst>
            <a:rect l="0" t="0" r="r" b="b"/>
            <a:pathLst>
              <a:path w="2232" h="901">
                <a:moveTo>
                  <a:pt x="0" y="901"/>
                </a:moveTo>
                <a:lnTo>
                  <a:pt x="5" y="901"/>
                </a:lnTo>
                <a:lnTo>
                  <a:pt x="5" y="895"/>
                </a:lnTo>
                <a:lnTo>
                  <a:pt x="7" y="895"/>
                </a:lnTo>
                <a:lnTo>
                  <a:pt x="7" y="882"/>
                </a:lnTo>
                <a:lnTo>
                  <a:pt x="9" y="882"/>
                </a:lnTo>
                <a:lnTo>
                  <a:pt x="9" y="874"/>
                </a:lnTo>
                <a:lnTo>
                  <a:pt x="10" y="874"/>
                </a:lnTo>
                <a:lnTo>
                  <a:pt x="10" y="869"/>
                </a:lnTo>
                <a:lnTo>
                  <a:pt x="12" y="869"/>
                </a:lnTo>
                <a:lnTo>
                  <a:pt x="12" y="861"/>
                </a:lnTo>
                <a:lnTo>
                  <a:pt x="15" y="861"/>
                </a:lnTo>
                <a:lnTo>
                  <a:pt x="15" y="842"/>
                </a:lnTo>
                <a:lnTo>
                  <a:pt x="19" y="842"/>
                </a:lnTo>
                <a:lnTo>
                  <a:pt x="19" y="838"/>
                </a:lnTo>
                <a:lnTo>
                  <a:pt x="22" y="838"/>
                </a:lnTo>
                <a:lnTo>
                  <a:pt x="22" y="833"/>
                </a:lnTo>
                <a:lnTo>
                  <a:pt x="25" y="833"/>
                </a:lnTo>
                <a:lnTo>
                  <a:pt x="25" y="829"/>
                </a:lnTo>
                <a:lnTo>
                  <a:pt x="29" y="829"/>
                </a:lnTo>
                <a:lnTo>
                  <a:pt x="29" y="821"/>
                </a:lnTo>
                <a:lnTo>
                  <a:pt x="33" y="821"/>
                </a:lnTo>
                <a:lnTo>
                  <a:pt x="33" y="812"/>
                </a:lnTo>
                <a:lnTo>
                  <a:pt x="36" y="812"/>
                </a:lnTo>
                <a:lnTo>
                  <a:pt x="36" y="808"/>
                </a:lnTo>
                <a:lnTo>
                  <a:pt x="39" y="808"/>
                </a:lnTo>
                <a:lnTo>
                  <a:pt x="39" y="795"/>
                </a:lnTo>
                <a:lnTo>
                  <a:pt x="42" y="795"/>
                </a:lnTo>
                <a:lnTo>
                  <a:pt x="42" y="789"/>
                </a:lnTo>
                <a:lnTo>
                  <a:pt x="46" y="789"/>
                </a:lnTo>
                <a:lnTo>
                  <a:pt x="46" y="784"/>
                </a:lnTo>
                <a:lnTo>
                  <a:pt x="49" y="784"/>
                </a:lnTo>
                <a:lnTo>
                  <a:pt x="49" y="780"/>
                </a:lnTo>
                <a:lnTo>
                  <a:pt x="54" y="780"/>
                </a:lnTo>
                <a:lnTo>
                  <a:pt x="54" y="767"/>
                </a:lnTo>
                <a:lnTo>
                  <a:pt x="61" y="767"/>
                </a:lnTo>
                <a:lnTo>
                  <a:pt x="61" y="763"/>
                </a:lnTo>
                <a:lnTo>
                  <a:pt x="68" y="763"/>
                </a:lnTo>
                <a:lnTo>
                  <a:pt x="68" y="754"/>
                </a:lnTo>
                <a:lnTo>
                  <a:pt x="69" y="754"/>
                </a:lnTo>
                <a:lnTo>
                  <a:pt x="69" y="736"/>
                </a:lnTo>
                <a:lnTo>
                  <a:pt x="75" y="736"/>
                </a:lnTo>
                <a:lnTo>
                  <a:pt x="75" y="731"/>
                </a:lnTo>
                <a:lnTo>
                  <a:pt x="77" y="731"/>
                </a:lnTo>
                <a:lnTo>
                  <a:pt x="77" y="727"/>
                </a:lnTo>
                <a:lnTo>
                  <a:pt x="78" y="727"/>
                </a:lnTo>
                <a:lnTo>
                  <a:pt x="78" y="723"/>
                </a:lnTo>
                <a:lnTo>
                  <a:pt x="81" y="723"/>
                </a:lnTo>
                <a:lnTo>
                  <a:pt x="81" y="714"/>
                </a:lnTo>
                <a:lnTo>
                  <a:pt x="82" y="714"/>
                </a:lnTo>
                <a:lnTo>
                  <a:pt x="82" y="700"/>
                </a:lnTo>
                <a:lnTo>
                  <a:pt x="85" y="700"/>
                </a:lnTo>
                <a:lnTo>
                  <a:pt x="85" y="695"/>
                </a:lnTo>
                <a:lnTo>
                  <a:pt x="88" y="695"/>
                </a:lnTo>
                <a:lnTo>
                  <a:pt x="88" y="691"/>
                </a:lnTo>
                <a:lnTo>
                  <a:pt x="90" y="691"/>
                </a:lnTo>
                <a:lnTo>
                  <a:pt x="90" y="682"/>
                </a:lnTo>
                <a:lnTo>
                  <a:pt x="94" y="682"/>
                </a:lnTo>
                <a:lnTo>
                  <a:pt x="94" y="678"/>
                </a:lnTo>
                <a:lnTo>
                  <a:pt x="100" y="678"/>
                </a:lnTo>
                <a:lnTo>
                  <a:pt x="100" y="672"/>
                </a:lnTo>
                <a:lnTo>
                  <a:pt x="105" y="672"/>
                </a:lnTo>
                <a:lnTo>
                  <a:pt x="105" y="668"/>
                </a:lnTo>
                <a:lnTo>
                  <a:pt x="107" y="668"/>
                </a:lnTo>
                <a:lnTo>
                  <a:pt x="107" y="664"/>
                </a:lnTo>
                <a:lnTo>
                  <a:pt x="108" y="664"/>
                </a:lnTo>
                <a:lnTo>
                  <a:pt x="108" y="659"/>
                </a:lnTo>
                <a:lnTo>
                  <a:pt x="110" y="659"/>
                </a:lnTo>
                <a:lnTo>
                  <a:pt x="110" y="653"/>
                </a:lnTo>
                <a:lnTo>
                  <a:pt x="113" y="653"/>
                </a:lnTo>
                <a:lnTo>
                  <a:pt x="113" y="649"/>
                </a:lnTo>
                <a:lnTo>
                  <a:pt x="117" y="649"/>
                </a:lnTo>
                <a:lnTo>
                  <a:pt x="117" y="645"/>
                </a:lnTo>
                <a:lnTo>
                  <a:pt x="118" y="645"/>
                </a:lnTo>
                <a:lnTo>
                  <a:pt x="118" y="639"/>
                </a:lnTo>
                <a:lnTo>
                  <a:pt x="121" y="639"/>
                </a:lnTo>
                <a:lnTo>
                  <a:pt x="121" y="625"/>
                </a:lnTo>
                <a:lnTo>
                  <a:pt x="124" y="625"/>
                </a:lnTo>
                <a:lnTo>
                  <a:pt x="124" y="620"/>
                </a:lnTo>
                <a:lnTo>
                  <a:pt x="127" y="620"/>
                </a:lnTo>
                <a:lnTo>
                  <a:pt x="127" y="616"/>
                </a:lnTo>
                <a:lnTo>
                  <a:pt x="131" y="616"/>
                </a:lnTo>
                <a:lnTo>
                  <a:pt x="131" y="610"/>
                </a:lnTo>
                <a:lnTo>
                  <a:pt x="134" y="610"/>
                </a:lnTo>
                <a:lnTo>
                  <a:pt x="134" y="606"/>
                </a:lnTo>
                <a:lnTo>
                  <a:pt x="136" y="606"/>
                </a:lnTo>
                <a:lnTo>
                  <a:pt x="136" y="596"/>
                </a:lnTo>
                <a:lnTo>
                  <a:pt x="138" y="596"/>
                </a:lnTo>
                <a:lnTo>
                  <a:pt x="138" y="592"/>
                </a:lnTo>
                <a:lnTo>
                  <a:pt x="140" y="592"/>
                </a:lnTo>
                <a:lnTo>
                  <a:pt x="140" y="586"/>
                </a:lnTo>
                <a:lnTo>
                  <a:pt x="141" y="586"/>
                </a:lnTo>
                <a:lnTo>
                  <a:pt x="141" y="581"/>
                </a:lnTo>
                <a:lnTo>
                  <a:pt x="159" y="581"/>
                </a:lnTo>
                <a:lnTo>
                  <a:pt x="159" y="571"/>
                </a:lnTo>
                <a:lnTo>
                  <a:pt x="160" y="571"/>
                </a:lnTo>
                <a:lnTo>
                  <a:pt x="160" y="567"/>
                </a:lnTo>
                <a:lnTo>
                  <a:pt x="162" y="567"/>
                </a:lnTo>
                <a:lnTo>
                  <a:pt x="162" y="561"/>
                </a:lnTo>
                <a:lnTo>
                  <a:pt x="163" y="561"/>
                </a:lnTo>
                <a:lnTo>
                  <a:pt x="163" y="557"/>
                </a:lnTo>
                <a:lnTo>
                  <a:pt x="167" y="557"/>
                </a:lnTo>
                <a:lnTo>
                  <a:pt x="167" y="551"/>
                </a:lnTo>
                <a:lnTo>
                  <a:pt x="173" y="551"/>
                </a:lnTo>
                <a:lnTo>
                  <a:pt x="173" y="547"/>
                </a:lnTo>
                <a:lnTo>
                  <a:pt x="174" y="547"/>
                </a:lnTo>
                <a:lnTo>
                  <a:pt x="174" y="543"/>
                </a:lnTo>
                <a:lnTo>
                  <a:pt x="177" y="543"/>
                </a:lnTo>
                <a:lnTo>
                  <a:pt x="177" y="537"/>
                </a:lnTo>
                <a:lnTo>
                  <a:pt x="187" y="537"/>
                </a:lnTo>
                <a:lnTo>
                  <a:pt x="187" y="532"/>
                </a:lnTo>
                <a:lnTo>
                  <a:pt x="189" y="532"/>
                </a:lnTo>
                <a:lnTo>
                  <a:pt x="189" y="527"/>
                </a:lnTo>
                <a:lnTo>
                  <a:pt x="192" y="527"/>
                </a:lnTo>
                <a:lnTo>
                  <a:pt x="192" y="522"/>
                </a:lnTo>
                <a:lnTo>
                  <a:pt x="195" y="522"/>
                </a:lnTo>
                <a:lnTo>
                  <a:pt x="195" y="517"/>
                </a:lnTo>
                <a:lnTo>
                  <a:pt x="216" y="517"/>
                </a:lnTo>
                <a:lnTo>
                  <a:pt x="216" y="512"/>
                </a:lnTo>
                <a:lnTo>
                  <a:pt x="226" y="512"/>
                </a:lnTo>
                <a:lnTo>
                  <a:pt x="226" y="502"/>
                </a:lnTo>
                <a:lnTo>
                  <a:pt x="228" y="502"/>
                </a:lnTo>
                <a:lnTo>
                  <a:pt x="228" y="492"/>
                </a:lnTo>
                <a:lnTo>
                  <a:pt x="252" y="492"/>
                </a:lnTo>
                <a:lnTo>
                  <a:pt x="252" y="486"/>
                </a:lnTo>
                <a:lnTo>
                  <a:pt x="262" y="486"/>
                </a:lnTo>
                <a:lnTo>
                  <a:pt x="262" y="481"/>
                </a:lnTo>
                <a:lnTo>
                  <a:pt x="265" y="481"/>
                </a:lnTo>
                <a:lnTo>
                  <a:pt x="265" y="476"/>
                </a:lnTo>
                <a:lnTo>
                  <a:pt x="271" y="476"/>
                </a:lnTo>
                <a:lnTo>
                  <a:pt x="271" y="471"/>
                </a:lnTo>
                <a:lnTo>
                  <a:pt x="297" y="471"/>
                </a:lnTo>
                <a:lnTo>
                  <a:pt x="297" y="459"/>
                </a:lnTo>
                <a:lnTo>
                  <a:pt x="316" y="459"/>
                </a:lnTo>
                <a:lnTo>
                  <a:pt x="316" y="455"/>
                </a:lnTo>
                <a:lnTo>
                  <a:pt x="323" y="455"/>
                </a:lnTo>
                <a:lnTo>
                  <a:pt x="323" y="449"/>
                </a:lnTo>
                <a:lnTo>
                  <a:pt x="333" y="449"/>
                </a:lnTo>
                <a:lnTo>
                  <a:pt x="333" y="437"/>
                </a:lnTo>
                <a:lnTo>
                  <a:pt x="337" y="437"/>
                </a:lnTo>
                <a:lnTo>
                  <a:pt x="337" y="432"/>
                </a:lnTo>
                <a:lnTo>
                  <a:pt x="372" y="432"/>
                </a:lnTo>
                <a:lnTo>
                  <a:pt x="372" y="426"/>
                </a:lnTo>
                <a:lnTo>
                  <a:pt x="375" y="426"/>
                </a:lnTo>
                <a:lnTo>
                  <a:pt x="375" y="420"/>
                </a:lnTo>
                <a:lnTo>
                  <a:pt x="383" y="420"/>
                </a:lnTo>
                <a:lnTo>
                  <a:pt x="383" y="414"/>
                </a:lnTo>
                <a:lnTo>
                  <a:pt x="386" y="414"/>
                </a:lnTo>
                <a:lnTo>
                  <a:pt x="386" y="409"/>
                </a:lnTo>
                <a:lnTo>
                  <a:pt x="388" y="409"/>
                </a:lnTo>
                <a:lnTo>
                  <a:pt x="388" y="403"/>
                </a:lnTo>
                <a:lnTo>
                  <a:pt x="393" y="403"/>
                </a:lnTo>
                <a:lnTo>
                  <a:pt x="393" y="396"/>
                </a:lnTo>
                <a:lnTo>
                  <a:pt x="401" y="396"/>
                </a:lnTo>
                <a:lnTo>
                  <a:pt x="401" y="390"/>
                </a:lnTo>
                <a:lnTo>
                  <a:pt x="406" y="390"/>
                </a:lnTo>
                <a:lnTo>
                  <a:pt x="406" y="384"/>
                </a:lnTo>
                <a:lnTo>
                  <a:pt x="447" y="384"/>
                </a:lnTo>
                <a:lnTo>
                  <a:pt x="447" y="377"/>
                </a:lnTo>
                <a:lnTo>
                  <a:pt x="450" y="377"/>
                </a:lnTo>
                <a:lnTo>
                  <a:pt x="450" y="371"/>
                </a:lnTo>
                <a:lnTo>
                  <a:pt x="457" y="371"/>
                </a:lnTo>
                <a:lnTo>
                  <a:pt x="457" y="365"/>
                </a:lnTo>
                <a:lnTo>
                  <a:pt x="470" y="365"/>
                </a:lnTo>
                <a:lnTo>
                  <a:pt x="470" y="358"/>
                </a:lnTo>
                <a:lnTo>
                  <a:pt x="473" y="358"/>
                </a:lnTo>
                <a:lnTo>
                  <a:pt x="473" y="352"/>
                </a:lnTo>
                <a:lnTo>
                  <a:pt x="481" y="352"/>
                </a:lnTo>
                <a:lnTo>
                  <a:pt x="481" y="347"/>
                </a:lnTo>
                <a:lnTo>
                  <a:pt x="496" y="347"/>
                </a:lnTo>
                <a:lnTo>
                  <a:pt x="496" y="340"/>
                </a:lnTo>
                <a:lnTo>
                  <a:pt x="513" y="340"/>
                </a:lnTo>
                <a:lnTo>
                  <a:pt x="513" y="334"/>
                </a:lnTo>
                <a:lnTo>
                  <a:pt x="545" y="334"/>
                </a:lnTo>
                <a:lnTo>
                  <a:pt x="545" y="327"/>
                </a:lnTo>
                <a:lnTo>
                  <a:pt x="568" y="327"/>
                </a:lnTo>
                <a:lnTo>
                  <a:pt x="568" y="321"/>
                </a:lnTo>
                <a:lnTo>
                  <a:pt x="572" y="321"/>
                </a:lnTo>
                <a:lnTo>
                  <a:pt x="572" y="314"/>
                </a:lnTo>
                <a:lnTo>
                  <a:pt x="583" y="314"/>
                </a:lnTo>
                <a:lnTo>
                  <a:pt x="583" y="306"/>
                </a:lnTo>
                <a:lnTo>
                  <a:pt x="592" y="306"/>
                </a:lnTo>
                <a:lnTo>
                  <a:pt x="592" y="301"/>
                </a:lnTo>
                <a:lnTo>
                  <a:pt x="596" y="301"/>
                </a:lnTo>
                <a:lnTo>
                  <a:pt x="596" y="293"/>
                </a:lnTo>
                <a:lnTo>
                  <a:pt x="598" y="293"/>
                </a:lnTo>
                <a:lnTo>
                  <a:pt x="598" y="280"/>
                </a:lnTo>
                <a:lnTo>
                  <a:pt x="654" y="280"/>
                </a:lnTo>
                <a:lnTo>
                  <a:pt x="654" y="273"/>
                </a:lnTo>
                <a:lnTo>
                  <a:pt x="671" y="273"/>
                </a:lnTo>
                <a:lnTo>
                  <a:pt x="671" y="266"/>
                </a:lnTo>
                <a:lnTo>
                  <a:pt x="709" y="266"/>
                </a:lnTo>
                <a:lnTo>
                  <a:pt x="709" y="257"/>
                </a:lnTo>
                <a:lnTo>
                  <a:pt x="710" y="257"/>
                </a:lnTo>
                <a:lnTo>
                  <a:pt x="710" y="250"/>
                </a:lnTo>
                <a:lnTo>
                  <a:pt x="717" y="250"/>
                </a:lnTo>
                <a:lnTo>
                  <a:pt x="717" y="243"/>
                </a:lnTo>
                <a:lnTo>
                  <a:pt x="776" y="243"/>
                </a:lnTo>
                <a:lnTo>
                  <a:pt x="776" y="234"/>
                </a:lnTo>
                <a:lnTo>
                  <a:pt x="801" y="234"/>
                </a:lnTo>
                <a:lnTo>
                  <a:pt x="801" y="226"/>
                </a:lnTo>
                <a:lnTo>
                  <a:pt x="838" y="226"/>
                </a:lnTo>
                <a:lnTo>
                  <a:pt x="838" y="217"/>
                </a:lnTo>
                <a:lnTo>
                  <a:pt x="883" y="217"/>
                </a:lnTo>
                <a:lnTo>
                  <a:pt x="883" y="208"/>
                </a:lnTo>
                <a:lnTo>
                  <a:pt x="897" y="208"/>
                </a:lnTo>
                <a:lnTo>
                  <a:pt x="897" y="198"/>
                </a:lnTo>
                <a:lnTo>
                  <a:pt x="920" y="198"/>
                </a:lnTo>
                <a:lnTo>
                  <a:pt x="920" y="190"/>
                </a:lnTo>
                <a:lnTo>
                  <a:pt x="1004" y="190"/>
                </a:lnTo>
                <a:lnTo>
                  <a:pt x="1004" y="180"/>
                </a:lnTo>
                <a:lnTo>
                  <a:pt x="1041" y="180"/>
                </a:lnTo>
                <a:lnTo>
                  <a:pt x="1041" y="170"/>
                </a:lnTo>
                <a:lnTo>
                  <a:pt x="1075" y="170"/>
                </a:lnTo>
                <a:lnTo>
                  <a:pt x="1075" y="161"/>
                </a:lnTo>
                <a:lnTo>
                  <a:pt x="1092" y="161"/>
                </a:lnTo>
                <a:lnTo>
                  <a:pt x="1092" y="151"/>
                </a:lnTo>
                <a:lnTo>
                  <a:pt x="1207" y="151"/>
                </a:lnTo>
                <a:lnTo>
                  <a:pt x="1207" y="139"/>
                </a:lnTo>
                <a:lnTo>
                  <a:pt x="1208" y="139"/>
                </a:lnTo>
                <a:lnTo>
                  <a:pt x="1208" y="129"/>
                </a:lnTo>
                <a:lnTo>
                  <a:pt x="1361" y="129"/>
                </a:lnTo>
                <a:lnTo>
                  <a:pt x="1361" y="118"/>
                </a:lnTo>
                <a:lnTo>
                  <a:pt x="1378" y="118"/>
                </a:lnTo>
                <a:lnTo>
                  <a:pt x="1378" y="106"/>
                </a:lnTo>
                <a:lnTo>
                  <a:pt x="1561" y="106"/>
                </a:lnTo>
                <a:lnTo>
                  <a:pt x="1561" y="92"/>
                </a:lnTo>
                <a:lnTo>
                  <a:pt x="1643" y="92"/>
                </a:lnTo>
                <a:lnTo>
                  <a:pt x="1643" y="77"/>
                </a:lnTo>
                <a:lnTo>
                  <a:pt x="1841" y="77"/>
                </a:lnTo>
                <a:lnTo>
                  <a:pt x="1841" y="62"/>
                </a:lnTo>
                <a:lnTo>
                  <a:pt x="1845" y="62"/>
                </a:lnTo>
                <a:lnTo>
                  <a:pt x="1845" y="46"/>
                </a:lnTo>
                <a:lnTo>
                  <a:pt x="2098" y="46"/>
                </a:lnTo>
                <a:lnTo>
                  <a:pt x="2098" y="23"/>
                </a:lnTo>
                <a:lnTo>
                  <a:pt x="2114" y="23"/>
                </a:lnTo>
                <a:lnTo>
                  <a:pt x="2114" y="0"/>
                </a:lnTo>
                <a:lnTo>
                  <a:pt x="2232" y="0"/>
                </a:lnTo>
              </a:path>
            </a:pathLst>
          </a:custGeom>
          <a:noFill/>
          <a:ln w="28575" cap="rnd">
            <a:solidFill>
              <a:schemeClr val="accent1"/>
            </a:solidFill>
            <a:prstDash val="solid"/>
            <a:round/>
            <a:headEnd/>
            <a:tailEnd/>
          </a:ln>
        </p:spPr>
        <p:txBody>
          <a:bodyPr/>
          <a:lstStyle/>
          <a:p>
            <a:endParaRPr lang="en-US"/>
          </a:p>
        </p:txBody>
      </p:sp>
      <p:sp>
        <p:nvSpPr>
          <p:cNvPr id="84" name="Freeform 176"/>
          <p:cNvSpPr>
            <a:spLocks/>
          </p:cNvSpPr>
          <p:nvPr/>
        </p:nvSpPr>
        <p:spPr bwMode="auto">
          <a:xfrm flipV="1">
            <a:off x="1377915" y="1610189"/>
            <a:ext cx="6797932" cy="2931478"/>
          </a:xfrm>
          <a:custGeom>
            <a:avLst/>
            <a:gdLst/>
            <a:ahLst/>
            <a:cxnLst>
              <a:cxn ang="0">
                <a:pos x="3" y="941"/>
              </a:cxn>
              <a:cxn ang="0">
                <a:pos x="7" y="926"/>
              </a:cxn>
              <a:cxn ang="0">
                <a:pos x="12" y="919"/>
              </a:cxn>
              <a:cxn ang="0">
                <a:pos x="15" y="890"/>
              </a:cxn>
              <a:cxn ang="0">
                <a:pos x="19" y="883"/>
              </a:cxn>
              <a:cxn ang="0">
                <a:pos x="23" y="869"/>
              </a:cxn>
              <a:cxn ang="0">
                <a:pos x="29" y="853"/>
              </a:cxn>
              <a:cxn ang="0">
                <a:pos x="30" y="831"/>
              </a:cxn>
              <a:cxn ang="0">
                <a:pos x="38" y="809"/>
              </a:cxn>
              <a:cxn ang="0">
                <a:pos x="43" y="772"/>
              </a:cxn>
              <a:cxn ang="0">
                <a:pos x="48" y="758"/>
              </a:cxn>
              <a:cxn ang="0">
                <a:pos x="51" y="743"/>
              </a:cxn>
              <a:cxn ang="0">
                <a:pos x="56" y="736"/>
              </a:cxn>
              <a:cxn ang="0">
                <a:pos x="58" y="714"/>
              </a:cxn>
              <a:cxn ang="0">
                <a:pos x="65" y="707"/>
              </a:cxn>
              <a:cxn ang="0">
                <a:pos x="68" y="677"/>
              </a:cxn>
              <a:cxn ang="0">
                <a:pos x="77" y="670"/>
              </a:cxn>
              <a:cxn ang="0">
                <a:pos x="90" y="641"/>
              </a:cxn>
              <a:cxn ang="0">
                <a:pos x="101" y="634"/>
              </a:cxn>
              <a:cxn ang="0">
                <a:pos x="104" y="618"/>
              </a:cxn>
              <a:cxn ang="0">
                <a:pos x="121" y="602"/>
              </a:cxn>
              <a:cxn ang="0">
                <a:pos x="124" y="588"/>
              </a:cxn>
              <a:cxn ang="0">
                <a:pos x="127" y="579"/>
              </a:cxn>
              <a:cxn ang="0">
                <a:pos x="133" y="565"/>
              </a:cxn>
              <a:cxn ang="0">
                <a:pos x="144" y="556"/>
              </a:cxn>
              <a:cxn ang="0">
                <a:pos x="147" y="540"/>
              </a:cxn>
              <a:cxn ang="0">
                <a:pos x="176" y="533"/>
              </a:cxn>
              <a:cxn ang="0">
                <a:pos x="177" y="517"/>
              </a:cxn>
              <a:cxn ang="0">
                <a:pos x="186" y="508"/>
              </a:cxn>
              <a:cxn ang="0">
                <a:pos x="187" y="485"/>
              </a:cxn>
              <a:cxn ang="0">
                <a:pos x="196" y="477"/>
              </a:cxn>
              <a:cxn ang="0">
                <a:pos x="208" y="461"/>
              </a:cxn>
              <a:cxn ang="0">
                <a:pos x="226" y="445"/>
              </a:cxn>
              <a:cxn ang="0">
                <a:pos x="229" y="429"/>
              </a:cxn>
              <a:cxn ang="0">
                <a:pos x="252" y="421"/>
              </a:cxn>
              <a:cxn ang="0">
                <a:pos x="262" y="403"/>
              </a:cxn>
              <a:cxn ang="0">
                <a:pos x="337" y="396"/>
              </a:cxn>
              <a:cxn ang="0">
                <a:pos x="349" y="379"/>
              </a:cxn>
              <a:cxn ang="0">
                <a:pos x="385" y="370"/>
              </a:cxn>
              <a:cxn ang="0">
                <a:pos x="415" y="350"/>
              </a:cxn>
              <a:cxn ang="0">
                <a:pos x="497" y="340"/>
              </a:cxn>
              <a:cxn ang="0">
                <a:pos x="501" y="310"/>
              </a:cxn>
              <a:cxn ang="0">
                <a:pos x="522" y="300"/>
              </a:cxn>
              <a:cxn ang="0">
                <a:pos x="526" y="278"/>
              </a:cxn>
              <a:cxn ang="0">
                <a:pos x="534" y="268"/>
              </a:cxn>
              <a:cxn ang="0">
                <a:pos x="565" y="248"/>
              </a:cxn>
              <a:cxn ang="0">
                <a:pos x="598" y="236"/>
              </a:cxn>
              <a:cxn ang="0">
                <a:pos x="630" y="216"/>
              </a:cxn>
              <a:cxn ang="0">
                <a:pos x="681" y="205"/>
              </a:cxn>
              <a:cxn ang="0">
                <a:pos x="702" y="184"/>
              </a:cxn>
              <a:cxn ang="0">
                <a:pos x="838" y="173"/>
              </a:cxn>
              <a:cxn ang="0">
                <a:pos x="859" y="147"/>
              </a:cxn>
              <a:cxn ang="0">
                <a:pos x="877" y="134"/>
              </a:cxn>
              <a:cxn ang="0">
                <a:pos x="905" y="107"/>
              </a:cxn>
              <a:cxn ang="0">
                <a:pos x="1311" y="91"/>
              </a:cxn>
              <a:cxn ang="0">
                <a:pos x="1481" y="53"/>
              </a:cxn>
              <a:cxn ang="0">
                <a:pos x="1675" y="30"/>
              </a:cxn>
            </a:cxnLst>
            <a:rect l="0" t="0" r="r" b="b"/>
            <a:pathLst>
              <a:path w="2225" h="949">
                <a:moveTo>
                  <a:pt x="0" y="949"/>
                </a:moveTo>
                <a:lnTo>
                  <a:pt x="0" y="941"/>
                </a:lnTo>
                <a:lnTo>
                  <a:pt x="3" y="941"/>
                </a:lnTo>
                <a:lnTo>
                  <a:pt x="3" y="933"/>
                </a:lnTo>
                <a:lnTo>
                  <a:pt x="7" y="933"/>
                </a:lnTo>
                <a:lnTo>
                  <a:pt x="7" y="926"/>
                </a:lnTo>
                <a:lnTo>
                  <a:pt x="9" y="926"/>
                </a:lnTo>
                <a:lnTo>
                  <a:pt x="9" y="919"/>
                </a:lnTo>
                <a:lnTo>
                  <a:pt x="12" y="919"/>
                </a:lnTo>
                <a:lnTo>
                  <a:pt x="12" y="905"/>
                </a:lnTo>
                <a:lnTo>
                  <a:pt x="15" y="905"/>
                </a:lnTo>
                <a:lnTo>
                  <a:pt x="15" y="890"/>
                </a:lnTo>
                <a:lnTo>
                  <a:pt x="16" y="890"/>
                </a:lnTo>
                <a:lnTo>
                  <a:pt x="16" y="883"/>
                </a:lnTo>
                <a:lnTo>
                  <a:pt x="19" y="883"/>
                </a:lnTo>
                <a:lnTo>
                  <a:pt x="19" y="876"/>
                </a:lnTo>
                <a:lnTo>
                  <a:pt x="23" y="876"/>
                </a:lnTo>
                <a:lnTo>
                  <a:pt x="23" y="869"/>
                </a:lnTo>
                <a:lnTo>
                  <a:pt x="26" y="869"/>
                </a:lnTo>
                <a:lnTo>
                  <a:pt x="26" y="853"/>
                </a:lnTo>
                <a:lnTo>
                  <a:pt x="29" y="853"/>
                </a:lnTo>
                <a:lnTo>
                  <a:pt x="29" y="845"/>
                </a:lnTo>
                <a:lnTo>
                  <a:pt x="30" y="845"/>
                </a:lnTo>
                <a:lnTo>
                  <a:pt x="30" y="831"/>
                </a:lnTo>
                <a:lnTo>
                  <a:pt x="33" y="831"/>
                </a:lnTo>
                <a:lnTo>
                  <a:pt x="33" y="809"/>
                </a:lnTo>
                <a:lnTo>
                  <a:pt x="38" y="809"/>
                </a:lnTo>
                <a:lnTo>
                  <a:pt x="38" y="795"/>
                </a:lnTo>
                <a:lnTo>
                  <a:pt x="43" y="795"/>
                </a:lnTo>
                <a:lnTo>
                  <a:pt x="43" y="772"/>
                </a:lnTo>
                <a:lnTo>
                  <a:pt x="45" y="772"/>
                </a:lnTo>
                <a:lnTo>
                  <a:pt x="45" y="758"/>
                </a:lnTo>
                <a:lnTo>
                  <a:pt x="48" y="758"/>
                </a:lnTo>
                <a:lnTo>
                  <a:pt x="48" y="750"/>
                </a:lnTo>
                <a:lnTo>
                  <a:pt x="51" y="750"/>
                </a:lnTo>
                <a:lnTo>
                  <a:pt x="51" y="743"/>
                </a:lnTo>
                <a:lnTo>
                  <a:pt x="55" y="743"/>
                </a:lnTo>
                <a:lnTo>
                  <a:pt x="55" y="736"/>
                </a:lnTo>
                <a:lnTo>
                  <a:pt x="56" y="736"/>
                </a:lnTo>
                <a:lnTo>
                  <a:pt x="56" y="722"/>
                </a:lnTo>
                <a:lnTo>
                  <a:pt x="58" y="722"/>
                </a:lnTo>
                <a:lnTo>
                  <a:pt x="58" y="714"/>
                </a:lnTo>
                <a:lnTo>
                  <a:pt x="61" y="714"/>
                </a:lnTo>
                <a:lnTo>
                  <a:pt x="61" y="707"/>
                </a:lnTo>
                <a:lnTo>
                  <a:pt x="65" y="707"/>
                </a:lnTo>
                <a:lnTo>
                  <a:pt x="65" y="684"/>
                </a:lnTo>
                <a:lnTo>
                  <a:pt x="68" y="684"/>
                </a:lnTo>
                <a:lnTo>
                  <a:pt x="68" y="677"/>
                </a:lnTo>
                <a:lnTo>
                  <a:pt x="74" y="677"/>
                </a:lnTo>
                <a:lnTo>
                  <a:pt x="74" y="670"/>
                </a:lnTo>
                <a:lnTo>
                  <a:pt x="77" y="670"/>
                </a:lnTo>
                <a:lnTo>
                  <a:pt x="77" y="655"/>
                </a:lnTo>
                <a:lnTo>
                  <a:pt x="90" y="655"/>
                </a:lnTo>
                <a:lnTo>
                  <a:pt x="90" y="641"/>
                </a:lnTo>
                <a:lnTo>
                  <a:pt x="95" y="641"/>
                </a:lnTo>
                <a:lnTo>
                  <a:pt x="95" y="634"/>
                </a:lnTo>
                <a:lnTo>
                  <a:pt x="101" y="634"/>
                </a:lnTo>
                <a:lnTo>
                  <a:pt x="101" y="625"/>
                </a:lnTo>
                <a:lnTo>
                  <a:pt x="104" y="625"/>
                </a:lnTo>
                <a:lnTo>
                  <a:pt x="104" y="618"/>
                </a:lnTo>
                <a:lnTo>
                  <a:pt x="110" y="618"/>
                </a:lnTo>
                <a:lnTo>
                  <a:pt x="110" y="602"/>
                </a:lnTo>
                <a:lnTo>
                  <a:pt x="121" y="602"/>
                </a:lnTo>
                <a:lnTo>
                  <a:pt x="121" y="595"/>
                </a:lnTo>
                <a:lnTo>
                  <a:pt x="124" y="595"/>
                </a:lnTo>
                <a:lnTo>
                  <a:pt x="124" y="588"/>
                </a:lnTo>
                <a:lnTo>
                  <a:pt x="126" y="588"/>
                </a:lnTo>
                <a:lnTo>
                  <a:pt x="126" y="579"/>
                </a:lnTo>
                <a:lnTo>
                  <a:pt x="127" y="579"/>
                </a:lnTo>
                <a:lnTo>
                  <a:pt x="127" y="572"/>
                </a:lnTo>
                <a:lnTo>
                  <a:pt x="133" y="572"/>
                </a:lnTo>
                <a:lnTo>
                  <a:pt x="133" y="565"/>
                </a:lnTo>
                <a:lnTo>
                  <a:pt x="134" y="565"/>
                </a:lnTo>
                <a:lnTo>
                  <a:pt x="134" y="556"/>
                </a:lnTo>
                <a:lnTo>
                  <a:pt x="144" y="556"/>
                </a:lnTo>
                <a:lnTo>
                  <a:pt x="144" y="549"/>
                </a:lnTo>
                <a:lnTo>
                  <a:pt x="147" y="549"/>
                </a:lnTo>
                <a:lnTo>
                  <a:pt x="147" y="540"/>
                </a:lnTo>
                <a:lnTo>
                  <a:pt x="167" y="540"/>
                </a:lnTo>
                <a:lnTo>
                  <a:pt x="167" y="533"/>
                </a:lnTo>
                <a:lnTo>
                  <a:pt x="176" y="533"/>
                </a:lnTo>
                <a:lnTo>
                  <a:pt x="176" y="524"/>
                </a:lnTo>
                <a:lnTo>
                  <a:pt x="177" y="524"/>
                </a:lnTo>
                <a:lnTo>
                  <a:pt x="177" y="517"/>
                </a:lnTo>
                <a:lnTo>
                  <a:pt x="185" y="517"/>
                </a:lnTo>
                <a:lnTo>
                  <a:pt x="185" y="508"/>
                </a:lnTo>
                <a:lnTo>
                  <a:pt x="186" y="508"/>
                </a:lnTo>
                <a:lnTo>
                  <a:pt x="186" y="501"/>
                </a:lnTo>
                <a:lnTo>
                  <a:pt x="187" y="501"/>
                </a:lnTo>
                <a:lnTo>
                  <a:pt x="187" y="485"/>
                </a:lnTo>
                <a:lnTo>
                  <a:pt x="192" y="485"/>
                </a:lnTo>
                <a:lnTo>
                  <a:pt x="192" y="477"/>
                </a:lnTo>
                <a:lnTo>
                  <a:pt x="196" y="477"/>
                </a:lnTo>
                <a:lnTo>
                  <a:pt x="196" y="470"/>
                </a:lnTo>
                <a:lnTo>
                  <a:pt x="208" y="470"/>
                </a:lnTo>
                <a:lnTo>
                  <a:pt x="208" y="461"/>
                </a:lnTo>
                <a:lnTo>
                  <a:pt x="221" y="461"/>
                </a:lnTo>
                <a:lnTo>
                  <a:pt x="221" y="445"/>
                </a:lnTo>
                <a:lnTo>
                  <a:pt x="226" y="445"/>
                </a:lnTo>
                <a:lnTo>
                  <a:pt x="226" y="436"/>
                </a:lnTo>
                <a:lnTo>
                  <a:pt x="229" y="436"/>
                </a:lnTo>
                <a:lnTo>
                  <a:pt x="229" y="429"/>
                </a:lnTo>
                <a:lnTo>
                  <a:pt x="248" y="429"/>
                </a:lnTo>
                <a:lnTo>
                  <a:pt x="248" y="421"/>
                </a:lnTo>
                <a:lnTo>
                  <a:pt x="252" y="421"/>
                </a:lnTo>
                <a:lnTo>
                  <a:pt x="252" y="412"/>
                </a:lnTo>
                <a:lnTo>
                  <a:pt x="262" y="412"/>
                </a:lnTo>
                <a:lnTo>
                  <a:pt x="262" y="403"/>
                </a:lnTo>
                <a:lnTo>
                  <a:pt x="288" y="403"/>
                </a:lnTo>
                <a:lnTo>
                  <a:pt x="288" y="396"/>
                </a:lnTo>
                <a:lnTo>
                  <a:pt x="337" y="396"/>
                </a:lnTo>
                <a:lnTo>
                  <a:pt x="337" y="388"/>
                </a:lnTo>
                <a:lnTo>
                  <a:pt x="349" y="388"/>
                </a:lnTo>
                <a:lnTo>
                  <a:pt x="349" y="379"/>
                </a:lnTo>
                <a:lnTo>
                  <a:pt x="357" y="379"/>
                </a:lnTo>
                <a:lnTo>
                  <a:pt x="357" y="370"/>
                </a:lnTo>
                <a:lnTo>
                  <a:pt x="385" y="370"/>
                </a:lnTo>
                <a:lnTo>
                  <a:pt x="385" y="360"/>
                </a:lnTo>
                <a:lnTo>
                  <a:pt x="415" y="360"/>
                </a:lnTo>
                <a:lnTo>
                  <a:pt x="415" y="350"/>
                </a:lnTo>
                <a:lnTo>
                  <a:pt x="470" y="350"/>
                </a:lnTo>
                <a:lnTo>
                  <a:pt x="470" y="340"/>
                </a:lnTo>
                <a:lnTo>
                  <a:pt x="497" y="340"/>
                </a:lnTo>
                <a:lnTo>
                  <a:pt x="497" y="330"/>
                </a:lnTo>
                <a:lnTo>
                  <a:pt x="501" y="330"/>
                </a:lnTo>
                <a:lnTo>
                  <a:pt x="501" y="310"/>
                </a:lnTo>
                <a:lnTo>
                  <a:pt x="503" y="310"/>
                </a:lnTo>
                <a:lnTo>
                  <a:pt x="503" y="300"/>
                </a:lnTo>
                <a:lnTo>
                  <a:pt x="522" y="300"/>
                </a:lnTo>
                <a:lnTo>
                  <a:pt x="522" y="288"/>
                </a:lnTo>
                <a:lnTo>
                  <a:pt x="526" y="288"/>
                </a:lnTo>
                <a:lnTo>
                  <a:pt x="526" y="278"/>
                </a:lnTo>
                <a:lnTo>
                  <a:pt x="527" y="278"/>
                </a:lnTo>
                <a:lnTo>
                  <a:pt x="527" y="268"/>
                </a:lnTo>
                <a:lnTo>
                  <a:pt x="534" y="268"/>
                </a:lnTo>
                <a:lnTo>
                  <a:pt x="534" y="258"/>
                </a:lnTo>
                <a:lnTo>
                  <a:pt x="565" y="258"/>
                </a:lnTo>
                <a:lnTo>
                  <a:pt x="565" y="248"/>
                </a:lnTo>
                <a:lnTo>
                  <a:pt x="572" y="248"/>
                </a:lnTo>
                <a:lnTo>
                  <a:pt x="572" y="236"/>
                </a:lnTo>
                <a:lnTo>
                  <a:pt x="598" y="236"/>
                </a:lnTo>
                <a:lnTo>
                  <a:pt x="598" y="226"/>
                </a:lnTo>
                <a:lnTo>
                  <a:pt x="630" y="226"/>
                </a:lnTo>
                <a:lnTo>
                  <a:pt x="630" y="216"/>
                </a:lnTo>
                <a:lnTo>
                  <a:pt x="648" y="216"/>
                </a:lnTo>
                <a:lnTo>
                  <a:pt x="648" y="205"/>
                </a:lnTo>
                <a:lnTo>
                  <a:pt x="681" y="205"/>
                </a:lnTo>
                <a:lnTo>
                  <a:pt x="681" y="195"/>
                </a:lnTo>
                <a:lnTo>
                  <a:pt x="702" y="195"/>
                </a:lnTo>
                <a:lnTo>
                  <a:pt x="702" y="184"/>
                </a:lnTo>
                <a:lnTo>
                  <a:pt x="732" y="184"/>
                </a:lnTo>
                <a:lnTo>
                  <a:pt x="732" y="173"/>
                </a:lnTo>
                <a:lnTo>
                  <a:pt x="838" y="173"/>
                </a:lnTo>
                <a:lnTo>
                  <a:pt x="838" y="160"/>
                </a:lnTo>
                <a:lnTo>
                  <a:pt x="859" y="160"/>
                </a:lnTo>
                <a:lnTo>
                  <a:pt x="859" y="147"/>
                </a:lnTo>
                <a:lnTo>
                  <a:pt x="860" y="147"/>
                </a:lnTo>
                <a:lnTo>
                  <a:pt x="860" y="134"/>
                </a:lnTo>
                <a:lnTo>
                  <a:pt x="877" y="134"/>
                </a:lnTo>
                <a:lnTo>
                  <a:pt x="877" y="121"/>
                </a:lnTo>
                <a:lnTo>
                  <a:pt x="905" y="121"/>
                </a:lnTo>
                <a:lnTo>
                  <a:pt x="905" y="107"/>
                </a:lnTo>
                <a:lnTo>
                  <a:pt x="1276" y="107"/>
                </a:lnTo>
                <a:lnTo>
                  <a:pt x="1276" y="91"/>
                </a:lnTo>
                <a:lnTo>
                  <a:pt x="1311" y="91"/>
                </a:lnTo>
                <a:lnTo>
                  <a:pt x="1311" y="74"/>
                </a:lnTo>
                <a:lnTo>
                  <a:pt x="1481" y="74"/>
                </a:lnTo>
                <a:lnTo>
                  <a:pt x="1481" y="53"/>
                </a:lnTo>
                <a:lnTo>
                  <a:pt x="1507" y="53"/>
                </a:lnTo>
                <a:lnTo>
                  <a:pt x="1507" y="30"/>
                </a:lnTo>
                <a:lnTo>
                  <a:pt x="1675" y="30"/>
                </a:lnTo>
                <a:lnTo>
                  <a:pt x="1675" y="0"/>
                </a:lnTo>
                <a:lnTo>
                  <a:pt x="2225" y="0"/>
                </a:lnTo>
              </a:path>
            </a:pathLst>
          </a:custGeom>
          <a:noFill/>
          <a:ln w="28575" cap="rnd">
            <a:solidFill>
              <a:schemeClr val="accent2"/>
            </a:solidFill>
            <a:prstDash val="sysDash"/>
            <a:round/>
            <a:headEnd/>
            <a:tailEnd/>
          </a:ln>
        </p:spPr>
        <p:txBody>
          <a:bodyPr/>
          <a:lstStyle/>
          <a:p>
            <a:endParaRPr lang="en-US"/>
          </a:p>
        </p:txBody>
      </p:sp>
    </p:spTree>
    <p:extLst>
      <p:ext uri="{BB962C8B-B14F-4D97-AF65-F5344CB8AC3E}">
        <p14:creationId xmlns:p14="http://schemas.microsoft.com/office/powerpoint/2010/main" val="189790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868362"/>
          </a:xfrm>
        </p:spPr>
        <p:txBody>
          <a:bodyPr/>
          <a:lstStyle/>
          <a:p>
            <a:pPr algn="ctr"/>
            <a:r>
              <a:rPr lang="en-US" dirty="0" smtClean="0">
                <a:solidFill>
                  <a:srgbClr val="000066"/>
                </a:solidFill>
              </a:rPr>
              <a:t>Hematopoieti</a:t>
            </a:r>
            <a:r>
              <a:rPr lang="en-US" dirty="0" smtClean="0">
                <a:solidFill>
                  <a:srgbClr val="000066"/>
                </a:solidFill>
              </a:rPr>
              <a:t>c Cell Transplantation</a:t>
            </a:r>
            <a:br>
              <a:rPr lang="en-US" dirty="0" smtClean="0">
                <a:solidFill>
                  <a:srgbClr val="000066"/>
                </a:solidFill>
              </a:rPr>
            </a:br>
            <a:r>
              <a:rPr lang="en-US" dirty="0" smtClean="0">
                <a:solidFill>
                  <a:srgbClr val="000066"/>
                </a:solidFill>
              </a:rPr>
              <a:t> in Hodgkin Lymphoma</a:t>
            </a:r>
            <a:endParaRPr lang="en-US" dirty="0">
              <a:solidFill>
                <a:srgbClr val="000066"/>
              </a:solidFill>
            </a:endParaRPr>
          </a:p>
        </p:txBody>
      </p:sp>
      <p:sp>
        <p:nvSpPr>
          <p:cNvPr id="3" name="Content Placeholder 2"/>
          <p:cNvSpPr>
            <a:spLocks noGrp="1"/>
          </p:cNvSpPr>
          <p:nvPr>
            <p:ph idx="1"/>
          </p:nvPr>
        </p:nvSpPr>
        <p:spPr>
          <a:xfrm>
            <a:off x="313870" y="2728912"/>
            <a:ext cx="8496301" cy="4281488"/>
          </a:xfrm>
        </p:spPr>
        <p:txBody>
          <a:bodyPr/>
          <a:lstStyle/>
          <a:p>
            <a:pPr>
              <a:spcBef>
                <a:spcPts val="800"/>
              </a:spcBef>
              <a:buFont typeface="Arial" pitchFamily="34" charset="0"/>
              <a:buChar char="•"/>
            </a:pPr>
            <a:r>
              <a:rPr lang="en-US" sz="2800" dirty="0" smtClean="0"/>
              <a:t>Prognostic Factors</a:t>
            </a:r>
            <a:endParaRPr lang="en-US" sz="2800" dirty="0" smtClean="0"/>
          </a:p>
          <a:p>
            <a:pPr>
              <a:spcBef>
                <a:spcPts val="800"/>
              </a:spcBef>
              <a:buFont typeface="Arial" pitchFamily="34" charset="0"/>
              <a:buChar char="•"/>
            </a:pPr>
            <a:r>
              <a:rPr lang="en-US" sz="2800" dirty="0" smtClean="0"/>
              <a:t>Salvage Regimens</a:t>
            </a:r>
          </a:p>
          <a:p>
            <a:pPr>
              <a:spcBef>
                <a:spcPts val="800"/>
              </a:spcBef>
              <a:buFont typeface="Arial" pitchFamily="34" charset="0"/>
              <a:buChar char="•"/>
            </a:pPr>
            <a:r>
              <a:rPr lang="en-US" sz="2800" dirty="0" smtClean="0"/>
              <a:t>Conditioning Regimens</a:t>
            </a:r>
          </a:p>
          <a:p>
            <a:pPr>
              <a:spcBef>
                <a:spcPts val="800"/>
              </a:spcBef>
              <a:buFont typeface="Arial" pitchFamily="34" charset="0"/>
              <a:buChar char="•"/>
            </a:pPr>
            <a:r>
              <a:rPr lang="en-US" sz="2800" dirty="0" smtClean="0"/>
              <a:t>Novel Agents</a:t>
            </a:r>
          </a:p>
          <a:p>
            <a:pPr>
              <a:spcBef>
                <a:spcPts val="800"/>
              </a:spcBef>
              <a:buFont typeface="Arial" pitchFamily="34" charset="0"/>
              <a:buChar char="•"/>
            </a:pPr>
            <a:r>
              <a:rPr lang="en-US" sz="2800" dirty="0" smtClean="0"/>
              <a:t>Allogeneic </a:t>
            </a:r>
            <a:r>
              <a:rPr lang="en-US" sz="2800" dirty="0" smtClean="0"/>
              <a:t>HCT</a:t>
            </a:r>
          </a:p>
          <a:p>
            <a:pPr>
              <a:spcBef>
                <a:spcPts val="800"/>
              </a:spcBef>
              <a:buFont typeface="Arial" pitchFamily="34" charset="0"/>
              <a:buChar char="•"/>
            </a:pPr>
            <a:endParaRPr lang="en-US" sz="2800" dirty="0" smtClean="0"/>
          </a:p>
          <a:p>
            <a:pPr>
              <a:spcBef>
                <a:spcPts val="800"/>
              </a:spcBef>
              <a:buFont typeface="Arial" pitchFamily="34" charset="0"/>
              <a:buChar char="•"/>
            </a:pPr>
            <a:endParaRPr lang="en-US" sz="2800" dirty="0" smtClean="0"/>
          </a:p>
          <a:p>
            <a:pPr>
              <a:spcBef>
                <a:spcPts val="800"/>
              </a:spcBef>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190"/>
          <a:stretch/>
        </p:blipFill>
        <p:spPr bwMode="auto">
          <a:xfrm>
            <a:off x="685800" y="3879039"/>
            <a:ext cx="3124200" cy="267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81000" y="192087"/>
            <a:ext cx="8464550" cy="1103313"/>
          </a:xfrm>
        </p:spPr>
        <p:txBody>
          <a:bodyPr/>
          <a:lstStyle/>
          <a:p>
            <a:r>
              <a:rPr lang="en-US" sz="3400" b="1" dirty="0" smtClean="0">
                <a:solidFill>
                  <a:srgbClr val="FFFF00"/>
                </a:solidFill>
              </a:rPr>
              <a:t/>
            </a:r>
            <a:br>
              <a:rPr lang="en-US" sz="3400" b="1" dirty="0" smtClean="0">
                <a:solidFill>
                  <a:srgbClr val="FFFF00"/>
                </a:solidFill>
              </a:rPr>
            </a:br>
            <a:r>
              <a:rPr lang="en-US" sz="3400" b="1" dirty="0" smtClean="0">
                <a:solidFill>
                  <a:srgbClr val="FFFF00"/>
                </a:solidFill>
              </a:rPr>
              <a:t>Reduced Intensity Allogeneic HCT</a:t>
            </a:r>
            <a:br>
              <a:rPr lang="en-US" sz="3400" b="1" dirty="0" smtClean="0">
                <a:solidFill>
                  <a:srgbClr val="FFFF00"/>
                </a:solidFill>
              </a:rPr>
            </a:br>
            <a:r>
              <a:rPr lang="en-US" sz="3400" b="1" dirty="0" smtClean="0">
                <a:solidFill>
                  <a:srgbClr val="FFFF00"/>
                </a:solidFill>
              </a:rPr>
              <a:t>for Hodgkin Lymphoma</a:t>
            </a:r>
            <a:br>
              <a:rPr lang="en-US" sz="3400" b="1" dirty="0" smtClean="0">
                <a:solidFill>
                  <a:srgbClr val="FFFF00"/>
                </a:solidFill>
              </a:rPr>
            </a:br>
            <a:endParaRPr lang="en-US" sz="3400" b="1" dirty="0">
              <a:solidFill>
                <a:srgbClr val="FFFF00"/>
              </a:solidFill>
            </a:endParaRPr>
          </a:p>
        </p:txBody>
      </p:sp>
      <p:sp>
        <p:nvSpPr>
          <p:cNvPr id="4" name="Text Placeholder 3"/>
          <p:cNvSpPr>
            <a:spLocks noGrp="1"/>
          </p:cNvSpPr>
          <p:nvPr>
            <p:ph type="body" sz="half" idx="1"/>
          </p:nvPr>
        </p:nvSpPr>
        <p:spPr>
          <a:xfrm>
            <a:off x="304800" y="1708788"/>
            <a:ext cx="8839200" cy="4546600"/>
          </a:xfrm>
        </p:spPr>
        <p:txBody>
          <a:bodyPr/>
          <a:lstStyle/>
          <a:p>
            <a:pPr>
              <a:spcBef>
                <a:spcPts val="0"/>
              </a:spcBef>
            </a:pPr>
            <a:r>
              <a:rPr lang="en-US" sz="2000" b="1" dirty="0" smtClean="0"/>
              <a:t>European BMT			</a:t>
            </a:r>
            <a:r>
              <a:rPr lang="en-US" sz="2000" b="1" u="sng" dirty="0" smtClean="0">
                <a:solidFill>
                  <a:srgbClr val="FFFF00"/>
                </a:solidFill>
              </a:rPr>
              <a:t>Adverse Factors:</a:t>
            </a:r>
          </a:p>
          <a:p>
            <a:pPr>
              <a:spcBef>
                <a:spcPts val="0"/>
              </a:spcBef>
            </a:pPr>
            <a:r>
              <a:rPr lang="en-US" sz="2000" b="1" dirty="0" smtClean="0"/>
              <a:t>N = 285				-  poor performance status</a:t>
            </a:r>
          </a:p>
          <a:p>
            <a:pPr>
              <a:spcBef>
                <a:spcPts val="0"/>
              </a:spcBef>
            </a:pPr>
            <a:r>
              <a:rPr lang="en-US" sz="2000" b="1" dirty="0" smtClean="0"/>
              <a:t>80% prior </a:t>
            </a:r>
            <a:r>
              <a:rPr lang="en-US" sz="2000" b="1" dirty="0" err="1" smtClean="0"/>
              <a:t>autoHSCT</a:t>
            </a:r>
            <a:r>
              <a:rPr lang="en-US" sz="2000" b="1" dirty="0" smtClean="0"/>
              <a:t>			-  age &gt; 45 </a:t>
            </a:r>
            <a:r>
              <a:rPr lang="en-US" sz="2000" b="1" dirty="0" err="1" smtClean="0"/>
              <a:t>yo</a:t>
            </a:r>
            <a:endParaRPr lang="en-US" sz="2000" b="1" dirty="0" smtClean="0"/>
          </a:p>
          <a:p>
            <a:pPr>
              <a:spcBef>
                <a:spcPts val="0"/>
              </a:spcBef>
            </a:pPr>
            <a:r>
              <a:rPr lang="en-US" sz="2000" b="1" dirty="0" smtClean="0"/>
              <a:t>25% refractory disease			-  refract	</a:t>
            </a:r>
            <a:r>
              <a:rPr lang="en-US" sz="2000" b="1" dirty="0" err="1" smtClean="0"/>
              <a:t>ory</a:t>
            </a:r>
            <a:r>
              <a:rPr lang="en-US" sz="2000" b="1" dirty="0" smtClean="0"/>
              <a:t> disease</a:t>
            </a:r>
          </a:p>
          <a:p>
            <a:pPr lvl="8">
              <a:spcBef>
                <a:spcPts val="0"/>
              </a:spcBef>
            </a:pPr>
            <a:endParaRPr lang="en-US" sz="800" b="1" dirty="0" smtClean="0"/>
          </a:p>
          <a:p>
            <a:pPr lvl="8">
              <a:spcBef>
                <a:spcPts val="0"/>
              </a:spcBef>
            </a:pPr>
            <a:r>
              <a:rPr lang="en-US" sz="800" b="1" dirty="0" smtClean="0"/>
              <a:t>                             </a:t>
            </a:r>
            <a:endParaRPr lang="en-US" sz="800" b="1" dirty="0"/>
          </a:p>
        </p:txBody>
      </p:sp>
      <p:grpSp>
        <p:nvGrpSpPr>
          <p:cNvPr id="7" name="Group 6"/>
          <p:cNvGrpSpPr/>
          <p:nvPr/>
        </p:nvGrpSpPr>
        <p:grpSpPr>
          <a:xfrm>
            <a:off x="5181600" y="3839327"/>
            <a:ext cx="4114800" cy="2790073"/>
            <a:chOff x="5638800" y="3774882"/>
            <a:chExt cx="4114800" cy="2790073"/>
          </a:xfrm>
        </p:grpSpPr>
        <p:pic>
          <p:nvPicPr>
            <p:cNvPr id="51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8369" b="16349"/>
            <a:stretch/>
          </p:blipFill>
          <p:spPr bwMode="auto">
            <a:xfrm>
              <a:off x="5638800" y="3774882"/>
              <a:ext cx="3048000" cy="279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10400" y="4355068"/>
              <a:ext cx="2743200" cy="369332"/>
            </a:xfrm>
            <a:prstGeom prst="rect">
              <a:avLst/>
            </a:prstGeom>
            <a:noFill/>
          </p:spPr>
          <p:txBody>
            <a:bodyPr wrap="square" rtlCol="0">
              <a:spAutoFit/>
            </a:bodyPr>
            <a:lstStyle/>
            <a:p>
              <a:r>
                <a:rPr lang="en-US" b="1" dirty="0" smtClean="0">
                  <a:solidFill>
                    <a:schemeClr val="bg1"/>
                  </a:solidFill>
                </a:rPr>
                <a:t>0 </a:t>
              </a:r>
              <a:r>
                <a:rPr lang="en-US" b="1" dirty="0" err="1" smtClean="0">
                  <a:solidFill>
                    <a:schemeClr val="bg1"/>
                  </a:solidFill>
                </a:rPr>
                <a:t>adv</a:t>
              </a:r>
              <a:r>
                <a:rPr lang="en-US" b="1" dirty="0" smtClean="0">
                  <a:solidFill>
                    <a:schemeClr val="bg1"/>
                  </a:solidFill>
                </a:rPr>
                <a:t> factors</a:t>
              </a:r>
              <a:endParaRPr lang="en-US" b="1" dirty="0">
                <a:solidFill>
                  <a:schemeClr val="bg1"/>
                </a:solidFill>
              </a:endParaRPr>
            </a:p>
          </p:txBody>
        </p:sp>
        <p:sp>
          <p:nvSpPr>
            <p:cNvPr id="12" name="TextBox 11"/>
            <p:cNvSpPr txBox="1"/>
            <p:nvPr/>
          </p:nvSpPr>
          <p:spPr>
            <a:xfrm>
              <a:off x="6096000" y="5574268"/>
              <a:ext cx="2743200" cy="369332"/>
            </a:xfrm>
            <a:prstGeom prst="rect">
              <a:avLst/>
            </a:prstGeom>
            <a:noFill/>
          </p:spPr>
          <p:txBody>
            <a:bodyPr wrap="square" rtlCol="0">
              <a:spAutoFit/>
            </a:bodyPr>
            <a:lstStyle/>
            <a:p>
              <a:r>
                <a:rPr lang="en-US" b="1" dirty="0" smtClean="0">
                  <a:solidFill>
                    <a:schemeClr val="bg1"/>
                  </a:solidFill>
                </a:rPr>
                <a:t>1-2 </a:t>
              </a:r>
              <a:r>
                <a:rPr lang="en-US" b="1" dirty="0" err="1" smtClean="0">
                  <a:solidFill>
                    <a:schemeClr val="bg1"/>
                  </a:solidFill>
                </a:rPr>
                <a:t>adv</a:t>
              </a:r>
              <a:r>
                <a:rPr lang="en-US" b="1" dirty="0" smtClean="0">
                  <a:solidFill>
                    <a:schemeClr val="bg1"/>
                  </a:solidFill>
                </a:rPr>
                <a:t> factors</a:t>
              </a:r>
              <a:endParaRPr lang="en-US" b="1" dirty="0">
                <a:solidFill>
                  <a:schemeClr val="bg1"/>
                </a:solidFill>
              </a:endParaRPr>
            </a:p>
          </p:txBody>
        </p:sp>
      </p:grpSp>
      <p:sp>
        <p:nvSpPr>
          <p:cNvPr id="8" name="TextBox 7"/>
          <p:cNvSpPr txBox="1"/>
          <p:nvPr/>
        </p:nvSpPr>
        <p:spPr>
          <a:xfrm>
            <a:off x="1371600" y="3352800"/>
            <a:ext cx="1903085" cy="369332"/>
          </a:xfrm>
          <a:prstGeom prst="rect">
            <a:avLst/>
          </a:prstGeom>
          <a:noFill/>
        </p:spPr>
        <p:txBody>
          <a:bodyPr wrap="none" rtlCol="0">
            <a:spAutoFit/>
          </a:bodyPr>
          <a:lstStyle/>
          <a:p>
            <a:r>
              <a:rPr lang="en-US" b="1" dirty="0" smtClean="0"/>
              <a:t>Overall survival</a:t>
            </a:r>
            <a:endParaRPr lang="en-US" b="1" dirty="0"/>
          </a:p>
        </p:txBody>
      </p:sp>
      <p:sp>
        <p:nvSpPr>
          <p:cNvPr id="15" name="TextBox 14"/>
          <p:cNvSpPr txBox="1"/>
          <p:nvPr/>
        </p:nvSpPr>
        <p:spPr>
          <a:xfrm>
            <a:off x="5754057" y="3310024"/>
            <a:ext cx="1903085" cy="369332"/>
          </a:xfrm>
          <a:prstGeom prst="rect">
            <a:avLst/>
          </a:prstGeom>
          <a:noFill/>
        </p:spPr>
        <p:txBody>
          <a:bodyPr wrap="none" rtlCol="0">
            <a:spAutoFit/>
          </a:bodyPr>
          <a:lstStyle/>
          <a:p>
            <a:r>
              <a:rPr lang="en-US" b="1" dirty="0" smtClean="0"/>
              <a:t>Overall survival</a:t>
            </a:r>
            <a:endParaRPr lang="en-US" b="1" dirty="0"/>
          </a:p>
        </p:txBody>
      </p:sp>
    </p:spTree>
    <p:extLst>
      <p:ext uri="{BB962C8B-B14F-4D97-AF65-F5344CB8AC3E}">
        <p14:creationId xmlns:p14="http://schemas.microsoft.com/office/powerpoint/2010/main" val="3517544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74837"/>
            <a:ext cx="8229600" cy="4525963"/>
          </a:xfrm>
        </p:spPr>
        <p:txBody>
          <a:bodyPr/>
          <a:lstStyle/>
          <a:p>
            <a:pPr>
              <a:spcBef>
                <a:spcPts val="100"/>
              </a:spcBef>
            </a:pPr>
            <a:r>
              <a:rPr lang="en-US" sz="2400" b="1" dirty="0" smtClean="0">
                <a:latin typeface="Arial" pitchFamily="34" charset="0"/>
                <a:cs typeface="Arial" pitchFamily="34" charset="0"/>
              </a:rPr>
              <a:t>Remission duration &lt; 12 </a:t>
            </a:r>
            <a:r>
              <a:rPr lang="en-US" sz="2400" b="1" dirty="0" err="1" smtClean="0">
                <a:latin typeface="Arial" pitchFamily="34" charset="0"/>
                <a:cs typeface="Arial" pitchFamily="34" charset="0"/>
              </a:rPr>
              <a:t>mos</a:t>
            </a:r>
            <a:r>
              <a:rPr lang="en-US" sz="2400" b="1" dirty="0" smtClean="0">
                <a:latin typeface="Arial" pitchFamily="34" charset="0"/>
                <a:cs typeface="Arial" pitchFamily="34" charset="0"/>
              </a:rPr>
              <a:t> from frontline chemotherapy is strong predictor of outcome</a:t>
            </a:r>
            <a:endParaRPr lang="en-US" sz="2400" b="1" dirty="0" smtClean="0">
              <a:latin typeface="Arial" pitchFamily="34" charset="0"/>
              <a:cs typeface="Arial" pitchFamily="34" charset="0"/>
            </a:endParaRPr>
          </a:p>
          <a:p>
            <a:pPr>
              <a:spcBef>
                <a:spcPts val="100"/>
              </a:spcBef>
            </a:pPr>
            <a:endParaRPr lang="en-US" sz="2400" b="1" dirty="0" smtClean="0">
              <a:latin typeface="Arial" pitchFamily="34" charset="0"/>
              <a:cs typeface="Arial" pitchFamily="34" charset="0"/>
            </a:endParaRPr>
          </a:p>
          <a:p>
            <a:pPr>
              <a:spcBef>
                <a:spcPts val="100"/>
              </a:spcBef>
            </a:pPr>
            <a:r>
              <a:rPr lang="en-US" sz="2400" b="1" dirty="0" smtClean="0">
                <a:latin typeface="Arial" pitchFamily="34" charset="0"/>
                <a:cs typeface="Arial" pitchFamily="34" charset="0"/>
              </a:rPr>
              <a:t>Optimal regimen snot defined</a:t>
            </a:r>
          </a:p>
          <a:p>
            <a:pPr lvl="1">
              <a:spcBef>
                <a:spcPts val="100"/>
              </a:spcBef>
            </a:pPr>
            <a:r>
              <a:rPr lang="en-US" sz="2000" b="1" dirty="0" smtClean="0">
                <a:latin typeface="Arial" pitchFamily="34" charset="0"/>
                <a:cs typeface="Arial" pitchFamily="34" charset="0"/>
              </a:rPr>
              <a:t>Salvage : ICE , GDP, GND most commonly used</a:t>
            </a:r>
          </a:p>
          <a:p>
            <a:pPr lvl="1">
              <a:spcBef>
                <a:spcPts val="100"/>
              </a:spcBef>
            </a:pPr>
            <a:r>
              <a:rPr lang="en-US" sz="2000" b="1" dirty="0" smtClean="0">
                <a:latin typeface="Arial" pitchFamily="34" charset="0"/>
                <a:cs typeface="Arial" pitchFamily="34" charset="0"/>
              </a:rPr>
              <a:t>Conditioning: BEAM </a:t>
            </a:r>
          </a:p>
          <a:p>
            <a:pPr lvl="1">
              <a:spcBef>
                <a:spcPts val="100"/>
              </a:spcBef>
            </a:pPr>
            <a:endParaRPr lang="en-US" sz="2000" b="1" dirty="0">
              <a:latin typeface="Arial" pitchFamily="34" charset="0"/>
              <a:cs typeface="Arial" pitchFamily="34" charset="0"/>
            </a:endParaRPr>
          </a:p>
          <a:p>
            <a:pPr>
              <a:spcBef>
                <a:spcPts val="100"/>
              </a:spcBef>
            </a:pPr>
            <a:r>
              <a:rPr lang="en-US" sz="2400" b="1" dirty="0" err="1" smtClean="0">
                <a:latin typeface="Arial" pitchFamily="34" charset="0"/>
                <a:cs typeface="Arial" pitchFamily="34" charset="0"/>
              </a:rPr>
              <a:t>Brentuximab</a:t>
            </a:r>
            <a:r>
              <a:rPr lang="en-US" sz="2400" b="1" dirty="0" smtClean="0">
                <a:latin typeface="Arial" pitchFamily="34" charset="0"/>
                <a:cs typeface="Arial" pitchFamily="34" charset="0"/>
              </a:rPr>
              <a:t> promising for salvage, conditioning and maintenance therapy</a:t>
            </a:r>
          </a:p>
          <a:p>
            <a:pPr>
              <a:spcBef>
                <a:spcPts val="100"/>
              </a:spcBef>
            </a:pPr>
            <a:endParaRPr lang="en-US" sz="2400" b="1" dirty="0">
              <a:latin typeface="Arial" pitchFamily="34" charset="0"/>
              <a:cs typeface="Arial" pitchFamily="34" charset="0"/>
            </a:endParaRPr>
          </a:p>
          <a:p>
            <a:pPr>
              <a:spcBef>
                <a:spcPts val="100"/>
              </a:spcBef>
            </a:pPr>
            <a:r>
              <a:rPr lang="en-US" sz="2400" b="1" dirty="0" smtClean="0">
                <a:latin typeface="Arial" pitchFamily="34" charset="0"/>
                <a:cs typeface="Arial" pitchFamily="34" charset="0"/>
              </a:rPr>
              <a:t>Allogeneic HSCT can salvage  about 20% of failed </a:t>
            </a:r>
            <a:r>
              <a:rPr lang="en-US" sz="2400" b="1" dirty="0" err="1" smtClean="0">
                <a:latin typeface="Arial" pitchFamily="34" charset="0"/>
                <a:cs typeface="Arial" pitchFamily="34" charset="0"/>
              </a:rPr>
              <a:t>autoHSCT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pts</a:t>
            </a:r>
            <a:endParaRPr lang="en-US" sz="2400" b="1" dirty="0" smtClean="0">
              <a:latin typeface="Arial" pitchFamily="34" charset="0"/>
              <a:cs typeface="Arial" pitchFamily="34" charset="0"/>
            </a:endParaRPr>
          </a:p>
          <a:p>
            <a:pPr lvl="1">
              <a:spcBef>
                <a:spcPts val="100"/>
              </a:spcBef>
            </a:pPr>
            <a:endParaRPr lang="en-US" sz="2000" b="1" dirty="0">
              <a:latin typeface="Arial" pitchFamily="34" charset="0"/>
              <a:cs typeface="Arial" pitchFamily="34" charset="0"/>
            </a:endParaRPr>
          </a:p>
        </p:txBody>
      </p:sp>
      <p:sp>
        <p:nvSpPr>
          <p:cNvPr id="4" name="Title 1"/>
          <p:cNvSpPr>
            <a:spLocks noGrp="1"/>
          </p:cNvSpPr>
          <p:nvPr>
            <p:ph type="title"/>
          </p:nvPr>
        </p:nvSpPr>
        <p:spPr>
          <a:xfrm>
            <a:off x="609600" y="304800"/>
            <a:ext cx="8229600" cy="1143000"/>
          </a:xfrm>
        </p:spPr>
        <p:txBody>
          <a:bodyPr/>
          <a:lstStyle/>
          <a:p>
            <a:r>
              <a:rPr lang="en-US" sz="3600" b="1" dirty="0" smtClean="0">
                <a:solidFill>
                  <a:srgbClr val="FFFF00"/>
                </a:solidFill>
                <a:latin typeface="Arial" pitchFamily="34" charset="0"/>
                <a:cs typeface="Arial" pitchFamily="34" charset="0"/>
              </a:rPr>
              <a:t>Hematopoietic SCT for </a:t>
            </a:r>
            <a:br>
              <a:rPr lang="en-US" sz="3600" b="1" dirty="0" smtClean="0">
                <a:solidFill>
                  <a:srgbClr val="FFFF00"/>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Hodgkin Lymphoma</a:t>
            </a:r>
            <a:r>
              <a:rPr lang="en-US" sz="3600" b="1" dirty="0" smtClean="0">
                <a:solidFill>
                  <a:srgbClr val="FFFF00"/>
                </a:solidFill>
                <a:latin typeface="Arial" pitchFamily="34" charset="0"/>
                <a:cs typeface="Arial" pitchFamily="34" charset="0"/>
              </a:rPr>
              <a:t>	</a:t>
            </a:r>
            <a:endParaRPr lang="en-US" sz="36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945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wipe(left)">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1_Palm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96200" cy="5078424"/>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3187" name="Rectangle 6"/>
          <p:cNvSpPr>
            <a:spLocks noGrp="1" noChangeArrowheads="1"/>
          </p:cNvSpPr>
          <p:nvPr>
            <p:ph type="title"/>
          </p:nvPr>
        </p:nvSpPr>
        <p:spPr>
          <a:xfrm>
            <a:off x="911225" y="304800"/>
            <a:ext cx="7775575" cy="896937"/>
          </a:xfrm>
        </p:spPr>
        <p:txBody>
          <a:bodyPr/>
          <a:lstStyle/>
          <a:p>
            <a:pPr algn="ctr"/>
            <a:r>
              <a:rPr lang="en-US" sz="4400" b="1" dirty="0" smtClean="0">
                <a:solidFill>
                  <a:srgbClr val="990033"/>
                </a:solidFill>
                <a:latin typeface="Arial Black" pitchFamily="34" charset="0"/>
                <a:ea typeface="ＭＳ Ｐゴシック" pitchFamily="34" charset="-128"/>
                <a:cs typeface="Arial" charset="0"/>
              </a:rPr>
              <a:t>Stanford University</a:t>
            </a:r>
          </a:p>
        </p:txBody>
      </p:sp>
      <p:pic>
        <p:nvPicPr>
          <p:cNvPr id="93188" name="Picture 4" descr="SUBLOC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55114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7849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19"/>
          <p:cNvSpPr>
            <a:spLocks noChangeArrowheads="1"/>
          </p:cNvSpPr>
          <p:nvPr/>
        </p:nvSpPr>
        <p:spPr bwMode="auto">
          <a:xfrm rot="-5400000">
            <a:off x="-377491" y="3534892"/>
            <a:ext cx="1507464" cy="369974"/>
          </a:xfrm>
          <a:prstGeom prst="rect">
            <a:avLst/>
          </a:prstGeom>
          <a:noFill/>
          <a:ln w="9525">
            <a:noFill/>
            <a:miter lim="800000"/>
            <a:headEnd/>
            <a:tailEnd/>
          </a:ln>
        </p:spPr>
        <p:txBody>
          <a:bodyPr wrap="none" lIns="92075" tIns="46038" rIns="92075" bIns="46038">
            <a:spAutoFit/>
          </a:bodyPr>
          <a:lstStyle/>
          <a:p>
            <a:pPr algn="ctr" eaLnBrk="0" hangingPunct="0"/>
            <a:r>
              <a:rPr lang="en-US" sz="1800" b="0" i="0" dirty="0" smtClean="0">
                <a:solidFill>
                  <a:srgbClr val="FFFFFF"/>
                </a:solidFill>
                <a:latin typeface="Verdana" pitchFamily="34" charset="0"/>
              </a:rPr>
              <a:t>Transplants</a:t>
            </a:r>
            <a:endParaRPr lang="en-US" sz="1800" b="0" i="0" dirty="0">
              <a:solidFill>
                <a:srgbClr val="FFFFFF"/>
              </a:solidFill>
              <a:latin typeface="Verdana" pitchFamily="34" charset="0"/>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1896606210"/>
              </p:ext>
            </p:extLst>
          </p:nvPr>
        </p:nvGraphicFramePr>
        <p:xfrm>
          <a:off x="554770" y="1279669"/>
          <a:ext cx="8272707" cy="4937955"/>
        </p:xfrm>
        <a:graphic>
          <a:graphicData uri="http://schemas.openxmlformats.org/presentationml/2006/ole">
            <mc:AlternateContent xmlns:mc="http://schemas.openxmlformats.org/markup-compatibility/2006">
              <mc:Choice xmlns:v="urn:schemas-microsoft-com:vml" Requires="v">
                <p:oleObj spid="_x0000_s3100"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554770" y="1279669"/>
                        <a:ext cx="8272707" cy="4937955"/>
                      </a:xfrm>
                      <a:prstGeom prst="rect">
                        <a:avLst/>
                      </a:prstGeom>
                      <a:noFill/>
                      <a:extLst/>
                    </p:spPr>
                  </p:pic>
                </p:oleObj>
              </mc:Fallback>
            </mc:AlternateContent>
          </a:graphicData>
        </a:graphic>
      </p:graphicFrame>
      <p:sp>
        <p:nvSpPr>
          <p:cNvPr id="2" name="Title 1"/>
          <p:cNvSpPr>
            <a:spLocks noGrp="1"/>
          </p:cNvSpPr>
          <p:nvPr>
            <p:ph type="title"/>
          </p:nvPr>
        </p:nvSpPr>
        <p:spPr/>
        <p:txBody>
          <a:bodyPr/>
          <a:lstStyle/>
          <a:p>
            <a:r>
              <a:rPr lang="en-US" sz="2800" dirty="0" smtClean="0"/>
              <a:t>Transplant Activity Worldwide</a:t>
            </a:r>
            <a:br>
              <a:rPr lang="en-US" sz="2800" dirty="0" smtClean="0"/>
            </a:br>
            <a:r>
              <a:rPr lang="en-US" sz="2800" dirty="0" smtClean="0"/>
              <a:t>1968-2012</a:t>
            </a:r>
            <a:endParaRPr lang="en-US" sz="2800" dirty="0"/>
          </a:p>
        </p:txBody>
      </p:sp>
    </p:spTree>
    <p:extLst>
      <p:ext uri="{BB962C8B-B14F-4D97-AF65-F5344CB8AC3E}">
        <p14:creationId xmlns:p14="http://schemas.microsoft.com/office/powerpoint/2010/main" val="76117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541338" y="222250"/>
            <a:ext cx="8061325" cy="1377950"/>
          </a:xfrm>
        </p:spPr>
        <p:txBody>
          <a:bodyPr/>
          <a:lstStyle/>
          <a:p>
            <a:pPr>
              <a:defRPr/>
            </a:pPr>
            <a:r>
              <a:rPr lang="en-US" sz="2600" dirty="0">
                <a:effectLst>
                  <a:outerShdw blurRad="38100" dist="38100" dir="2700000" algn="tl">
                    <a:srgbClr val="000000">
                      <a:alpha val="43137"/>
                    </a:srgbClr>
                  </a:outerShdw>
                </a:effectLst>
              </a:rPr>
              <a:t>Indications for Hematopoietic Stem </a:t>
            </a:r>
            <a:r>
              <a:rPr lang="en-US" sz="2600" dirty="0" smtClean="0">
                <a:effectLst>
                  <a:outerShdw blurRad="38100" dist="38100" dir="2700000" algn="tl">
                    <a:srgbClr val="000000">
                      <a:alpha val="43137"/>
                    </a:srgbClr>
                  </a:outerShdw>
                </a:effectLst>
              </a:rPr>
              <a:t/>
            </a:r>
            <a:br>
              <a:rPr lang="en-US" sz="26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Cell Transplants in the U.S.</a:t>
            </a:r>
            <a:br>
              <a:rPr lang="en-US" sz="2600" dirty="0" smtClean="0">
                <a:effectLst>
                  <a:outerShdw blurRad="38100" dist="38100" dir="2700000" algn="tl">
                    <a:srgbClr val="000000">
                      <a:alpha val="43137"/>
                    </a:srgbClr>
                  </a:outerShdw>
                </a:effectLst>
              </a:rPr>
            </a:br>
            <a:endParaRPr lang="en-US" sz="2600" dirty="0">
              <a:effectLst>
                <a:outerShdw blurRad="38100" dist="38100" dir="2700000" algn="tl">
                  <a:srgbClr val="000000">
                    <a:alpha val="43137"/>
                  </a:srgbClr>
                </a:outerShdw>
              </a:effectLst>
            </a:endParaRPr>
          </a:p>
        </p:txBody>
      </p:sp>
      <p:sp>
        <p:nvSpPr>
          <p:cNvPr id="8198" name="Rectangle 10"/>
          <p:cNvSpPr>
            <a:spLocks noChangeArrowheads="1"/>
          </p:cNvSpPr>
          <p:nvPr/>
        </p:nvSpPr>
        <p:spPr bwMode="auto">
          <a:xfrm rot="-5400000">
            <a:off x="-737394" y="3610769"/>
            <a:ext cx="2525713" cy="339725"/>
          </a:xfrm>
          <a:prstGeom prst="rect">
            <a:avLst/>
          </a:prstGeom>
          <a:noFill/>
          <a:ln w="9525">
            <a:noFill/>
            <a:miter lim="800000"/>
            <a:headEnd/>
            <a:tailEnd/>
          </a:ln>
        </p:spPr>
        <p:txBody>
          <a:bodyPr wrap="none" lIns="92075" tIns="46038" rIns="92075" bIns="46038">
            <a:spAutoFit/>
          </a:bodyPr>
          <a:lstStyle/>
          <a:p>
            <a:pPr eaLnBrk="0" hangingPunct="0"/>
            <a:r>
              <a:rPr lang="en-US" sz="1600" b="0" i="0">
                <a:latin typeface="Verdana" pitchFamily="34" charset="0"/>
              </a:rPr>
              <a:t>Number of Transplants</a:t>
            </a:r>
          </a:p>
        </p:txBody>
      </p:sp>
      <p:pic>
        <p:nvPicPr>
          <p:cNvPr id="8247" name="Picture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94" y="1280463"/>
            <a:ext cx="7704137"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pPr eaLnBrk="1" hangingPunct="1">
              <a:defRPr/>
            </a:pPr>
            <a:r>
              <a:rPr lang="en-US" b="1" dirty="0" smtClean="0">
                <a:solidFill>
                  <a:srgbClr val="FFFF00"/>
                </a:solidFill>
              </a:rPr>
              <a:t>Hodgkin’s disease</a:t>
            </a:r>
          </a:p>
        </p:txBody>
      </p:sp>
      <p:sp>
        <p:nvSpPr>
          <p:cNvPr id="20483" name="Rectangle 3"/>
          <p:cNvSpPr>
            <a:spLocks noGrp="1" noChangeArrowheads="1"/>
          </p:cNvSpPr>
          <p:nvPr>
            <p:ph type="body" sz="half" idx="1"/>
          </p:nvPr>
        </p:nvSpPr>
        <p:spPr>
          <a:xfrm>
            <a:off x="381000" y="1717675"/>
            <a:ext cx="5029200" cy="4530725"/>
          </a:xfrm>
        </p:spPr>
        <p:txBody>
          <a:bodyPr/>
          <a:lstStyle/>
          <a:p>
            <a:pPr eaLnBrk="1" hangingPunct="1">
              <a:lnSpc>
                <a:spcPct val="90000"/>
              </a:lnSpc>
              <a:defRPr/>
            </a:pPr>
            <a:r>
              <a:rPr lang="en-US" sz="2200" b="1" dirty="0" smtClean="0"/>
              <a:t>7,600 new </a:t>
            </a:r>
            <a:r>
              <a:rPr lang="en-US" sz="2200" b="1" dirty="0" smtClean="0"/>
              <a:t>cases/year in USA</a:t>
            </a:r>
          </a:p>
          <a:p>
            <a:pPr>
              <a:lnSpc>
                <a:spcPct val="90000"/>
              </a:lnSpc>
              <a:defRPr/>
            </a:pPr>
            <a:r>
              <a:rPr lang="en-US" sz="2200" b="1" dirty="0" smtClean="0"/>
              <a:t>20,000 </a:t>
            </a:r>
            <a:r>
              <a:rPr lang="en-US" sz="2200" b="1" dirty="0"/>
              <a:t>new cases annually in N. America and </a:t>
            </a:r>
            <a:r>
              <a:rPr lang="en-US" sz="2200" b="1" dirty="0" smtClean="0"/>
              <a:t>Europe</a:t>
            </a:r>
            <a:endParaRPr lang="en-US" sz="2000" b="1" dirty="0" smtClean="0"/>
          </a:p>
          <a:p>
            <a:pPr>
              <a:lnSpc>
                <a:spcPct val="90000"/>
              </a:lnSpc>
              <a:defRPr/>
            </a:pPr>
            <a:r>
              <a:rPr lang="en-US" sz="2200" b="1" dirty="0" smtClean="0"/>
              <a:t>Bimodal peak age of incidence</a:t>
            </a:r>
          </a:p>
          <a:p>
            <a:pPr lvl="2" eaLnBrk="1" hangingPunct="1">
              <a:lnSpc>
                <a:spcPct val="90000"/>
              </a:lnSpc>
              <a:defRPr/>
            </a:pPr>
            <a:r>
              <a:rPr lang="en-US" sz="2000" dirty="0" smtClean="0"/>
              <a:t>15-40 </a:t>
            </a:r>
            <a:r>
              <a:rPr lang="en-US" sz="2000" dirty="0" err="1" smtClean="0"/>
              <a:t>yo</a:t>
            </a:r>
            <a:endParaRPr lang="en-US" sz="2000" dirty="0" smtClean="0"/>
          </a:p>
          <a:p>
            <a:pPr lvl="2" eaLnBrk="1" hangingPunct="1">
              <a:lnSpc>
                <a:spcPct val="90000"/>
              </a:lnSpc>
              <a:defRPr/>
            </a:pPr>
            <a:r>
              <a:rPr lang="en-US" sz="2000" dirty="0" smtClean="0"/>
              <a:t>60-70 </a:t>
            </a:r>
            <a:r>
              <a:rPr lang="en-US" sz="2000" dirty="0" err="1" smtClean="0"/>
              <a:t>yo</a:t>
            </a:r>
            <a:endParaRPr lang="en-US" sz="2000" dirty="0" smtClean="0"/>
          </a:p>
          <a:p>
            <a:pPr marL="0" indent="0" eaLnBrk="1" hangingPunct="1">
              <a:lnSpc>
                <a:spcPct val="90000"/>
              </a:lnSpc>
              <a:buNone/>
              <a:defRPr/>
            </a:pPr>
            <a:endParaRPr lang="en-US" sz="2000" b="1" dirty="0"/>
          </a:p>
          <a:p>
            <a:pPr eaLnBrk="1" hangingPunct="1">
              <a:lnSpc>
                <a:spcPct val="90000"/>
              </a:lnSpc>
              <a:defRPr/>
            </a:pPr>
            <a:r>
              <a:rPr lang="en-US" sz="2200" b="1" dirty="0" smtClean="0"/>
              <a:t>5 </a:t>
            </a:r>
            <a:r>
              <a:rPr lang="en-US" sz="2200" b="1" dirty="0" smtClean="0"/>
              <a:t>subtypes</a:t>
            </a:r>
          </a:p>
          <a:p>
            <a:pPr lvl="2" eaLnBrk="1" hangingPunct="1">
              <a:lnSpc>
                <a:spcPct val="90000"/>
              </a:lnSpc>
              <a:defRPr/>
            </a:pPr>
            <a:r>
              <a:rPr lang="en-US" sz="1800" dirty="0" smtClean="0"/>
              <a:t>Nodular </a:t>
            </a:r>
            <a:r>
              <a:rPr lang="en-US" sz="1800" dirty="0" smtClean="0"/>
              <a:t> </a:t>
            </a:r>
            <a:r>
              <a:rPr lang="en-US" sz="1800" dirty="0" err="1" smtClean="0"/>
              <a:t>sclerosing</a:t>
            </a:r>
            <a:r>
              <a:rPr lang="en-US" sz="1800" dirty="0" smtClean="0"/>
              <a:t>  (75%)</a:t>
            </a:r>
            <a:endParaRPr lang="en-US" sz="1800" dirty="0" smtClean="0"/>
          </a:p>
          <a:p>
            <a:pPr lvl="2" eaLnBrk="1" hangingPunct="1">
              <a:lnSpc>
                <a:spcPct val="90000"/>
              </a:lnSpc>
              <a:defRPr/>
            </a:pPr>
            <a:r>
              <a:rPr lang="en-US" sz="1800" dirty="0" smtClean="0"/>
              <a:t>Lymphocyte </a:t>
            </a:r>
            <a:r>
              <a:rPr lang="en-US" sz="1800" dirty="0" smtClean="0"/>
              <a:t>rich       (15%)</a:t>
            </a:r>
            <a:endParaRPr lang="en-US" sz="1800" dirty="0" smtClean="0"/>
          </a:p>
          <a:p>
            <a:pPr lvl="2" eaLnBrk="1" hangingPunct="1">
              <a:lnSpc>
                <a:spcPct val="90000"/>
              </a:lnSpc>
              <a:defRPr/>
            </a:pPr>
            <a:r>
              <a:rPr lang="en-US" sz="1800" dirty="0" smtClean="0"/>
              <a:t>Lymphocyte deplete</a:t>
            </a:r>
          </a:p>
          <a:p>
            <a:pPr lvl="2" eaLnBrk="1" hangingPunct="1">
              <a:lnSpc>
                <a:spcPct val="90000"/>
              </a:lnSpc>
              <a:defRPr/>
            </a:pPr>
            <a:r>
              <a:rPr lang="en-US" sz="1800" dirty="0" smtClean="0"/>
              <a:t>Mixed cellularity</a:t>
            </a:r>
          </a:p>
          <a:p>
            <a:pPr lvl="2" eaLnBrk="1" hangingPunct="1">
              <a:lnSpc>
                <a:spcPct val="90000"/>
              </a:lnSpc>
              <a:defRPr/>
            </a:pPr>
            <a:r>
              <a:rPr lang="en-US" sz="1800" dirty="0" smtClean="0">
                <a:solidFill>
                  <a:srgbClr val="00FF00"/>
                </a:solidFill>
              </a:rPr>
              <a:t>Nodular Lymphocyte predominant</a:t>
            </a:r>
          </a:p>
          <a:p>
            <a:pPr lvl="2" eaLnBrk="1" hangingPunct="1">
              <a:lnSpc>
                <a:spcPct val="90000"/>
              </a:lnSpc>
              <a:buFont typeface="Wingdings" pitchFamily="2" charset="2"/>
              <a:buNone/>
              <a:defRPr/>
            </a:pPr>
            <a:endParaRPr lang="en-US" sz="1600" dirty="0" smtClean="0"/>
          </a:p>
        </p:txBody>
      </p:sp>
      <p:grpSp>
        <p:nvGrpSpPr>
          <p:cNvPr id="2" name="Group 4"/>
          <p:cNvGrpSpPr>
            <a:grpSpLocks/>
          </p:cNvGrpSpPr>
          <p:nvPr/>
        </p:nvGrpSpPr>
        <p:grpSpPr bwMode="auto">
          <a:xfrm>
            <a:off x="5257800" y="2287588"/>
            <a:ext cx="3429000" cy="3565525"/>
            <a:chOff x="3168" y="1441"/>
            <a:chExt cx="2160" cy="2246"/>
          </a:xfrm>
        </p:grpSpPr>
        <p:pic>
          <p:nvPicPr>
            <p:cNvPr id="34822" name="Picture 5" descr="RScell_LN"/>
            <p:cNvPicPr>
              <a:picLocks noChangeAspect="1" noChangeArrowheads="1"/>
            </p:cNvPicPr>
            <p:nvPr/>
          </p:nvPicPr>
          <p:blipFill>
            <a:blip r:embed="rId3" cstate="print">
              <a:extLst>
                <a:ext uri="{28A0092B-C50C-407E-A947-70E740481C1C}">
                  <a14:useLocalDpi xmlns:a14="http://schemas.microsoft.com/office/drawing/2010/main" val="0"/>
                </a:ext>
              </a:extLst>
            </a:blip>
            <a:srcRect t="1408" r="3700" b="14084"/>
            <a:stretch>
              <a:fillRect/>
            </a:stretch>
          </p:blipFill>
          <p:spPr bwMode="auto">
            <a:xfrm>
              <a:off x="3168" y="1441"/>
              <a:ext cx="2160" cy="166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3504" y="3168"/>
              <a:ext cx="1776" cy="519"/>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90000"/>
                <a:buFont typeface="Wingdings" pitchFamily="2" charset="2"/>
                <a:buNone/>
                <a:defRPr/>
              </a:pPr>
              <a:r>
                <a:rPr lang="en-US" sz="2000" b="1" dirty="0">
                  <a:solidFill>
                    <a:srgbClr val="FFFF00"/>
                  </a:solidFill>
                  <a:effectLst>
                    <a:outerShdw blurRad="38100" dist="38100" dir="2700000" algn="tl">
                      <a:srgbClr val="000000"/>
                    </a:outerShdw>
                  </a:effectLst>
                </a:rPr>
                <a:t>Reed-Sternberg cells</a:t>
              </a:r>
            </a:p>
            <a:p>
              <a:pPr>
                <a:spcBef>
                  <a:spcPct val="50000"/>
                </a:spcBef>
                <a:defRPr/>
              </a:pPr>
              <a:endParaRPr lang="en-US" sz="2000" b="1" i="1" dirty="0">
                <a:solidFill>
                  <a:srgbClr val="FFFF00"/>
                </a:solidFill>
              </a:endParaRPr>
            </a:p>
          </p:txBody>
        </p:sp>
      </p:grpSp>
      <p:sp>
        <p:nvSpPr>
          <p:cNvPr id="34821" name="Text Box 7"/>
          <p:cNvSpPr txBox="1">
            <a:spLocks noChangeArrowheads="1"/>
          </p:cNvSpPr>
          <p:nvPr/>
        </p:nvSpPr>
        <p:spPr bwMode="auto">
          <a:xfrm rot="-5400000">
            <a:off x="273843" y="454104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i="1" dirty="0"/>
              <a:t>Classical</a:t>
            </a:r>
          </a:p>
        </p:txBody>
      </p:sp>
    </p:spTree>
    <p:extLst>
      <p:ext uri="{BB962C8B-B14F-4D97-AF65-F5344CB8AC3E}">
        <p14:creationId xmlns:p14="http://schemas.microsoft.com/office/powerpoint/2010/main" val="40281036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animEffect transition="in" filter="wipe(left)">
                                      <p:cBhvr>
                                        <p:cTn id="7" dur="500"/>
                                        <p:tgtEl>
                                          <p:spTgt spid="2048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0483">
                                            <p:txEl>
                                              <p:pRg st="7" end="7"/>
                                            </p:txEl>
                                          </p:spTgt>
                                        </p:tgtEl>
                                        <p:attrNameLst>
                                          <p:attrName>style.visibility</p:attrName>
                                        </p:attrNameLst>
                                      </p:cBhvr>
                                      <p:to>
                                        <p:strVal val="visible"/>
                                      </p:to>
                                    </p:set>
                                    <p:animEffect transition="in" filter="wipe(left)">
                                      <p:cBhvr>
                                        <p:cTn id="10" dur="500"/>
                                        <p:tgtEl>
                                          <p:spTgt spid="20483">
                                            <p:txEl>
                                              <p:pRg st="7" end="7"/>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0483">
                                            <p:txEl>
                                              <p:pRg st="8" end="8"/>
                                            </p:txEl>
                                          </p:spTgt>
                                        </p:tgtEl>
                                        <p:attrNameLst>
                                          <p:attrName>style.visibility</p:attrName>
                                        </p:attrNameLst>
                                      </p:cBhvr>
                                      <p:to>
                                        <p:strVal val="visible"/>
                                      </p:to>
                                    </p:set>
                                    <p:animEffect transition="in" filter="wipe(left)">
                                      <p:cBhvr>
                                        <p:cTn id="13" dur="500"/>
                                        <p:tgtEl>
                                          <p:spTgt spid="20483">
                                            <p:txEl>
                                              <p:pRg st="8" end="8"/>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0483">
                                            <p:txEl>
                                              <p:pRg st="9" end="9"/>
                                            </p:txEl>
                                          </p:spTgt>
                                        </p:tgtEl>
                                        <p:attrNameLst>
                                          <p:attrName>style.visibility</p:attrName>
                                        </p:attrNameLst>
                                      </p:cBhvr>
                                      <p:to>
                                        <p:strVal val="visible"/>
                                      </p:to>
                                    </p:set>
                                    <p:animEffect transition="in" filter="wipe(left)">
                                      <p:cBhvr>
                                        <p:cTn id="16" dur="500"/>
                                        <p:tgtEl>
                                          <p:spTgt spid="20483">
                                            <p:txEl>
                                              <p:pRg st="9" end="9"/>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0483">
                                            <p:txEl>
                                              <p:pRg st="10" end="10"/>
                                            </p:txEl>
                                          </p:spTgt>
                                        </p:tgtEl>
                                        <p:attrNameLst>
                                          <p:attrName>style.visibility</p:attrName>
                                        </p:attrNameLst>
                                      </p:cBhvr>
                                      <p:to>
                                        <p:strVal val="visible"/>
                                      </p:to>
                                    </p:set>
                                    <p:animEffect transition="in" filter="wipe(left)">
                                      <p:cBhvr>
                                        <p:cTn id="19" dur="500"/>
                                        <p:tgtEl>
                                          <p:spTgt spid="20483">
                                            <p:txEl>
                                              <p:pRg st="10" end="1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0483">
                                            <p:txEl>
                                              <p:pRg st="11" end="11"/>
                                            </p:txEl>
                                          </p:spTgt>
                                        </p:tgtEl>
                                        <p:attrNameLst>
                                          <p:attrName>style.visibility</p:attrName>
                                        </p:attrNameLst>
                                      </p:cBhvr>
                                      <p:to>
                                        <p:strVal val="visible"/>
                                      </p:to>
                                    </p:set>
                                    <p:animEffect transition="in" filter="wipe(left)">
                                      <p:cBhvr>
                                        <p:cTn id="22" dur="500"/>
                                        <p:tgtEl>
                                          <p:spTgt spid="20483">
                                            <p:txEl>
                                              <p:pRg st="11" end="1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Rectangle 7"/>
          <p:cNvSpPr>
            <a:spLocks noGrp="1" noChangeArrowheads="1"/>
          </p:cNvSpPr>
          <p:nvPr>
            <p:ph type="title"/>
          </p:nvPr>
        </p:nvSpPr>
        <p:spPr>
          <a:xfrm>
            <a:off x="595040" y="228600"/>
            <a:ext cx="8229600" cy="1143000"/>
          </a:xfrm>
        </p:spPr>
        <p:txBody>
          <a:bodyPr/>
          <a:lstStyle/>
          <a:p>
            <a:pPr algn="ctr" eaLnBrk="1" hangingPunct="1">
              <a:defRPr/>
            </a:pPr>
            <a:r>
              <a:rPr lang="en-US" b="1" dirty="0" smtClean="0">
                <a:solidFill>
                  <a:srgbClr val="FFFF00"/>
                </a:solidFill>
              </a:rPr>
              <a:t>Hodgkin Lymphoma</a:t>
            </a:r>
            <a:endParaRPr lang="en-US" b="1" dirty="0" smtClean="0">
              <a:solidFill>
                <a:srgbClr val="FFFF00"/>
              </a:solidFill>
            </a:endParaRPr>
          </a:p>
        </p:txBody>
      </p:sp>
      <p:sp>
        <p:nvSpPr>
          <p:cNvPr id="93189" name="Rectangle 5"/>
          <p:cNvSpPr>
            <a:spLocks noGrp="1" noChangeArrowheads="1"/>
          </p:cNvSpPr>
          <p:nvPr>
            <p:ph sz="half" idx="1"/>
          </p:nvPr>
        </p:nvSpPr>
        <p:spPr>
          <a:xfrm>
            <a:off x="457200" y="503237"/>
            <a:ext cx="4038600" cy="4525963"/>
          </a:xfrm>
        </p:spPr>
        <p:txBody>
          <a:bodyPr/>
          <a:lstStyle/>
          <a:p>
            <a:pPr eaLnBrk="1" hangingPunct="1">
              <a:defRPr/>
            </a:pPr>
            <a:endParaRPr lang="en-US" sz="3200" dirty="0" smtClean="0"/>
          </a:p>
          <a:p>
            <a:pPr eaLnBrk="1" hangingPunct="1">
              <a:defRPr/>
            </a:pPr>
            <a:endParaRPr lang="en-US" sz="3200" dirty="0" smtClean="0"/>
          </a:p>
          <a:p>
            <a:pPr eaLnBrk="1" hangingPunct="1">
              <a:defRPr/>
            </a:pPr>
            <a:r>
              <a:rPr lang="en-US" sz="3200" b="1" dirty="0" smtClean="0">
                <a:solidFill>
                  <a:srgbClr val="FFFF00"/>
                </a:solidFill>
              </a:rPr>
              <a:t>Therapy</a:t>
            </a:r>
          </a:p>
          <a:p>
            <a:pPr lvl="1" eaLnBrk="1" hangingPunct="1">
              <a:defRPr/>
            </a:pPr>
            <a:r>
              <a:rPr lang="en-US" sz="2800" dirty="0" smtClean="0"/>
              <a:t>ABVD</a:t>
            </a:r>
          </a:p>
          <a:p>
            <a:pPr lvl="1" eaLnBrk="1" hangingPunct="1">
              <a:defRPr/>
            </a:pPr>
            <a:r>
              <a:rPr lang="en-US" sz="2800" dirty="0" smtClean="0"/>
              <a:t>MOPP</a:t>
            </a:r>
          </a:p>
          <a:p>
            <a:pPr lvl="1" eaLnBrk="1" hangingPunct="1">
              <a:defRPr/>
            </a:pPr>
            <a:r>
              <a:rPr lang="en-US" sz="2800" dirty="0" smtClean="0"/>
              <a:t>MOPP/ABVD</a:t>
            </a:r>
          </a:p>
          <a:p>
            <a:pPr lvl="1" eaLnBrk="1" hangingPunct="1">
              <a:defRPr/>
            </a:pPr>
            <a:r>
              <a:rPr lang="en-US" sz="2800" dirty="0" smtClean="0"/>
              <a:t>Stanford V-VI</a:t>
            </a:r>
          </a:p>
          <a:p>
            <a:pPr eaLnBrk="1" hangingPunct="1">
              <a:buFont typeface="Wingdings" pitchFamily="2" charset="2"/>
              <a:buNone/>
              <a:defRPr/>
            </a:pPr>
            <a:endParaRPr lang="en-US" sz="3200" dirty="0" smtClean="0"/>
          </a:p>
        </p:txBody>
      </p:sp>
      <p:sp>
        <p:nvSpPr>
          <p:cNvPr id="93190" name="Rectangle 6"/>
          <p:cNvSpPr>
            <a:spLocks noGrp="1" noChangeArrowheads="1"/>
          </p:cNvSpPr>
          <p:nvPr>
            <p:ph sz="half" idx="2"/>
          </p:nvPr>
        </p:nvSpPr>
        <p:spPr>
          <a:xfrm>
            <a:off x="4648200" y="503237"/>
            <a:ext cx="4038600" cy="4525963"/>
          </a:xfrm>
        </p:spPr>
        <p:txBody>
          <a:bodyPr/>
          <a:lstStyle/>
          <a:p>
            <a:pPr eaLnBrk="1" hangingPunct="1">
              <a:defRPr/>
            </a:pPr>
            <a:endParaRPr lang="en-US" sz="3200" dirty="0" smtClean="0"/>
          </a:p>
          <a:p>
            <a:pPr eaLnBrk="1" hangingPunct="1">
              <a:buFont typeface="Wingdings" pitchFamily="2" charset="2"/>
              <a:buNone/>
              <a:defRPr/>
            </a:pPr>
            <a:endParaRPr lang="en-US" sz="3200" dirty="0" smtClean="0"/>
          </a:p>
          <a:p>
            <a:pPr eaLnBrk="1" hangingPunct="1">
              <a:defRPr/>
            </a:pPr>
            <a:r>
              <a:rPr lang="en-US" sz="3200" b="1" dirty="0" smtClean="0">
                <a:solidFill>
                  <a:srgbClr val="FFFF00"/>
                </a:solidFill>
              </a:rPr>
              <a:t>Survival by Stage</a:t>
            </a:r>
          </a:p>
          <a:p>
            <a:pPr lvl="1" eaLnBrk="1" hangingPunct="1">
              <a:buFontTx/>
              <a:buNone/>
              <a:defRPr/>
            </a:pPr>
            <a:r>
              <a:rPr lang="en-US" sz="2800" dirty="0" smtClean="0"/>
              <a:t>Stage 1  = 90-95%</a:t>
            </a:r>
          </a:p>
          <a:p>
            <a:pPr lvl="1" eaLnBrk="1" hangingPunct="1">
              <a:buFontTx/>
              <a:buNone/>
              <a:defRPr/>
            </a:pPr>
            <a:r>
              <a:rPr lang="en-US" sz="2800" dirty="0" smtClean="0"/>
              <a:t>Stage 2  = 90-95%</a:t>
            </a:r>
          </a:p>
          <a:p>
            <a:pPr lvl="1" eaLnBrk="1" hangingPunct="1">
              <a:buFontTx/>
              <a:buNone/>
              <a:defRPr/>
            </a:pPr>
            <a:r>
              <a:rPr lang="en-US" sz="2800" dirty="0" smtClean="0"/>
              <a:t>Stage 3  = 85-90%</a:t>
            </a:r>
          </a:p>
          <a:p>
            <a:pPr lvl="1" eaLnBrk="1" hangingPunct="1">
              <a:buFontTx/>
              <a:buNone/>
              <a:defRPr/>
            </a:pPr>
            <a:r>
              <a:rPr lang="en-US" sz="2800" dirty="0" smtClean="0"/>
              <a:t>Stage 4  = ~ 80%</a:t>
            </a:r>
          </a:p>
          <a:p>
            <a:pPr eaLnBrk="1" hangingPunct="1">
              <a:buFont typeface="Wingdings" pitchFamily="2" charset="2"/>
              <a:buNone/>
              <a:defRPr/>
            </a:pPr>
            <a:endParaRPr lang="en-US" sz="3200" dirty="0" smtClean="0"/>
          </a:p>
        </p:txBody>
      </p:sp>
      <p:sp>
        <p:nvSpPr>
          <p:cNvPr id="2" name="TextBox 1"/>
          <p:cNvSpPr txBox="1"/>
          <p:nvPr/>
        </p:nvSpPr>
        <p:spPr>
          <a:xfrm>
            <a:off x="560881" y="5203448"/>
            <a:ext cx="7967246" cy="892552"/>
          </a:xfrm>
          <a:prstGeom prst="rect">
            <a:avLst/>
          </a:prstGeom>
          <a:noFill/>
          <a:ln>
            <a:solidFill>
              <a:srgbClr val="FFFF00"/>
            </a:solidFill>
          </a:ln>
        </p:spPr>
        <p:txBody>
          <a:bodyPr wrap="none" rtlCol="0">
            <a:spAutoFit/>
          </a:bodyPr>
          <a:lstStyle/>
          <a:p>
            <a:pPr algn="ctr"/>
            <a:r>
              <a:rPr lang="en-US" sz="2600" b="1" dirty="0" smtClean="0">
                <a:solidFill>
                  <a:srgbClr val="FFFF00"/>
                </a:solidFill>
              </a:rPr>
              <a:t>For relapsed or refractory Hodgkin lymphoma  </a:t>
            </a:r>
            <a:r>
              <a:rPr lang="en-US" sz="2600" b="1" dirty="0" smtClean="0">
                <a:solidFill>
                  <a:srgbClr val="FFFF00"/>
                </a:solidFill>
                <a:sym typeface="Wingdings" pitchFamily="2" charset="2"/>
              </a:rPr>
              <a:t></a:t>
            </a:r>
          </a:p>
          <a:p>
            <a:pPr algn="ctr"/>
            <a:r>
              <a:rPr lang="en-US" sz="2600" b="1" dirty="0" smtClean="0">
                <a:solidFill>
                  <a:srgbClr val="FFFF00"/>
                </a:solidFill>
                <a:sym typeface="Wingdings" pitchFamily="2" charset="2"/>
              </a:rPr>
              <a:t> standard of care is autologous HSCT</a:t>
            </a:r>
            <a:endParaRPr lang="en-US" sz="2600" b="1" dirty="0">
              <a:solidFill>
                <a:srgbClr val="FFFF00"/>
              </a:solidFill>
            </a:endParaRPr>
          </a:p>
        </p:txBody>
      </p:sp>
    </p:spTree>
    <p:extLst>
      <p:ext uri="{BB962C8B-B14F-4D97-AF65-F5344CB8AC3E}">
        <p14:creationId xmlns:p14="http://schemas.microsoft.com/office/powerpoint/2010/main" val="1563360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650" y="6079150"/>
            <a:ext cx="3011274" cy="338554"/>
          </a:xfrm>
          <a:prstGeom prst="rect">
            <a:avLst/>
          </a:prstGeom>
          <a:noFill/>
        </p:spPr>
        <p:txBody>
          <a:bodyPr wrap="none" rtlCol="0">
            <a:spAutoFit/>
          </a:bodyPr>
          <a:lstStyle/>
          <a:p>
            <a:r>
              <a:rPr lang="en-US" sz="1600" b="1" i="1" dirty="0" err="1" smtClean="0">
                <a:solidFill>
                  <a:schemeClr val="tx1">
                    <a:lumMod val="75000"/>
                  </a:schemeClr>
                </a:solidFill>
              </a:rPr>
              <a:t>Linch</a:t>
            </a:r>
            <a:r>
              <a:rPr lang="en-US" sz="1600" b="1" i="1" dirty="0" smtClean="0">
                <a:solidFill>
                  <a:schemeClr val="tx1">
                    <a:lumMod val="75000"/>
                  </a:schemeClr>
                </a:solidFill>
              </a:rPr>
              <a:t> et al; Lancet </a:t>
            </a:r>
            <a:r>
              <a:rPr lang="en-US" sz="1600" b="1" i="1" dirty="0" smtClean="0">
                <a:solidFill>
                  <a:schemeClr val="tx1">
                    <a:lumMod val="75000"/>
                  </a:schemeClr>
                </a:solidFill>
              </a:rPr>
              <a:t>1993;341:1051</a:t>
            </a:r>
            <a:endParaRPr lang="en-US" sz="1600" b="1" i="1" dirty="0">
              <a:solidFill>
                <a:schemeClr val="tx1">
                  <a:lumMod val="75000"/>
                </a:schemeClr>
              </a:solidFill>
            </a:endParaRPr>
          </a:p>
        </p:txBody>
      </p:sp>
      <p:grpSp>
        <p:nvGrpSpPr>
          <p:cNvPr id="58" name="Group 57"/>
          <p:cNvGrpSpPr/>
          <p:nvPr/>
        </p:nvGrpSpPr>
        <p:grpSpPr>
          <a:xfrm>
            <a:off x="554590" y="2590800"/>
            <a:ext cx="3618638" cy="2710224"/>
            <a:chOff x="4941323" y="1024003"/>
            <a:chExt cx="3618638" cy="2710224"/>
          </a:xfrm>
        </p:grpSpPr>
        <p:sp>
          <p:nvSpPr>
            <p:cNvPr id="4" name="Freeform 3"/>
            <p:cNvSpPr/>
            <p:nvPr/>
          </p:nvSpPr>
          <p:spPr>
            <a:xfrm>
              <a:off x="5260932" y="1136737"/>
              <a:ext cx="2855934" cy="544882"/>
            </a:xfrm>
            <a:custGeom>
              <a:avLst/>
              <a:gdLst>
                <a:gd name="connsiteX0" fmla="*/ 2855934 w 2855934"/>
                <a:gd name="connsiteY0" fmla="*/ 544882 h 544882"/>
                <a:gd name="connsiteX1" fmla="*/ 363254 w 2855934"/>
                <a:gd name="connsiteY1" fmla="*/ 544882 h 544882"/>
                <a:gd name="connsiteX2" fmla="*/ 363254 w 2855934"/>
                <a:gd name="connsiteY2" fmla="*/ 322545 h 544882"/>
                <a:gd name="connsiteX3" fmla="*/ 162838 w 2855934"/>
                <a:gd name="connsiteY3" fmla="*/ 322545 h 544882"/>
                <a:gd name="connsiteX4" fmla="*/ 162838 w 2855934"/>
                <a:gd name="connsiteY4" fmla="*/ 219205 h 544882"/>
                <a:gd name="connsiteX5" fmla="*/ 68893 w 2855934"/>
                <a:gd name="connsiteY5" fmla="*/ 219205 h 544882"/>
                <a:gd name="connsiteX6" fmla="*/ 68893 w 2855934"/>
                <a:gd name="connsiteY6" fmla="*/ 0 h 544882"/>
                <a:gd name="connsiteX7" fmla="*/ 0 w 2855934"/>
                <a:gd name="connsiteY7" fmla="*/ 0 h 5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934" h="544882">
                  <a:moveTo>
                    <a:pt x="2855934" y="544882"/>
                  </a:moveTo>
                  <a:lnTo>
                    <a:pt x="363254" y="544882"/>
                  </a:lnTo>
                  <a:lnTo>
                    <a:pt x="363254" y="322545"/>
                  </a:lnTo>
                  <a:lnTo>
                    <a:pt x="162838" y="322545"/>
                  </a:lnTo>
                  <a:lnTo>
                    <a:pt x="162838" y="219205"/>
                  </a:lnTo>
                  <a:lnTo>
                    <a:pt x="68893" y="219205"/>
                  </a:lnTo>
                  <a:lnTo>
                    <a:pt x="68893" y="0"/>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54668" y="1127342"/>
              <a:ext cx="2765121" cy="1215025"/>
            </a:xfrm>
            <a:custGeom>
              <a:avLst/>
              <a:gdLst>
                <a:gd name="connsiteX0" fmla="*/ 2765121 w 2765121"/>
                <a:gd name="connsiteY0" fmla="*/ 1215025 h 1215025"/>
                <a:gd name="connsiteX1" fmla="*/ 2079321 w 2765121"/>
                <a:gd name="connsiteY1" fmla="*/ 1215025 h 1215025"/>
                <a:gd name="connsiteX2" fmla="*/ 2079321 w 2765121"/>
                <a:gd name="connsiteY2" fmla="*/ 889348 h 1215025"/>
                <a:gd name="connsiteX3" fmla="*/ 1102291 w 2765121"/>
                <a:gd name="connsiteY3" fmla="*/ 889348 h 1215025"/>
                <a:gd name="connsiteX4" fmla="*/ 1102291 w 2765121"/>
                <a:gd name="connsiteY4" fmla="*/ 782877 h 1215025"/>
                <a:gd name="connsiteX5" fmla="*/ 735905 w 2765121"/>
                <a:gd name="connsiteY5" fmla="*/ 782877 h 1215025"/>
                <a:gd name="connsiteX6" fmla="*/ 735905 w 2765121"/>
                <a:gd name="connsiteY6" fmla="*/ 657617 h 1215025"/>
                <a:gd name="connsiteX7" fmla="*/ 579329 w 2765121"/>
                <a:gd name="connsiteY7" fmla="*/ 657617 h 1215025"/>
                <a:gd name="connsiteX8" fmla="*/ 579329 w 2765121"/>
                <a:gd name="connsiteY8" fmla="*/ 441543 h 1215025"/>
                <a:gd name="connsiteX9" fmla="*/ 479121 w 2765121"/>
                <a:gd name="connsiteY9" fmla="*/ 441543 h 1215025"/>
                <a:gd name="connsiteX10" fmla="*/ 479121 w 2765121"/>
                <a:gd name="connsiteY10" fmla="*/ 335072 h 1215025"/>
                <a:gd name="connsiteX11" fmla="*/ 410228 w 2765121"/>
                <a:gd name="connsiteY11" fmla="*/ 335072 h 1215025"/>
                <a:gd name="connsiteX12" fmla="*/ 410228 w 2765121"/>
                <a:gd name="connsiteY12" fmla="*/ 228600 h 1215025"/>
                <a:gd name="connsiteX13" fmla="*/ 316283 w 2765121"/>
                <a:gd name="connsiteY13" fmla="*/ 228600 h 1215025"/>
                <a:gd name="connsiteX14" fmla="*/ 316283 w 2765121"/>
                <a:gd name="connsiteY14" fmla="*/ 125261 h 1215025"/>
                <a:gd name="connsiteX15" fmla="*/ 25053 w 2765121"/>
                <a:gd name="connsiteY15" fmla="*/ 125261 h 1215025"/>
                <a:gd name="connsiteX16" fmla="*/ 25053 w 2765121"/>
                <a:gd name="connsiteY16" fmla="*/ 0 h 1215025"/>
                <a:gd name="connsiteX17" fmla="*/ 0 w 2765121"/>
                <a:gd name="connsiteY17" fmla="*/ 0 h 12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5121" h="1215025">
                  <a:moveTo>
                    <a:pt x="2765121" y="1215025"/>
                  </a:moveTo>
                  <a:lnTo>
                    <a:pt x="2079321" y="1215025"/>
                  </a:lnTo>
                  <a:lnTo>
                    <a:pt x="2079321" y="889348"/>
                  </a:lnTo>
                  <a:lnTo>
                    <a:pt x="1102291" y="889348"/>
                  </a:lnTo>
                  <a:lnTo>
                    <a:pt x="1102291" y="782877"/>
                  </a:lnTo>
                  <a:lnTo>
                    <a:pt x="735905" y="782877"/>
                  </a:lnTo>
                  <a:lnTo>
                    <a:pt x="735905" y="657617"/>
                  </a:lnTo>
                  <a:lnTo>
                    <a:pt x="579329" y="657617"/>
                  </a:lnTo>
                  <a:lnTo>
                    <a:pt x="579329" y="441543"/>
                  </a:lnTo>
                  <a:lnTo>
                    <a:pt x="479121" y="441543"/>
                  </a:lnTo>
                  <a:lnTo>
                    <a:pt x="479121" y="335072"/>
                  </a:lnTo>
                  <a:lnTo>
                    <a:pt x="410228" y="335072"/>
                  </a:lnTo>
                  <a:lnTo>
                    <a:pt x="410228" y="228600"/>
                  </a:lnTo>
                  <a:lnTo>
                    <a:pt x="316283" y="228600"/>
                  </a:lnTo>
                  <a:lnTo>
                    <a:pt x="316283" y="125261"/>
                  </a:lnTo>
                  <a:lnTo>
                    <a:pt x="25053" y="125261"/>
                  </a:lnTo>
                  <a:lnTo>
                    <a:pt x="25053" y="0"/>
                  </a:ln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8070" y="3221918"/>
              <a:ext cx="68130" cy="200882"/>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8" name="Straight Connector 7"/>
            <p:cNvCxnSpPr/>
            <p:nvPr/>
          </p:nvCxnSpPr>
          <p:spPr>
            <a:xfrm>
              <a:off x="5209210" y="3322965"/>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6283" y="2782844"/>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20</a:t>
              </a:r>
              <a:endParaRPr lang="en-US" sz="1200" dirty="0">
                <a:latin typeface="Arial" pitchFamily="34" charset="0"/>
                <a:cs typeface="Arial" pitchFamily="34" charset="0"/>
              </a:endParaRPr>
            </a:p>
          </p:txBody>
        </p:sp>
        <p:cxnSp>
          <p:nvCxnSpPr>
            <p:cNvPr id="10" name="Straight Connector 9"/>
            <p:cNvCxnSpPr/>
            <p:nvPr/>
          </p:nvCxnSpPr>
          <p:spPr>
            <a:xfrm>
              <a:off x="5209210" y="2883891"/>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6283" y="2346479"/>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40</a:t>
              </a:r>
              <a:endParaRPr lang="en-US" sz="1200" dirty="0">
                <a:latin typeface="Arial" pitchFamily="34" charset="0"/>
                <a:cs typeface="Arial" pitchFamily="34" charset="0"/>
              </a:endParaRPr>
            </a:p>
          </p:txBody>
        </p:sp>
        <p:cxnSp>
          <p:nvCxnSpPr>
            <p:cNvPr id="12" name="Straight Connector 11"/>
            <p:cNvCxnSpPr/>
            <p:nvPr/>
          </p:nvCxnSpPr>
          <p:spPr>
            <a:xfrm>
              <a:off x="5209210" y="2447526"/>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6283" y="1904863"/>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60</a:t>
              </a:r>
              <a:endParaRPr lang="en-US" sz="1200" dirty="0">
                <a:latin typeface="Arial" pitchFamily="34" charset="0"/>
                <a:cs typeface="Arial" pitchFamily="34" charset="0"/>
              </a:endParaRPr>
            </a:p>
          </p:txBody>
        </p:sp>
        <p:cxnSp>
          <p:nvCxnSpPr>
            <p:cNvPr id="14" name="Straight Connector 13"/>
            <p:cNvCxnSpPr/>
            <p:nvPr/>
          </p:nvCxnSpPr>
          <p:spPr>
            <a:xfrm>
              <a:off x="5209210" y="2005909"/>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6283" y="1465787"/>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80</a:t>
              </a:r>
              <a:endParaRPr lang="en-US" sz="1200" dirty="0">
                <a:latin typeface="Arial" pitchFamily="34" charset="0"/>
                <a:cs typeface="Arial" pitchFamily="34" charset="0"/>
              </a:endParaRPr>
            </a:p>
          </p:txBody>
        </p:sp>
        <p:cxnSp>
          <p:nvCxnSpPr>
            <p:cNvPr id="16" name="Straight Connector 15"/>
            <p:cNvCxnSpPr/>
            <p:nvPr/>
          </p:nvCxnSpPr>
          <p:spPr>
            <a:xfrm>
              <a:off x="5209210" y="1566834"/>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41323" y="1024003"/>
              <a:ext cx="25487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100</a:t>
              </a:r>
              <a:endParaRPr lang="en-US" sz="1200" dirty="0">
                <a:latin typeface="Arial" pitchFamily="34" charset="0"/>
                <a:cs typeface="Arial" pitchFamily="34" charset="0"/>
              </a:endParaRPr>
            </a:p>
          </p:txBody>
        </p:sp>
        <p:cxnSp>
          <p:nvCxnSpPr>
            <p:cNvPr id="18" name="Straight Connector 17"/>
            <p:cNvCxnSpPr/>
            <p:nvPr/>
          </p:nvCxnSpPr>
          <p:spPr>
            <a:xfrm>
              <a:off x="5209210" y="1125050"/>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79155" y="3510972"/>
              <a:ext cx="386645"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Years</a:t>
              </a:r>
              <a:endParaRPr lang="en-US" sz="1200" dirty="0">
                <a:latin typeface="Arial" pitchFamily="34" charset="0"/>
                <a:cs typeface="Arial" pitchFamily="34" charset="0"/>
              </a:endParaRPr>
            </a:p>
          </p:txBody>
        </p:sp>
        <p:grpSp>
          <p:nvGrpSpPr>
            <p:cNvPr id="2" name="Group 1"/>
            <p:cNvGrpSpPr/>
            <p:nvPr/>
          </p:nvGrpSpPr>
          <p:grpSpPr>
            <a:xfrm>
              <a:off x="5176381" y="3329741"/>
              <a:ext cx="3253635" cy="256370"/>
              <a:chOff x="5220551" y="3329741"/>
              <a:chExt cx="1673293" cy="256370"/>
            </a:xfrm>
          </p:grpSpPr>
          <p:sp>
            <p:nvSpPr>
              <p:cNvPr id="19" name="TextBox 18"/>
              <p:cNvSpPr txBox="1"/>
              <p:nvPr/>
            </p:nvSpPr>
            <p:spPr>
              <a:xfrm>
                <a:off x="5220551" y="3362856"/>
                <a:ext cx="68130" cy="200882"/>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20" name="Straight Connector 19"/>
              <p:cNvCxnSpPr/>
              <p:nvPr/>
            </p:nvCxnSpPr>
            <p:spPr>
              <a:xfrm rot="5400000">
                <a:off x="5227703"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43023"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cxnSp>
            <p:nvCxnSpPr>
              <p:cNvPr id="22" name="Straight Connector 21"/>
              <p:cNvCxnSpPr/>
              <p:nvPr/>
            </p:nvCxnSpPr>
            <p:spPr>
              <a:xfrm rot="5400000">
                <a:off x="5546517"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70066"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cxnSp>
            <p:nvCxnSpPr>
              <p:cNvPr id="24" name="Straight Connector 23"/>
              <p:cNvCxnSpPr/>
              <p:nvPr/>
            </p:nvCxnSpPr>
            <p:spPr>
              <a:xfrm rot="5400000">
                <a:off x="6185632"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08885"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5</a:t>
                </a:r>
                <a:endParaRPr lang="en-US" sz="1200" dirty="0">
                  <a:latin typeface="Arial" pitchFamily="34" charset="0"/>
                  <a:cs typeface="Arial" pitchFamily="34" charset="0"/>
                </a:endParaRPr>
              </a:p>
            </p:txBody>
          </p:sp>
          <p:cxnSp>
            <p:nvCxnSpPr>
              <p:cNvPr id="26" name="Straight Connector 25"/>
              <p:cNvCxnSpPr/>
              <p:nvPr/>
            </p:nvCxnSpPr>
            <p:spPr>
              <a:xfrm rot="5400000">
                <a:off x="6824452"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49813"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cxnSp>
            <p:nvCxnSpPr>
              <p:cNvPr id="34" name="Straight Connector 33"/>
              <p:cNvCxnSpPr/>
              <p:nvPr/>
            </p:nvCxnSpPr>
            <p:spPr>
              <a:xfrm rot="5400000">
                <a:off x="5865380"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88929"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4</a:t>
                </a:r>
                <a:endParaRPr lang="en-US" sz="1200" dirty="0">
                  <a:latin typeface="Arial" pitchFamily="34" charset="0"/>
                  <a:cs typeface="Arial" pitchFamily="34" charset="0"/>
                </a:endParaRPr>
              </a:p>
            </p:txBody>
          </p:sp>
          <p:cxnSp>
            <p:nvCxnSpPr>
              <p:cNvPr id="36" name="Straight Connector 35"/>
              <p:cNvCxnSpPr/>
              <p:nvPr/>
            </p:nvCxnSpPr>
            <p:spPr>
              <a:xfrm rot="5400000">
                <a:off x="6504496"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039186" y="1423304"/>
              <a:ext cx="1271182" cy="246221"/>
            </a:xfrm>
            <a:prstGeom prst="rect">
              <a:avLst/>
            </a:prstGeom>
            <a:noFill/>
          </p:spPr>
          <p:txBody>
            <a:bodyPr wrap="none" lIns="0" tIns="0" rIns="0" bIns="0" rtlCol="0">
              <a:spAutoFit/>
            </a:bodyPr>
            <a:lstStyle/>
            <a:p>
              <a:pPr algn="ctr"/>
              <a:r>
                <a:rPr lang="en-US" sz="1600" b="1" dirty="0" smtClean="0">
                  <a:solidFill>
                    <a:srgbClr val="00CC00"/>
                  </a:solidFill>
                  <a:latin typeface="Arial" pitchFamily="34" charset="0"/>
                  <a:cs typeface="Arial" pitchFamily="34" charset="0"/>
                </a:rPr>
                <a:t>BEAM (n=20)</a:t>
              </a:r>
              <a:endParaRPr lang="en-US" sz="1600" b="1" dirty="0">
                <a:solidFill>
                  <a:srgbClr val="00CC00"/>
                </a:solidFill>
                <a:latin typeface="Arial" pitchFamily="34" charset="0"/>
                <a:cs typeface="Arial" pitchFamily="34" charset="0"/>
              </a:endParaRPr>
            </a:p>
          </p:txBody>
        </p:sp>
        <p:sp>
          <p:nvSpPr>
            <p:cNvPr id="42" name="TextBox 41"/>
            <p:cNvSpPr txBox="1"/>
            <p:nvPr/>
          </p:nvSpPr>
          <p:spPr>
            <a:xfrm>
              <a:off x="6807878" y="2427953"/>
              <a:ext cx="1752083" cy="246221"/>
            </a:xfrm>
            <a:prstGeom prst="rect">
              <a:avLst/>
            </a:prstGeom>
            <a:noFill/>
          </p:spPr>
          <p:txBody>
            <a:bodyPr wrap="none" lIns="0" tIns="0" rIns="0" bIns="0" rtlCol="0">
              <a:spAutoFit/>
            </a:bodyPr>
            <a:lstStyle/>
            <a:p>
              <a:pPr algn="ctr"/>
              <a:r>
                <a:rPr lang="en-US" sz="1600" b="1" dirty="0" smtClean="0">
                  <a:solidFill>
                    <a:srgbClr val="FFFF00"/>
                  </a:solidFill>
                  <a:latin typeface="Arial" pitchFamily="34" charset="0"/>
                  <a:cs typeface="Arial" pitchFamily="34" charset="0"/>
                </a:rPr>
                <a:t>Mini-BEAM (n=20)</a:t>
              </a:r>
              <a:endParaRPr lang="en-US" sz="1600" b="1" dirty="0">
                <a:solidFill>
                  <a:srgbClr val="FFFF00"/>
                </a:solidFill>
                <a:latin typeface="Arial" pitchFamily="34" charset="0"/>
                <a:cs typeface="Arial" pitchFamily="34" charset="0"/>
              </a:endParaRPr>
            </a:p>
          </p:txBody>
        </p:sp>
        <p:sp>
          <p:nvSpPr>
            <p:cNvPr id="56" name="Freeform 55"/>
            <p:cNvSpPr/>
            <p:nvPr/>
          </p:nvSpPr>
          <p:spPr>
            <a:xfrm>
              <a:off x="5252034" y="1039970"/>
              <a:ext cx="3244256" cy="2285518"/>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0" name="TextBox 59"/>
            <p:cNvSpPr txBox="1"/>
            <p:nvPr/>
          </p:nvSpPr>
          <p:spPr>
            <a:xfrm>
              <a:off x="5332346" y="3088219"/>
              <a:ext cx="575479" cy="184666"/>
            </a:xfrm>
            <a:prstGeom prst="rect">
              <a:avLst/>
            </a:prstGeom>
            <a:noFill/>
          </p:spPr>
          <p:txBody>
            <a:bodyPr wrap="none" lIns="0" tIns="0" rIns="0" bIns="0" rtlCol="0">
              <a:spAutoFit/>
            </a:bodyPr>
            <a:lstStyle/>
            <a:p>
              <a:pPr algn="ctr"/>
              <a:r>
                <a:rPr lang="en-US" sz="1200" smtClean="0">
                  <a:latin typeface="Arial" pitchFamily="34" charset="0"/>
                  <a:cs typeface="Arial" pitchFamily="34" charset="0"/>
                </a:rPr>
                <a:t>p=0.318</a:t>
              </a:r>
              <a:endParaRPr lang="en-US" sz="1200" dirty="0">
                <a:latin typeface="Arial" pitchFamily="34" charset="0"/>
                <a:cs typeface="Arial" pitchFamily="34" charset="0"/>
              </a:endParaRPr>
            </a:p>
          </p:txBody>
        </p:sp>
      </p:grpSp>
      <p:grpSp>
        <p:nvGrpSpPr>
          <p:cNvPr id="8192" name="Group 8191"/>
          <p:cNvGrpSpPr/>
          <p:nvPr/>
        </p:nvGrpSpPr>
        <p:grpSpPr>
          <a:xfrm>
            <a:off x="5024448" y="2590800"/>
            <a:ext cx="3554967" cy="2710224"/>
            <a:chOff x="4941323" y="3812359"/>
            <a:chExt cx="3554967" cy="2710224"/>
          </a:xfrm>
        </p:grpSpPr>
        <p:sp>
          <p:nvSpPr>
            <p:cNvPr id="59" name="Freeform 58"/>
            <p:cNvSpPr/>
            <p:nvPr/>
          </p:nvSpPr>
          <p:spPr>
            <a:xfrm>
              <a:off x="5251010" y="4804372"/>
              <a:ext cx="2085315" cy="1095470"/>
            </a:xfrm>
            <a:custGeom>
              <a:avLst/>
              <a:gdLst>
                <a:gd name="connsiteX0" fmla="*/ 2085315 w 2085315"/>
                <a:gd name="connsiteY0" fmla="*/ 1095470 h 1095470"/>
                <a:gd name="connsiteX1" fmla="*/ 1650748 w 2085315"/>
                <a:gd name="connsiteY1" fmla="*/ 1095470 h 1095470"/>
                <a:gd name="connsiteX2" fmla="*/ 1650748 w 2085315"/>
                <a:gd name="connsiteY2" fmla="*/ 890258 h 1095470"/>
                <a:gd name="connsiteX3" fmla="*/ 1146772 w 2085315"/>
                <a:gd name="connsiteY3" fmla="*/ 890258 h 1095470"/>
                <a:gd name="connsiteX4" fmla="*/ 1146772 w 2085315"/>
                <a:gd name="connsiteY4" fmla="*/ 760491 h 1095470"/>
                <a:gd name="connsiteX5" fmla="*/ 835937 w 2085315"/>
                <a:gd name="connsiteY5" fmla="*/ 760491 h 1095470"/>
                <a:gd name="connsiteX6" fmla="*/ 835937 w 2085315"/>
                <a:gd name="connsiteY6" fmla="*/ 666939 h 1095470"/>
                <a:gd name="connsiteX7" fmla="*/ 630725 w 2085315"/>
                <a:gd name="connsiteY7" fmla="*/ 666939 h 1095470"/>
                <a:gd name="connsiteX8" fmla="*/ 630725 w 2085315"/>
                <a:gd name="connsiteY8" fmla="*/ 540190 h 1095470"/>
                <a:gd name="connsiteX9" fmla="*/ 473798 w 2085315"/>
                <a:gd name="connsiteY9" fmla="*/ 540190 h 1095470"/>
                <a:gd name="connsiteX10" fmla="*/ 473798 w 2085315"/>
                <a:gd name="connsiteY10" fmla="*/ 440602 h 1095470"/>
                <a:gd name="connsiteX11" fmla="*/ 419477 w 2085315"/>
                <a:gd name="connsiteY11" fmla="*/ 440602 h 1095470"/>
                <a:gd name="connsiteX12" fmla="*/ 419477 w 2085315"/>
                <a:gd name="connsiteY12" fmla="*/ 220301 h 1095470"/>
                <a:gd name="connsiteX13" fmla="*/ 220301 w 2085315"/>
                <a:gd name="connsiteY13" fmla="*/ 220301 h 1095470"/>
                <a:gd name="connsiteX14" fmla="*/ 220301 w 2085315"/>
                <a:gd name="connsiteY14" fmla="*/ 0 h 1095470"/>
                <a:gd name="connsiteX15" fmla="*/ 0 w 2085315"/>
                <a:gd name="connsiteY15" fmla="*/ 0 h 109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5315" h="1095470">
                  <a:moveTo>
                    <a:pt x="2085315" y="1095470"/>
                  </a:moveTo>
                  <a:lnTo>
                    <a:pt x="1650748" y="1095470"/>
                  </a:lnTo>
                  <a:lnTo>
                    <a:pt x="1650748" y="890258"/>
                  </a:lnTo>
                  <a:lnTo>
                    <a:pt x="1146772" y="890258"/>
                  </a:lnTo>
                  <a:lnTo>
                    <a:pt x="1146772" y="760491"/>
                  </a:lnTo>
                  <a:lnTo>
                    <a:pt x="835937" y="760491"/>
                  </a:lnTo>
                  <a:lnTo>
                    <a:pt x="835937" y="666939"/>
                  </a:lnTo>
                  <a:lnTo>
                    <a:pt x="630725" y="666939"/>
                  </a:lnTo>
                  <a:lnTo>
                    <a:pt x="630725" y="540190"/>
                  </a:lnTo>
                  <a:lnTo>
                    <a:pt x="473798" y="540190"/>
                  </a:lnTo>
                  <a:lnTo>
                    <a:pt x="473798" y="440602"/>
                  </a:lnTo>
                  <a:lnTo>
                    <a:pt x="419477" y="440602"/>
                  </a:lnTo>
                  <a:lnTo>
                    <a:pt x="419477" y="220301"/>
                  </a:lnTo>
                  <a:lnTo>
                    <a:pt x="220301" y="220301"/>
                  </a:lnTo>
                  <a:lnTo>
                    <a:pt x="220301" y="0"/>
                  </a:lnTo>
                  <a:lnTo>
                    <a:pt x="0"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257046" y="4584071"/>
              <a:ext cx="2863912" cy="766527"/>
            </a:xfrm>
            <a:custGeom>
              <a:avLst/>
              <a:gdLst>
                <a:gd name="connsiteX0" fmla="*/ 2863912 w 2863912"/>
                <a:gd name="connsiteY0" fmla="*/ 766527 h 766527"/>
                <a:gd name="connsiteX1" fmla="*/ 2598344 w 2863912"/>
                <a:gd name="connsiteY1" fmla="*/ 766527 h 766527"/>
                <a:gd name="connsiteX2" fmla="*/ 2598344 w 2863912"/>
                <a:gd name="connsiteY2" fmla="*/ 380246 h 766527"/>
                <a:gd name="connsiteX3" fmla="*/ 1508910 w 2863912"/>
                <a:gd name="connsiteY3" fmla="*/ 380246 h 766527"/>
                <a:gd name="connsiteX4" fmla="*/ 1508910 w 2863912"/>
                <a:gd name="connsiteY4" fmla="*/ 232373 h 766527"/>
                <a:gd name="connsiteX5" fmla="*/ 784633 w 2863912"/>
                <a:gd name="connsiteY5" fmla="*/ 232373 h 766527"/>
                <a:gd name="connsiteX6" fmla="*/ 784633 w 2863912"/>
                <a:gd name="connsiteY6" fmla="*/ 111660 h 766527"/>
                <a:gd name="connsiteX7" fmla="*/ 585457 w 2863912"/>
                <a:gd name="connsiteY7" fmla="*/ 111660 h 766527"/>
                <a:gd name="connsiteX8" fmla="*/ 585457 w 2863912"/>
                <a:gd name="connsiteY8" fmla="*/ 0 h 766527"/>
                <a:gd name="connsiteX9" fmla="*/ 0 w 2863912"/>
                <a:gd name="connsiteY9" fmla="*/ 0 h 76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3912" h="766527">
                  <a:moveTo>
                    <a:pt x="2863912" y="766527"/>
                  </a:moveTo>
                  <a:lnTo>
                    <a:pt x="2598344" y="766527"/>
                  </a:lnTo>
                  <a:lnTo>
                    <a:pt x="2598344" y="380246"/>
                  </a:lnTo>
                  <a:lnTo>
                    <a:pt x="1508910" y="380246"/>
                  </a:lnTo>
                  <a:lnTo>
                    <a:pt x="1508910" y="232373"/>
                  </a:lnTo>
                  <a:lnTo>
                    <a:pt x="784633" y="232373"/>
                  </a:lnTo>
                  <a:lnTo>
                    <a:pt x="784633" y="111660"/>
                  </a:lnTo>
                  <a:lnTo>
                    <a:pt x="585457" y="111660"/>
                  </a:lnTo>
                  <a:lnTo>
                    <a:pt x="585457" y="0"/>
                  </a:lnTo>
                  <a:lnTo>
                    <a:pt x="0" y="0"/>
                  </a:lnTo>
                </a:path>
              </a:pathLst>
            </a:cu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4941323" y="3812359"/>
              <a:ext cx="3554967" cy="2710224"/>
              <a:chOff x="4941323" y="1024003"/>
              <a:chExt cx="3554967" cy="2710224"/>
            </a:xfrm>
          </p:grpSpPr>
          <p:sp>
            <p:nvSpPr>
              <p:cNvPr id="63" name="TextBox 62"/>
              <p:cNvSpPr txBox="1"/>
              <p:nvPr/>
            </p:nvSpPr>
            <p:spPr>
              <a:xfrm>
                <a:off x="5128070" y="3221918"/>
                <a:ext cx="68130" cy="200882"/>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64" name="Straight Connector 63"/>
              <p:cNvCxnSpPr/>
              <p:nvPr/>
            </p:nvCxnSpPr>
            <p:spPr>
              <a:xfrm>
                <a:off x="5209210" y="3322965"/>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026283" y="2782844"/>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20</a:t>
                </a:r>
                <a:endParaRPr lang="en-US" sz="1200" dirty="0">
                  <a:latin typeface="Arial" pitchFamily="34" charset="0"/>
                  <a:cs typeface="Arial" pitchFamily="34" charset="0"/>
                </a:endParaRPr>
              </a:p>
            </p:txBody>
          </p:sp>
          <p:cxnSp>
            <p:nvCxnSpPr>
              <p:cNvPr id="66" name="Straight Connector 65"/>
              <p:cNvCxnSpPr/>
              <p:nvPr/>
            </p:nvCxnSpPr>
            <p:spPr>
              <a:xfrm>
                <a:off x="5209210" y="2883891"/>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026283" y="2346479"/>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40</a:t>
                </a:r>
                <a:endParaRPr lang="en-US" sz="1200" dirty="0">
                  <a:latin typeface="Arial" pitchFamily="34" charset="0"/>
                  <a:cs typeface="Arial" pitchFamily="34" charset="0"/>
                </a:endParaRPr>
              </a:p>
            </p:txBody>
          </p:sp>
          <p:cxnSp>
            <p:nvCxnSpPr>
              <p:cNvPr id="68" name="Straight Connector 67"/>
              <p:cNvCxnSpPr/>
              <p:nvPr/>
            </p:nvCxnSpPr>
            <p:spPr>
              <a:xfrm>
                <a:off x="5209210" y="2447526"/>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026283" y="1904863"/>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60</a:t>
                </a:r>
                <a:endParaRPr lang="en-US" sz="1200" dirty="0">
                  <a:latin typeface="Arial" pitchFamily="34" charset="0"/>
                  <a:cs typeface="Arial" pitchFamily="34" charset="0"/>
                </a:endParaRPr>
              </a:p>
            </p:txBody>
          </p:sp>
          <p:cxnSp>
            <p:nvCxnSpPr>
              <p:cNvPr id="70" name="Straight Connector 69"/>
              <p:cNvCxnSpPr/>
              <p:nvPr/>
            </p:nvCxnSpPr>
            <p:spPr>
              <a:xfrm>
                <a:off x="5209210" y="2005909"/>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026283" y="1465787"/>
                <a:ext cx="16991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80</a:t>
                </a:r>
                <a:endParaRPr lang="en-US" sz="1200" dirty="0">
                  <a:latin typeface="Arial" pitchFamily="34" charset="0"/>
                  <a:cs typeface="Arial" pitchFamily="34" charset="0"/>
                </a:endParaRPr>
              </a:p>
            </p:txBody>
          </p:sp>
          <p:cxnSp>
            <p:nvCxnSpPr>
              <p:cNvPr id="72" name="Straight Connector 71"/>
              <p:cNvCxnSpPr/>
              <p:nvPr/>
            </p:nvCxnSpPr>
            <p:spPr>
              <a:xfrm>
                <a:off x="5209210" y="1566834"/>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941323" y="1024003"/>
                <a:ext cx="254878" cy="223255"/>
              </a:xfrm>
              <a:prstGeom prst="rect">
                <a:avLst/>
              </a:prstGeom>
              <a:noFill/>
            </p:spPr>
            <p:txBody>
              <a:bodyPr wrap="none" lIns="0" tIns="0" rIns="0" bIns="0" rtlCol="0">
                <a:spAutoFit/>
              </a:bodyPr>
              <a:lstStyle/>
              <a:p>
                <a:pPr algn="r"/>
                <a:r>
                  <a:rPr lang="en-US" sz="1200" dirty="0" smtClean="0">
                    <a:latin typeface="Arial" pitchFamily="34" charset="0"/>
                    <a:cs typeface="Arial" pitchFamily="34" charset="0"/>
                  </a:rPr>
                  <a:t>100</a:t>
                </a:r>
                <a:endParaRPr lang="en-US" sz="1200" dirty="0">
                  <a:latin typeface="Arial" pitchFamily="34" charset="0"/>
                  <a:cs typeface="Arial" pitchFamily="34" charset="0"/>
                </a:endParaRPr>
              </a:p>
            </p:txBody>
          </p:sp>
          <p:cxnSp>
            <p:nvCxnSpPr>
              <p:cNvPr id="74" name="Straight Connector 73"/>
              <p:cNvCxnSpPr/>
              <p:nvPr/>
            </p:nvCxnSpPr>
            <p:spPr>
              <a:xfrm>
                <a:off x="5209210" y="1125050"/>
                <a:ext cx="41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579155" y="3510972"/>
                <a:ext cx="386645"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Years</a:t>
                </a:r>
                <a:endParaRPr lang="en-US" sz="1200" dirty="0">
                  <a:latin typeface="Arial" pitchFamily="34" charset="0"/>
                  <a:cs typeface="Arial" pitchFamily="34" charset="0"/>
                </a:endParaRPr>
              </a:p>
            </p:txBody>
          </p:sp>
          <p:grpSp>
            <p:nvGrpSpPr>
              <p:cNvPr id="77" name="Group 76"/>
              <p:cNvGrpSpPr/>
              <p:nvPr/>
            </p:nvGrpSpPr>
            <p:grpSpPr>
              <a:xfrm>
                <a:off x="5176381" y="3329741"/>
                <a:ext cx="3253635" cy="256370"/>
                <a:chOff x="5220551" y="3329741"/>
                <a:chExt cx="1673293" cy="256370"/>
              </a:xfrm>
            </p:grpSpPr>
            <p:sp>
              <p:nvSpPr>
                <p:cNvPr id="84" name="TextBox 83"/>
                <p:cNvSpPr txBox="1"/>
                <p:nvPr/>
              </p:nvSpPr>
              <p:spPr>
                <a:xfrm>
                  <a:off x="5220551" y="3362856"/>
                  <a:ext cx="68130" cy="200882"/>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p:txBody>
            </p:sp>
            <p:cxnSp>
              <p:nvCxnSpPr>
                <p:cNvPr id="85" name="Straight Connector 84"/>
                <p:cNvCxnSpPr/>
                <p:nvPr/>
              </p:nvCxnSpPr>
              <p:spPr>
                <a:xfrm rot="5400000">
                  <a:off x="5227703"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543023"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cxnSp>
              <p:nvCxnSpPr>
                <p:cNvPr id="87" name="Straight Connector 86"/>
                <p:cNvCxnSpPr/>
                <p:nvPr/>
              </p:nvCxnSpPr>
              <p:spPr>
                <a:xfrm rot="5400000">
                  <a:off x="5546517"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170066"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cxnSp>
              <p:nvCxnSpPr>
                <p:cNvPr id="89" name="Straight Connector 88"/>
                <p:cNvCxnSpPr/>
                <p:nvPr/>
              </p:nvCxnSpPr>
              <p:spPr>
                <a:xfrm rot="5400000">
                  <a:off x="6185632"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08885"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5</a:t>
                  </a:r>
                  <a:endParaRPr lang="en-US" sz="1200" dirty="0">
                    <a:latin typeface="Arial" pitchFamily="34" charset="0"/>
                    <a:cs typeface="Arial" pitchFamily="34" charset="0"/>
                  </a:endParaRPr>
                </a:p>
              </p:txBody>
            </p:sp>
            <p:cxnSp>
              <p:nvCxnSpPr>
                <p:cNvPr id="91" name="Straight Connector 90"/>
                <p:cNvCxnSpPr/>
                <p:nvPr/>
              </p:nvCxnSpPr>
              <p:spPr>
                <a:xfrm rot="5400000">
                  <a:off x="6824452"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849813"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cxnSp>
              <p:nvCxnSpPr>
                <p:cNvPr id="93" name="Straight Connector 92"/>
                <p:cNvCxnSpPr/>
                <p:nvPr/>
              </p:nvCxnSpPr>
              <p:spPr>
                <a:xfrm rot="5400000">
                  <a:off x="5865380"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488929" y="3362856"/>
                  <a:ext cx="84959" cy="223255"/>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4</a:t>
                  </a:r>
                  <a:endParaRPr lang="en-US" sz="1200" dirty="0">
                    <a:latin typeface="Arial" pitchFamily="34" charset="0"/>
                    <a:cs typeface="Arial" pitchFamily="34" charset="0"/>
                  </a:endParaRPr>
                </a:p>
              </p:txBody>
            </p:sp>
            <p:cxnSp>
              <p:nvCxnSpPr>
                <p:cNvPr id="95" name="Straight Connector 94"/>
                <p:cNvCxnSpPr/>
                <p:nvPr/>
              </p:nvCxnSpPr>
              <p:spPr>
                <a:xfrm rot="5400000">
                  <a:off x="6504496" y="3358200"/>
                  <a:ext cx="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6764244" y="1681619"/>
                <a:ext cx="1271182" cy="246221"/>
              </a:xfrm>
              <a:prstGeom prst="rect">
                <a:avLst/>
              </a:prstGeom>
              <a:noFill/>
            </p:spPr>
            <p:txBody>
              <a:bodyPr wrap="none" lIns="0" tIns="0" rIns="0" bIns="0" rtlCol="0">
                <a:spAutoFit/>
              </a:bodyPr>
              <a:lstStyle/>
              <a:p>
                <a:pPr algn="ctr"/>
                <a:r>
                  <a:rPr lang="en-US" sz="1600" b="1" dirty="0" smtClean="0">
                    <a:solidFill>
                      <a:srgbClr val="00CC00"/>
                    </a:solidFill>
                    <a:latin typeface="Arial" pitchFamily="34" charset="0"/>
                    <a:cs typeface="Arial" pitchFamily="34" charset="0"/>
                  </a:rPr>
                  <a:t>BEAM (n=20)</a:t>
                </a:r>
                <a:endParaRPr lang="en-US" sz="1600" b="1" dirty="0">
                  <a:solidFill>
                    <a:srgbClr val="00CC00"/>
                  </a:solidFill>
                  <a:latin typeface="Arial" pitchFamily="34" charset="0"/>
                  <a:cs typeface="Arial" pitchFamily="34" charset="0"/>
                </a:endParaRPr>
              </a:p>
            </p:txBody>
          </p:sp>
          <p:sp>
            <p:nvSpPr>
              <p:cNvPr id="79" name="TextBox 78"/>
              <p:cNvSpPr txBox="1"/>
              <p:nvPr/>
            </p:nvSpPr>
            <p:spPr>
              <a:xfrm>
                <a:off x="6614737" y="3081403"/>
                <a:ext cx="1752083" cy="246221"/>
              </a:xfrm>
              <a:prstGeom prst="rect">
                <a:avLst/>
              </a:prstGeom>
              <a:noFill/>
            </p:spPr>
            <p:txBody>
              <a:bodyPr wrap="none" lIns="0" tIns="0" rIns="0" bIns="0" rtlCol="0">
                <a:spAutoFit/>
              </a:bodyPr>
              <a:lstStyle/>
              <a:p>
                <a:pPr algn="ctr"/>
                <a:r>
                  <a:rPr lang="en-US" sz="1600" b="1" dirty="0" smtClean="0">
                    <a:solidFill>
                      <a:srgbClr val="FFFF00"/>
                    </a:solidFill>
                    <a:latin typeface="Arial" pitchFamily="34" charset="0"/>
                    <a:cs typeface="Arial" pitchFamily="34" charset="0"/>
                  </a:rPr>
                  <a:t>Mini-BEAM (n=20)</a:t>
                </a:r>
                <a:endParaRPr lang="en-US" sz="1600" b="1" dirty="0">
                  <a:solidFill>
                    <a:srgbClr val="FFFF00"/>
                  </a:solidFill>
                  <a:latin typeface="Arial" pitchFamily="34" charset="0"/>
                  <a:cs typeface="Arial" pitchFamily="34" charset="0"/>
                </a:endParaRPr>
              </a:p>
            </p:txBody>
          </p:sp>
          <p:sp>
            <p:nvSpPr>
              <p:cNvPr id="82" name="Freeform 81"/>
              <p:cNvSpPr/>
              <p:nvPr/>
            </p:nvSpPr>
            <p:spPr>
              <a:xfrm>
                <a:off x="5252034" y="1039970"/>
                <a:ext cx="3244256" cy="2285518"/>
              </a:xfrm>
              <a:custGeom>
                <a:avLst/>
                <a:gdLst>
                  <a:gd name="connsiteX0" fmla="*/ 0 w 3392354"/>
                  <a:gd name="connsiteY0" fmla="*/ 0 h 2101026"/>
                  <a:gd name="connsiteX1" fmla="*/ 0 w 3392354"/>
                  <a:gd name="connsiteY1" fmla="*/ 2101026 h 2101026"/>
                  <a:gd name="connsiteX2" fmla="*/ 3392354 w 3392354"/>
                  <a:gd name="connsiteY2" fmla="*/ 2101026 h 2101026"/>
                </a:gdLst>
                <a:ahLst/>
                <a:cxnLst>
                  <a:cxn ang="0">
                    <a:pos x="connsiteX0" y="connsiteY0"/>
                  </a:cxn>
                  <a:cxn ang="0">
                    <a:pos x="connsiteX1" y="connsiteY1"/>
                  </a:cxn>
                  <a:cxn ang="0">
                    <a:pos x="connsiteX2" y="connsiteY2"/>
                  </a:cxn>
                </a:cxnLst>
                <a:rect l="l" t="t" r="r" b="b"/>
                <a:pathLst>
                  <a:path w="3392354" h="2101026">
                    <a:moveTo>
                      <a:pt x="0" y="0"/>
                    </a:moveTo>
                    <a:lnTo>
                      <a:pt x="0" y="2101026"/>
                    </a:lnTo>
                    <a:lnTo>
                      <a:pt x="3392354" y="210102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3" name="TextBox 82"/>
              <p:cNvSpPr txBox="1"/>
              <p:nvPr/>
            </p:nvSpPr>
            <p:spPr>
              <a:xfrm>
                <a:off x="5341163" y="3088219"/>
                <a:ext cx="557846" cy="184666"/>
              </a:xfrm>
              <a:prstGeom prst="rect">
                <a:avLst/>
              </a:prstGeom>
              <a:noFill/>
            </p:spPr>
            <p:txBody>
              <a:bodyPr wrap="none" lIns="0" tIns="0" rIns="0" bIns="0" rtlCol="0">
                <a:spAutoFit/>
              </a:bodyPr>
              <a:lstStyle/>
              <a:p>
                <a:pPr algn="ctr"/>
                <a:r>
                  <a:rPr lang="en-US" sz="1200" dirty="0" smtClean="0">
                    <a:latin typeface="Arial" pitchFamily="34" charset="0"/>
                    <a:cs typeface="Arial" pitchFamily="34" charset="0"/>
                  </a:rPr>
                  <a:t>p=0.025</a:t>
                </a:r>
                <a:endParaRPr lang="en-US" sz="1200" dirty="0">
                  <a:latin typeface="Arial" pitchFamily="34" charset="0"/>
                  <a:cs typeface="Arial" pitchFamily="34" charset="0"/>
                </a:endParaRPr>
              </a:p>
            </p:txBody>
          </p:sp>
        </p:grpSp>
      </p:grpSp>
      <p:sp>
        <p:nvSpPr>
          <p:cNvPr id="80" name="Title 1"/>
          <p:cNvSpPr>
            <a:spLocks noGrp="1"/>
          </p:cNvSpPr>
          <p:nvPr>
            <p:ph type="title"/>
          </p:nvPr>
        </p:nvSpPr>
        <p:spPr>
          <a:xfrm>
            <a:off x="457200" y="274638"/>
            <a:ext cx="8229600" cy="1143000"/>
          </a:xfrm>
        </p:spPr>
        <p:txBody>
          <a:bodyPr/>
          <a:lstStyle/>
          <a:p>
            <a:r>
              <a:rPr lang="en-US" sz="3600" b="1" dirty="0" smtClean="0">
                <a:solidFill>
                  <a:srgbClr val="FFFF00"/>
                </a:solidFill>
              </a:rPr>
              <a:t>Autologous HSCT for Hodgkin Lymphoma</a:t>
            </a:r>
            <a:endParaRPr lang="en-US" sz="3600" b="1" dirty="0">
              <a:solidFill>
                <a:srgbClr val="FFFF00"/>
              </a:solidFill>
            </a:endParaRPr>
          </a:p>
        </p:txBody>
      </p:sp>
    </p:spTree>
    <p:extLst>
      <p:ext uri="{BB962C8B-B14F-4D97-AF65-F5344CB8AC3E}">
        <p14:creationId xmlns:p14="http://schemas.microsoft.com/office/powerpoint/2010/main" val="409888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378040" y="6186488"/>
            <a:ext cx="835165" cy="339196"/>
          </a:xfrm>
          <a:prstGeom prst="rect">
            <a:avLst/>
          </a:prstGeom>
          <a:noFill/>
          <a:ln w="9525">
            <a:noFill/>
            <a:miter lim="800000"/>
            <a:headEnd/>
            <a:tailEnd/>
          </a:ln>
        </p:spPr>
        <p:txBody>
          <a:bodyPr wrap="none" lIns="92075" tIns="46038" rIns="92075" bIns="46038">
            <a:spAutoFit/>
          </a:bodyPr>
          <a:lstStyle/>
          <a:p>
            <a:pPr algn="ctr" eaLnBrk="0" hangingPunct="0"/>
            <a:r>
              <a:rPr lang="en-US" sz="1600" b="1" i="0" dirty="0">
                <a:latin typeface="Verdana" pitchFamily="34" charset="0"/>
              </a:rPr>
              <a:t>Years</a:t>
            </a:r>
          </a:p>
        </p:txBody>
      </p:sp>
      <p:sp>
        <p:nvSpPr>
          <p:cNvPr id="4099" name="Rectangle 3"/>
          <p:cNvSpPr>
            <a:spLocks noChangeArrowheads="1"/>
          </p:cNvSpPr>
          <p:nvPr/>
        </p:nvSpPr>
        <p:spPr bwMode="auto">
          <a:xfrm>
            <a:off x="1370013" y="1603375"/>
            <a:ext cx="6856314" cy="4152410"/>
          </a:xfrm>
          <a:prstGeom prst="rect">
            <a:avLst/>
          </a:prstGeom>
          <a:solidFill>
            <a:schemeClr val="tx2"/>
          </a:solidFill>
          <a:ln w="19050">
            <a:solidFill>
              <a:schemeClr val="tx1"/>
            </a:solidFill>
            <a:miter lim="800000"/>
            <a:headEnd type="none" w="sm" len="sm"/>
            <a:tailEnd type="none" w="sm" len="sm"/>
          </a:ln>
        </p:spPr>
        <p:txBody>
          <a:bodyPr wrap="none" anchor="ctr"/>
          <a:lstStyle/>
          <a:p>
            <a:pPr eaLnBrk="0" hangingPunct="0"/>
            <a:endParaRPr lang="en-US"/>
          </a:p>
        </p:txBody>
      </p:sp>
      <p:sp>
        <p:nvSpPr>
          <p:cNvPr id="4100" name="Line 4"/>
          <p:cNvSpPr>
            <a:spLocks noChangeShapeType="1"/>
          </p:cNvSpPr>
          <p:nvPr/>
        </p:nvSpPr>
        <p:spPr bwMode="auto">
          <a:xfrm flipV="1">
            <a:off x="2511764"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1" name="Line 5"/>
          <p:cNvSpPr>
            <a:spLocks noChangeShapeType="1"/>
          </p:cNvSpPr>
          <p:nvPr/>
        </p:nvSpPr>
        <p:spPr bwMode="auto">
          <a:xfrm flipV="1">
            <a:off x="3654676"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2" name="Line 6"/>
          <p:cNvSpPr>
            <a:spLocks noChangeShapeType="1"/>
          </p:cNvSpPr>
          <p:nvPr/>
        </p:nvSpPr>
        <p:spPr bwMode="auto">
          <a:xfrm flipV="1">
            <a:off x="5369044"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3" name="Line 7"/>
          <p:cNvSpPr>
            <a:spLocks noChangeShapeType="1"/>
          </p:cNvSpPr>
          <p:nvPr/>
        </p:nvSpPr>
        <p:spPr bwMode="auto">
          <a:xfrm flipV="1">
            <a:off x="7083412"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4" name="Line 8"/>
          <p:cNvSpPr>
            <a:spLocks noChangeShapeType="1"/>
          </p:cNvSpPr>
          <p:nvPr/>
        </p:nvSpPr>
        <p:spPr bwMode="auto">
          <a:xfrm flipV="1">
            <a:off x="8226327"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5" name="Line 9"/>
          <p:cNvSpPr>
            <a:spLocks noChangeShapeType="1"/>
          </p:cNvSpPr>
          <p:nvPr/>
        </p:nvSpPr>
        <p:spPr bwMode="auto">
          <a:xfrm flipV="1">
            <a:off x="1368852" y="5754198"/>
            <a:ext cx="0" cy="82550"/>
          </a:xfrm>
          <a:prstGeom prst="line">
            <a:avLst/>
          </a:prstGeom>
          <a:noFill/>
          <a:ln w="19050">
            <a:solidFill>
              <a:schemeClr val="tx1"/>
            </a:solidFill>
            <a:round/>
            <a:headEnd type="none" w="sm" len="sm"/>
            <a:tailEnd type="none" w="sm" len="sm"/>
          </a:ln>
        </p:spPr>
        <p:txBody>
          <a:bodyPr/>
          <a:lstStyle/>
          <a:p>
            <a:endParaRPr lang="en-US"/>
          </a:p>
        </p:txBody>
      </p:sp>
      <p:sp>
        <p:nvSpPr>
          <p:cNvPr id="4106" name="Line 10"/>
          <p:cNvSpPr>
            <a:spLocks noChangeShapeType="1"/>
          </p:cNvSpPr>
          <p:nvPr/>
        </p:nvSpPr>
        <p:spPr bwMode="auto">
          <a:xfrm flipV="1">
            <a:off x="194030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7" name="Line 11"/>
          <p:cNvSpPr>
            <a:spLocks noChangeShapeType="1"/>
          </p:cNvSpPr>
          <p:nvPr/>
        </p:nvSpPr>
        <p:spPr bwMode="auto">
          <a:xfrm flipV="1">
            <a:off x="3083220"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8" name="Line 12"/>
          <p:cNvSpPr>
            <a:spLocks noChangeShapeType="1"/>
          </p:cNvSpPr>
          <p:nvPr/>
        </p:nvSpPr>
        <p:spPr bwMode="auto">
          <a:xfrm flipV="1">
            <a:off x="4226132"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09" name="Line 13"/>
          <p:cNvSpPr>
            <a:spLocks noChangeShapeType="1"/>
          </p:cNvSpPr>
          <p:nvPr/>
        </p:nvSpPr>
        <p:spPr bwMode="auto">
          <a:xfrm flipV="1">
            <a:off x="6511956"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0" name="Line 14"/>
          <p:cNvSpPr>
            <a:spLocks noChangeShapeType="1"/>
          </p:cNvSpPr>
          <p:nvPr/>
        </p:nvSpPr>
        <p:spPr bwMode="auto">
          <a:xfrm flipV="1">
            <a:off x="765486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1" name="Rectangle 15"/>
          <p:cNvSpPr>
            <a:spLocks noChangeArrowheads="1"/>
          </p:cNvSpPr>
          <p:nvPr/>
        </p:nvSpPr>
        <p:spPr bwMode="auto">
          <a:xfrm>
            <a:off x="1218887" y="5831985"/>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0</a:t>
            </a:r>
          </a:p>
        </p:txBody>
      </p:sp>
      <p:sp>
        <p:nvSpPr>
          <p:cNvPr id="4112" name="Rectangle 16"/>
          <p:cNvSpPr>
            <a:spLocks noChangeArrowheads="1"/>
          </p:cNvSpPr>
          <p:nvPr/>
        </p:nvSpPr>
        <p:spPr bwMode="auto">
          <a:xfrm>
            <a:off x="3503343"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2</a:t>
            </a:r>
          </a:p>
        </p:txBody>
      </p:sp>
      <p:sp>
        <p:nvSpPr>
          <p:cNvPr id="4113" name="Rectangle 17"/>
          <p:cNvSpPr>
            <a:spLocks noChangeArrowheads="1"/>
          </p:cNvSpPr>
          <p:nvPr/>
        </p:nvSpPr>
        <p:spPr bwMode="auto">
          <a:xfrm>
            <a:off x="8075515"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6</a:t>
            </a:r>
          </a:p>
        </p:txBody>
      </p:sp>
      <p:sp>
        <p:nvSpPr>
          <p:cNvPr id="4114" name="Rectangle 18"/>
          <p:cNvSpPr>
            <a:spLocks noChangeArrowheads="1"/>
          </p:cNvSpPr>
          <p:nvPr/>
        </p:nvSpPr>
        <p:spPr bwMode="auto">
          <a:xfrm>
            <a:off x="2363389" y="5830398"/>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1</a:t>
            </a:r>
          </a:p>
        </p:txBody>
      </p:sp>
      <p:sp>
        <p:nvSpPr>
          <p:cNvPr id="4115" name="Rectangle 19"/>
          <p:cNvSpPr>
            <a:spLocks noChangeArrowheads="1"/>
          </p:cNvSpPr>
          <p:nvPr/>
        </p:nvSpPr>
        <p:spPr bwMode="auto">
          <a:xfrm>
            <a:off x="4647973" y="5830398"/>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3</a:t>
            </a:r>
          </a:p>
        </p:txBody>
      </p:sp>
      <p:sp>
        <p:nvSpPr>
          <p:cNvPr id="4116" name="Rectangle 20"/>
          <p:cNvSpPr>
            <a:spLocks noChangeArrowheads="1"/>
          </p:cNvSpPr>
          <p:nvPr/>
        </p:nvSpPr>
        <p:spPr bwMode="auto">
          <a:xfrm>
            <a:off x="5790973" y="5831985"/>
            <a:ext cx="296863"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4</a:t>
            </a:r>
          </a:p>
        </p:txBody>
      </p:sp>
      <p:sp>
        <p:nvSpPr>
          <p:cNvPr id="4117" name="Rectangle 21"/>
          <p:cNvSpPr>
            <a:spLocks noChangeArrowheads="1"/>
          </p:cNvSpPr>
          <p:nvPr/>
        </p:nvSpPr>
        <p:spPr bwMode="auto">
          <a:xfrm>
            <a:off x="6935647" y="5831985"/>
            <a:ext cx="2968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0" i="0" dirty="0">
                <a:latin typeface="Verdana" pitchFamily="34" charset="0"/>
              </a:rPr>
              <a:t>5</a:t>
            </a:r>
          </a:p>
        </p:txBody>
      </p:sp>
      <p:sp>
        <p:nvSpPr>
          <p:cNvPr id="4118" name="Line 22"/>
          <p:cNvSpPr>
            <a:spLocks noChangeShapeType="1"/>
          </p:cNvSpPr>
          <p:nvPr/>
        </p:nvSpPr>
        <p:spPr bwMode="auto">
          <a:xfrm flipV="1">
            <a:off x="4797588" y="5752610"/>
            <a:ext cx="0" cy="79375"/>
          </a:xfrm>
          <a:prstGeom prst="line">
            <a:avLst/>
          </a:prstGeom>
          <a:noFill/>
          <a:ln w="19050">
            <a:solidFill>
              <a:schemeClr val="tx1"/>
            </a:solidFill>
            <a:round/>
            <a:headEnd type="none" w="sm" len="sm"/>
            <a:tailEnd type="none" w="sm" len="sm"/>
          </a:ln>
        </p:spPr>
        <p:txBody>
          <a:bodyPr/>
          <a:lstStyle/>
          <a:p>
            <a:endParaRPr lang="en-US"/>
          </a:p>
        </p:txBody>
      </p:sp>
      <p:sp>
        <p:nvSpPr>
          <p:cNvPr id="4119" name="Line 23"/>
          <p:cNvSpPr>
            <a:spLocks noChangeShapeType="1"/>
          </p:cNvSpPr>
          <p:nvPr/>
        </p:nvSpPr>
        <p:spPr bwMode="auto">
          <a:xfrm flipV="1">
            <a:off x="5940500" y="5752610"/>
            <a:ext cx="0" cy="79375"/>
          </a:xfrm>
          <a:prstGeom prst="line">
            <a:avLst/>
          </a:prstGeom>
          <a:noFill/>
          <a:ln w="19050">
            <a:solidFill>
              <a:schemeClr val="tx1"/>
            </a:solidFill>
            <a:round/>
            <a:headEnd type="none" w="sm" len="sm"/>
            <a:tailEnd type="none" w="sm" len="sm"/>
          </a:ln>
        </p:spPr>
        <p:txBody>
          <a:bodyPr/>
          <a:lstStyle/>
          <a:p>
            <a:endParaRPr lang="en-US"/>
          </a:p>
        </p:txBody>
      </p:sp>
      <p:grpSp>
        <p:nvGrpSpPr>
          <p:cNvPr id="2" name="Group 37"/>
          <p:cNvGrpSpPr>
            <a:grpSpLocks/>
          </p:cNvGrpSpPr>
          <p:nvPr/>
        </p:nvGrpSpPr>
        <p:grpSpPr bwMode="auto">
          <a:xfrm>
            <a:off x="1291931" y="1603375"/>
            <a:ext cx="73025" cy="4152410"/>
            <a:chOff x="796" y="1165"/>
            <a:chExt cx="46" cy="2431"/>
          </a:xfrm>
        </p:grpSpPr>
        <p:sp>
          <p:nvSpPr>
            <p:cNvPr id="4168" name="Line 38"/>
            <p:cNvSpPr>
              <a:spLocks noChangeShapeType="1"/>
            </p:cNvSpPr>
            <p:nvPr/>
          </p:nvSpPr>
          <p:spPr bwMode="auto">
            <a:xfrm>
              <a:off x="796" y="3596"/>
              <a:ext cx="46" cy="0"/>
            </a:xfrm>
            <a:prstGeom prst="line">
              <a:avLst/>
            </a:prstGeom>
            <a:noFill/>
            <a:ln w="19050">
              <a:solidFill>
                <a:schemeClr val="tx1"/>
              </a:solidFill>
              <a:round/>
              <a:headEnd type="none" w="sm" len="sm"/>
              <a:tailEnd type="none" w="sm" len="sm"/>
            </a:ln>
          </p:spPr>
          <p:txBody>
            <a:bodyPr/>
            <a:lstStyle/>
            <a:p>
              <a:endParaRPr lang="en-US"/>
            </a:p>
          </p:txBody>
        </p:sp>
        <p:sp>
          <p:nvSpPr>
            <p:cNvPr id="4169" name="Line 39"/>
            <p:cNvSpPr>
              <a:spLocks noChangeShapeType="1"/>
            </p:cNvSpPr>
            <p:nvPr/>
          </p:nvSpPr>
          <p:spPr bwMode="auto">
            <a:xfrm>
              <a:off x="796" y="3109"/>
              <a:ext cx="46" cy="0"/>
            </a:xfrm>
            <a:prstGeom prst="line">
              <a:avLst/>
            </a:prstGeom>
            <a:noFill/>
            <a:ln w="19050">
              <a:solidFill>
                <a:schemeClr val="tx1"/>
              </a:solidFill>
              <a:round/>
              <a:headEnd type="none" w="sm" len="sm"/>
              <a:tailEnd type="none" w="sm" len="sm"/>
            </a:ln>
          </p:spPr>
          <p:txBody>
            <a:bodyPr/>
            <a:lstStyle/>
            <a:p>
              <a:endParaRPr lang="en-US"/>
            </a:p>
          </p:txBody>
        </p:sp>
        <p:sp>
          <p:nvSpPr>
            <p:cNvPr id="4170" name="Line 40"/>
            <p:cNvSpPr>
              <a:spLocks noChangeShapeType="1"/>
            </p:cNvSpPr>
            <p:nvPr/>
          </p:nvSpPr>
          <p:spPr bwMode="auto">
            <a:xfrm>
              <a:off x="796" y="2623"/>
              <a:ext cx="46" cy="0"/>
            </a:xfrm>
            <a:prstGeom prst="line">
              <a:avLst/>
            </a:prstGeom>
            <a:noFill/>
            <a:ln w="19050">
              <a:solidFill>
                <a:schemeClr val="tx1"/>
              </a:solidFill>
              <a:round/>
              <a:headEnd type="none" w="sm" len="sm"/>
              <a:tailEnd type="none" w="sm" len="sm"/>
            </a:ln>
          </p:spPr>
          <p:txBody>
            <a:bodyPr/>
            <a:lstStyle/>
            <a:p>
              <a:endParaRPr lang="en-US"/>
            </a:p>
          </p:txBody>
        </p:sp>
        <p:sp>
          <p:nvSpPr>
            <p:cNvPr id="4171" name="Line 41"/>
            <p:cNvSpPr>
              <a:spLocks noChangeShapeType="1"/>
            </p:cNvSpPr>
            <p:nvPr/>
          </p:nvSpPr>
          <p:spPr bwMode="auto">
            <a:xfrm>
              <a:off x="796" y="2137"/>
              <a:ext cx="46" cy="0"/>
            </a:xfrm>
            <a:prstGeom prst="line">
              <a:avLst/>
            </a:prstGeom>
            <a:noFill/>
            <a:ln w="19050">
              <a:solidFill>
                <a:schemeClr val="tx1"/>
              </a:solidFill>
              <a:round/>
              <a:headEnd type="none" w="sm" len="sm"/>
              <a:tailEnd type="none" w="sm" len="sm"/>
            </a:ln>
          </p:spPr>
          <p:txBody>
            <a:bodyPr/>
            <a:lstStyle/>
            <a:p>
              <a:endParaRPr lang="en-US"/>
            </a:p>
          </p:txBody>
        </p:sp>
        <p:sp>
          <p:nvSpPr>
            <p:cNvPr id="4172" name="Line 42"/>
            <p:cNvSpPr>
              <a:spLocks noChangeShapeType="1"/>
            </p:cNvSpPr>
            <p:nvPr/>
          </p:nvSpPr>
          <p:spPr bwMode="auto">
            <a:xfrm>
              <a:off x="796" y="1651"/>
              <a:ext cx="46" cy="0"/>
            </a:xfrm>
            <a:prstGeom prst="line">
              <a:avLst/>
            </a:prstGeom>
            <a:noFill/>
            <a:ln w="19050">
              <a:solidFill>
                <a:schemeClr val="tx1"/>
              </a:solidFill>
              <a:round/>
              <a:headEnd type="none" w="sm" len="sm"/>
              <a:tailEnd type="none" w="sm" len="sm"/>
            </a:ln>
          </p:spPr>
          <p:txBody>
            <a:bodyPr/>
            <a:lstStyle/>
            <a:p>
              <a:endParaRPr lang="en-US"/>
            </a:p>
          </p:txBody>
        </p:sp>
        <p:sp>
          <p:nvSpPr>
            <p:cNvPr id="4173" name="Line 43"/>
            <p:cNvSpPr>
              <a:spLocks noChangeShapeType="1"/>
            </p:cNvSpPr>
            <p:nvPr/>
          </p:nvSpPr>
          <p:spPr bwMode="auto">
            <a:xfrm>
              <a:off x="796" y="1165"/>
              <a:ext cx="46" cy="0"/>
            </a:xfrm>
            <a:prstGeom prst="line">
              <a:avLst/>
            </a:prstGeom>
            <a:noFill/>
            <a:ln w="19050">
              <a:solidFill>
                <a:schemeClr val="tx1"/>
              </a:solidFill>
              <a:round/>
              <a:headEnd type="none" w="sm" len="sm"/>
              <a:tailEnd type="none" w="sm" len="sm"/>
            </a:ln>
          </p:spPr>
          <p:txBody>
            <a:bodyPr/>
            <a:lstStyle/>
            <a:p>
              <a:endParaRPr lang="en-US"/>
            </a:p>
          </p:txBody>
        </p:sp>
        <p:sp>
          <p:nvSpPr>
            <p:cNvPr id="4174" name="Line 44"/>
            <p:cNvSpPr>
              <a:spLocks noChangeShapeType="1"/>
            </p:cNvSpPr>
            <p:nvPr/>
          </p:nvSpPr>
          <p:spPr bwMode="auto">
            <a:xfrm>
              <a:off x="796" y="3352"/>
              <a:ext cx="46" cy="0"/>
            </a:xfrm>
            <a:prstGeom prst="line">
              <a:avLst/>
            </a:prstGeom>
            <a:noFill/>
            <a:ln w="19050">
              <a:solidFill>
                <a:schemeClr val="tx1"/>
              </a:solidFill>
              <a:round/>
              <a:headEnd type="none" w="sm" len="sm"/>
              <a:tailEnd type="none" w="sm" len="sm"/>
            </a:ln>
          </p:spPr>
          <p:txBody>
            <a:bodyPr/>
            <a:lstStyle/>
            <a:p>
              <a:endParaRPr lang="en-US"/>
            </a:p>
          </p:txBody>
        </p:sp>
        <p:sp>
          <p:nvSpPr>
            <p:cNvPr id="4175" name="Line 45"/>
            <p:cNvSpPr>
              <a:spLocks noChangeShapeType="1"/>
            </p:cNvSpPr>
            <p:nvPr/>
          </p:nvSpPr>
          <p:spPr bwMode="auto">
            <a:xfrm>
              <a:off x="796" y="2866"/>
              <a:ext cx="46" cy="0"/>
            </a:xfrm>
            <a:prstGeom prst="line">
              <a:avLst/>
            </a:prstGeom>
            <a:noFill/>
            <a:ln w="19050">
              <a:solidFill>
                <a:schemeClr val="tx1"/>
              </a:solidFill>
              <a:round/>
              <a:headEnd type="none" w="sm" len="sm"/>
              <a:tailEnd type="none" w="sm" len="sm"/>
            </a:ln>
          </p:spPr>
          <p:txBody>
            <a:bodyPr/>
            <a:lstStyle/>
            <a:p>
              <a:endParaRPr lang="en-US"/>
            </a:p>
          </p:txBody>
        </p:sp>
        <p:sp>
          <p:nvSpPr>
            <p:cNvPr id="4176" name="Line 46"/>
            <p:cNvSpPr>
              <a:spLocks noChangeShapeType="1"/>
            </p:cNvSpPr>
            <p:nvPr/>
          </p:nvSpPr>
          <p:spPr bwMode="auto">
            <a:xfrm>
              <a:off x="796" y="2380"/>
              <a:ext cx="46" cy="0"/>
            </a:xfrm>
            <a:prstGeom prst="line">
              <a:avLst/>
            </a:prstGeom>
            <a:noFill/>
            <a:ln w="19050">
              <a:solidFill>
                <a:schemeClr val="tx1"/>
              </a:solidFill>
              <a:round/>
              <a:headEnd type="none" w="sm" len="sm"/>
              <a:tailEnd type="none" w="sm" len="sm"/>
            </a:ln>
          </p:spPr>
          <p:txBody>
            <a:bodyPr/>
            <a:lstStyle/>
            <a:p>
              <a:endParaRPr lang="en-US"/>
            </a:p>
          </p:txBody>
        </p:sp>
        <p:sp>
          <p:nvSpPr>
            <p:cNvPr id="4177" name="Line 47"/>
            <p:cNvSpPr>
              <a:spLocks noChangeShapeType="1"/>
            </p:cNvSpPr>
            <p:nvPr/>
          </p:nvSpPr>
          <p:spPr bwMode="auto">
            <a:xfrm>
              <a:off x="796" y="1894"/>
              <a:ext cx="46" cy="0"/>
            </a:xfrm>
            <a:prstGeom prst="line">
              <a:avLst/>
            </a:prstGeom>
            <a:noFill/>
            <a:ln w="19050">
              <a:solidFill>
                <a:schemeClr val="tx1"/>
              </a:solidFill>
              <a:round/>
              <a:headEnd type="none" w="sm" len="sm"/>
              <a:tailEnd type="none" w="sm" len="sm"/>
            </a:ln>
          </p:spPr>
          <p:txBody>
            <a:bodyPr/>
            <a:lstStyle/>
            <a:p>
              <a:endParaRPr lang="en-US"/>
            </a:p>
          </p:txBody>
        </p:sp>
        <p:sp>
          <p:nvSpPr>
            <p:cNvPr id="4178" name="Line 48"/>
            <p:cNvSpPr>
              <a:spLocks noChangeShapeType="1"/>
            </p:cNvSpPr>
            <p:nvPr/>
          </p:nvSpPr>
          <p:spPr bwMode="auto">
            <a:xfrm>
              <a:off x="796" y="1408"/>
              <a:ext cx="46" cy="0"/>
            </a:xfrm>
            <a:prstGeom prst="line">
              <a:avLst/>
            </a:prstGeom>
            <a:noFill/>
            <a:ln w="19050">
              <a:solidFill>
                <a:schemeClr val="tx1"/>
              </a:solidFill>
              <a:round/>
              <a:headEnd type="none" w="sm" len="sm"/>
              <a:tailEnd type="none" w="sm" len="sm"/>
            </a:ln>
          </p:spPr>
          <p:txBody>
            <a:bodyPr/>
            <a:lstStyle/>
            <a:p>
              <a:endParaRPr lang="en-US"/>
            </a:p>
          </p:txBody>
        </p:sp>
      </p:grpSp>
      <p:grpSp>
        <p:nvGrpSpPr>
          <p:cNvPr id="3" name="Group 61"/>
          <p:cNvGrpSpPr>
            <a:grpSpLocks/>
          </p:cNvGrpSpPr>
          <p:nvPr/>
        </p:nvGrpSpPr>
        <p:grpSpPr bwMode="auto">
          <a:xfrm>
            <a:off x="8226327" y="1603375"/>
            <a:ext cx="73025" cy="4152410"/>
            <a:chOff x="796" y="1165"/>
            <a:chExt cx="46" cy="2431"/>
          </a:xfrm>
        </p:grpSpPr>
        <p:sp>
          <p:nvSpPr>
            <p:cNvPr id="4157" name="Line 62"/>
            <p:cNvSpPr>
              <a:spLocks noChangeShapeType="1"/>
            </p:cNvSpPr>
            <p:nvPr/>
          </p:nvSpPr>
          <p:spPr bwMode="auto">
            <a:xfrm>
              <a:off x="796" y="3596"/>
              <a:ext cx="46" cy="0"/>
            </a:xfrm>
            <a:prstGeom prst="line">
              <a:avLst/>
            </a:prstGeom>
            <a:noFill/>
            <a:ln w="19050">
              <a:solidFill>
                <a:schemeClr val="tx1"/>
              </a:solidFill>
              <a:round/>
              <a:headEnd type="none" w="sm" len="sm"/>
              <a:tailEnd type="none" w="sm" len="sm"/>
            </a:ln>
          </p:spPr>
          <p:txBody>
            <a:bodyPr/>
            <a:lstStyle/>
            <a:p>
              <a:endParaRPr lang="en-US"/>
            </a:p>
          </p:txBody>
        </p:sp>
        <p:sp>
          <p:nvSpPr>
            <p:cNvPr id="4158" name="Line 63"/>
            <p:cNvSpPr>
              <a:spLocks noChangeShapeType="1"/>
            </p:cNvSpPr>
            <p:nvPr/>
          </p:nvSpPr>
          <p:spPr bwMode="auto">
            <a:xfrm>
              <a:off x="796" y="3109"/>
              <a:ext cx="46" cy="0"/>
            </a:xfrm>
            <a:prstGeom prst="line">
              <a:avLst/>
            </a:prstGeom>
            <a:noFill/>
            <a:ln w="19050">
              <a:solidFill>
                <a:schemeClr val="tx1"/>
              </a:solidFill>
              <a:round/>
              <a:headEnd type="none" w="sm" len="sm"/>
              <a:tailEnd type="none" w="sm" len="sm"/>
            </a:ln>
          </p:spPr>
          <p:txBody>
            <a:bodyPr/>
            <a:lstStyle/>
            <a:p>
              <a:endParaRPr lang="en-US"/>
            </a:p>
          </p:txBody>
        </p:sp>
        <p:sp>
          <p:nvSpPr>
            <p:cNvPr id="4159" name="Line 64"/>
            <p:cNvSpPr>
              <a:spLocks noChangeShapeType="1"/>
            </p:cNvSpPr>
            <p:nvPr/>
          </p:nvSpPr>
          <p:spPr bwMode="auto">
            <a:xfrm>
              <a:off x="796" y="2623"/>
              <a:ext cx="46" cy="0"/>
            </a:xfrm>
            <a:prstGeom prst="line">
              <a:avLst/>
            </a:prstGeom>
            <a:noFill/>
            <a:ln w="19050">
              <a:solidFill>
                <a:schemeClr val="tx1"/>
              </a:solidFill>
              <a:round/>
              <a:headEnd type="none" w="sm" len="sm"/>
              <a:tailEnd type="none" w="sm" len="sm"/>
            </a:ln>
          </p:spPr>
          <p:txBody>
            <a:bodyPr/>
            <a:lstStyle/>
            <a:p>
              <a:endParaRPr lang="en-US"/>
            </a:p>
          </p:txBody>
        </p:sp>
        <p:sp>
          <p:nvSpPr>
            <p:cNvPr id="4160" name="Line 65"/>
            <p:cNvSpPr>
              <a:spLocks noChangeShapeType="1"/>
            </p:cNvSpPr>
            <p:nvPr/>
          </p:nvSpPr>
          <p:spPr bwMode="auto">
            <a:xfrm>
              <a:off x="796" y="2137"/>
              <a:ext cx="46" cy="0"/>
            </a:xfrm>
            <a:prstGeom prst="line">
              <a:avLst/>
            </a:prstGeom>
            <a:noFill/>
            <a:ln w="19050">
              <a:solidFill>
                <a:schemeClr val="tx1"/>
              </a:solidFill>
              <a:round/>
              <a:headEnd type="none" w="sm" len="sm"/>
              <a:tailEnd type="none" w="sm" len="sm"/>
            </a:ln>
          </p:spPr>
          <p:txBody>
            <a:bodyPr/>
            <a:lstStyle/>
            <a:p>
              <a:endParaRPr lang="en-US"/>
            </a:p>
          </p:txBody>
        </p:sp>
        <p:sp>
          <p:nvSpPr>
            <p:cNvPr id="4161" name="Line 66"/>
            <p:cNvSpPr>
              <a:spLocks noChangeShapeType="1"/>
            </p:cNvSpPr>
            <p:nvPr/>
          </p:nvSpPr>
          <p:spPr bwMode="auto">
            <a:xfrm>
              <a:off x="796" y="1651"/>
              <a:ext cx="46" cy="0"/>
            </a:xfrm>
            <a:prstGeom prst="line">
              <a:avLst/>
            </a:prstGeom>
            <a:noFill/>
            <a:ln w="19050">
              <a:solidFill>
                <a:schemeClr val="tx1"/>
              </a:solidFill>
              <a:round/>
              <a:headEnd type="none" w="sm" len="sm"/>
              <a:tailEnd type="none" w="sm" len="sm"/>
            </a:ln>
          </p:spPr>
          <p:txBody>
            <a:bodyPr/>
            <a:lstStyle/>
            <a:p>
              <a:endParaRPr lang="en-US"/>
            </a:p>
          </p:txBody>
        </p:sp>
        <p:sp>
          <p:nvSpPr>
            <p:cNvPr id="4162" name="Line 67"/>
            <p:cNvSpPr>
              <a:spLocks noChangeShapeType="1"/>
            </p:cNvSpPr>
            <p:nvPr/>
          </p:nvSpPr>
          <p:spPr bwMode="auto">
            <a:xfrm>
              <a:off x="796" y="1165"/>
              <a:ext cx="46" cy="0"/>
            </a:xfrm>
            <a:prstGeom prst="line">
              <a:avLst/>
            </a:prstGeom>
            <a:noFill/>
            <a:ln w="19050">
              <a:solidFill>
                <a:schemeClr val="tx1"/>
              </a:solidFill>
              <a:round/>
              <a:headEnd type="none" w="sm" len="sm"/>
              <a:tailEnd type="none" w="sm" len="sm"/>
            </a:ln>
          </p:spPr>
          <p:txBody>
            <a:bodyPr/>
            <a:lstStyle/>
            <a:p>
              <a:endParaRPr lang="en-US"/>
            </a:p>
          </p:txBody>
        </p:sp>
        <p:sp>
          <p:nvSpPr>
            <p:cNvPr id="4163" name="Line 68"/>
            <p:cNvSpPr>
              <a:spLocks noChangeShapeType="1"/>
            </p:cNvSpPr>
            <p:nvPr/>
          </p:nvSpPr>
          <p:spPr bwMode="auto">
            <a:xfrm>
              <a:off x="796" y="3352"/>
              <a:ext cx="46" cy="0"/>
            </a:xfrm>
            <a:prstGeom prst="line">
              <a:avLst/>
            </a:prstGeom>
            <a:noFill/>
            <a:ln w="19050">
              <a:solidFill>
                <a:schemeClr val="tx1"/>
              </a:solidFill>
              <a:round/>
              <a:headEnd type="none" w="sm" len="sm"/>
              <a:tailEnd type="none" w="sm" len="sm"/>
            </a:ln>
          </p:spPr>
          <p:txBody>
            <a:bodyPr/>
            <a:lstStyle/>
            <a:p>
              <a:endParaRPr lang="en-US"/>
            </a:p>
          </p:txBody>
        </p:sp>
        <p:sp>
          <p:nvSpPr>
            <p:cNvPr id="4164" name="Line 69"/>
            <p:cNvSpPr>
              <a:spLocks noChangeShapeType="1"/>
            </p:cNvSpPr>
            <p:nvPr/>
          </p:nvSpPr>
          <p:spPr bwMode="auto">
            <a:xfrm>
              <a:off x="796" y="2866"/>
              <a:ext cx="46" cy="0"/>
            </a:xfrm>
            <a:prstGeom prst="line">
              <a:avLst/>
            </a:prstGeom>
            <a:noFill/>
            <a:ln w="19050">
              <a:solidFill>
                <a:schemeClr val="tx1"/>
              </a:solidFill>
              <a:round/>
              <a:headEnd type="none" w="sm" len="sm"/>
              <a:tailEnd type="none" w="sm" len="sm"/>
            </a:ln>
          </p:spPr>
          <p:txBody>
            <a:bodyPr/>
            <a:lstStyle/>
            <a:p>
              <a:endParaRPr lang="en-US"/>
            </a:p>
          </p:txBody>
        </p:sp>
        <p:sp>
          <p:nvSpPr>
            <p:cNvPr id="4165" name="Line 70"/>
            <p:cNvSpPr>
              <a:spLocks noChangeShapeType="1"/>
            </p:cNvSpPr>
            <p:nvPr/>
          </p:nvSpPr>
          <p:spPr bwMode="auto">
            <a:xfrm>
              <a:off x="796" y="2380"/>
              <a:ext cx="46" cy="0"/>
            </a:xfrm>
            <a:prstGeom prst="line">
              <a:avLst/>
            </a:prstGeom>
            <a:noFill/>
            <a:ln w="19050">
              <a:solidFill>
                <a:schemeClr val="tx1"/>
              </a:solidFill>
              <a:round/>
              <a:headEnd type="none" w="sm" len="sm"/>
              <a:tailEnd type="none" w="sm" len="sm"/>
            </a:ln>
          </p:spPr>
          <p:txBody>
            <a:bodyPr/>
            <a:lstStyle/>
            <a:p>
              <a:endParaRPr lang="en-US"/>
            </a:p>
          </p:txBody>
        </p:sp>
        <p:sp>
          <p:nvSpPr>
            <p:cNvPr id="4166" name="Line 71"/>
            <p:cNvSpPr>
              <a:spLocks noChangeShapeType="1"/>
            </p:cNvSpPr>
            <p:nvPr/>
          </p:nvSpPr>
          <p:spPr bwMode="auto">
            <a:xfrm>
              <a:off x="796" y="1894"/>
              <a:ext cx="46" cy="0"/>
            </a:xfrm>
            <a:prstGeom prst="line">
              <a:avLst/>
            </a:prstGeom>
            <a:noFill/>
            <a:ln w="19050">
              <a:solidFill>
                <a:schemeClr val="tx1"/>
              </a:solidFill>
              <a:round/>
              <a:headEnd type="none" w="sm" len="sm"/>
              <a:tailEnd type="none" w="sm" len="sm"/>
            </a:ln>
          </p:spPr>
          <p:txBody>
            <a:bodyPr/>
            <a:lstStyle/>
            <a:p>
              <a:endParaRPr lang="en-US"/>
            </a:p>
          </p:txBody>
        </p:sp>
        <p:sp>
          <p:nvSpPr>
            <p:cNvPr id="4167" name="Line 72"/>
            <p:cNvSpPr>
              <a:spLocks noChangeShapeType="1"/>
            </p:cNvSpPr>
            <p:nvPr/>
          </p:nvSpPr>
          <p:spPr bwMode="auto">
            <a:xfrm>
              <a:off x="796" y="1408"/>
              <a:ext cx="46" cy="0"/>
            </a:xfrm>
            <a:prstGeom prst="line">
              <a:avLst/>
            </a:prstGeom>
            <a:noFill/>
            <a:ln w="19050">
              <a:solidFill>
                <a:schemeClr val="tx1"/>
              </a:solidFill>
              <a:round/>
              <a:headEnd type="none" w="sm" len="sm"/>
              <a:tailEnd type="none" w="sm" len="sm"/>
            </a:ln>
          </p:spPr>
          <p:txBody>
            <a:bodyPr/>
            <a:lstStyle/>
            <a:p>
              <a:endParaRPr lang="en-US"/>
            </a:p>
          </p:txBody>
        </p:sp>
      </p:grpSp>
      <p:sp>
        <p:nvSpPr>
          <p:cNvPr id="1162313" name="Rectangle 73"/>
          <p:cNvSpPr>
            <a:spLocks noGrp="1" noChangeArrowheads="1"/>
          </p:cNvSpPr>
          <p:nvPr>
            <p:ph type="title"/>
          </p:nvPr>
        </p:nvSpPr>
        <p:spPr>
          <a:xfrm>
            <a:off x="550863" y="333375"/>
            <a:ext cx="8150225" cy="1035050"/>
          </a:xfrm>
        </p:spPr>
        <p:txBody>
          <a:bodyPr/>
          <a:lstStyle/>
          <a:p>
            <a:pPr>
              <a:defRPr/>
            </a:pPr>
            <a:r>
              <a:rPr lang="en-US" sz="2400" dirty="0" smtClean="0"/>
              <a:t>Survival </a:t>
            </a:r>
            <a:r>
              <a:rPr lang="en-US" sz="2400" dirty="0" smtClean="0"/>
              <a:t>after </a:t>
            </a:r>
            <a:r>
              <a:rPr lang="en-US" sz="2400" u="sng" dirty="0" smtClean="0"/>
              <a:t>Autologous</a:t>
            </a:r>
            <a:r>
              <a:rPr lang="en-US" sz="2400" dirty="0" smtClean="0"/>
              <a:t> </a:t>
            </a:r>
            <a:r>
              <a:rPr lang="en-US" sz="2400" dirty="0" smtClean="0"/>
              <a:t>Transplant </a:t>
            </a:r>
            <a:r>
              <a:rPr lang="en-US" sz="2400" dirty="0" smtClean="0"/>
              <a:t>for Hodgkin Disease, 2000-2009</a:t>
            </a:r>
            <a:br>
              <a:rPr lang="en-US" sz="2400" dirty="0" smtClean="0"/>
            </a:br>
            <a:r>
              <a:rPr lang="en-US" sz="2000" dirty="0" smtClean="0"/>
              <a:t>- By Disease Status -</a:t>
            </a:r>
            <a:endParaRPr lang="en-US" sz="2400" dirty="0" smtClean="0"/>
          </a:p>
        </p:txBody>
      </p:sp>
      <p:grpSp>
        <p:nvGrpSpPr>
          <p:cNvPr id="4" name="Group 87"/>
          <p:cNvGrpSpPr/>
          <p:nvPr/>
        </p:nvGrpSpPr>
        <p:grpSpPr>
          <a:xfrm>
            <a:off x="777483" y="1451936"/>
            <a:ext cx="522288" cy="4451487"/>
            <a:chOff x="739775" y="1451936"/>
            <a:chExt cx="522288" cy="4451487"/>
          </a:xfrm>
        </p:grpSpPr>
        <p:sp>
          <p:nvSpPr>
            <p:cNvPr id="4146" name="Rectangle 90"/>
            <p:cNvSpPr>
              <a:spLocks noChangeArrowheads="1"/>
            </p:cNvSpPr>
            <p:nvPr/>
          </p:nvSpPr>
          <p:spPr bwMode="auto">
            <a:xfrm>
              <a:off x="963613" y="5598623"/>
              <a:ext cx="298450"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0</a:t>
              </a:r>
            </a:p>
          </p:txBody>
        </p:sp>
        <p:sp>
          <p:nvSpPr>
            <p:cNvPr id="4147" name="Rectangle 91"/>
            <p:cNvSpPr>
              <a:spLocks noChangeArrowheads="1"/>
            </p:cNvSpPr>
            <p:nvPr/>
          </p:nvSpPr>
          <p:spPr bwMode="auto">
            <a:xfrm>
              <a:off x="852488" y="4769288"/>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20</a:t>
              </a:r>
            </a:p>
          </p:txBody>
        </p:sp>
        <p:sp>
          <p:nvSpPr>
            <p:cNvPr id="4148" name="Rectangle 92"/>
            <p:cNvSpPr>
              <a:spLocks noChangeArrowheads="1"/>
            </p:cNvSpPr>
            <p:nvPr/>
          </p:nvSpPr>
          <p:spPr bwMode="auto">
            <a:xfrm>
              <a:off x="852488" y="3939950"/>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40</a:t>
              </a:r>
            </a:p>
          </p:txBody>
        </p:sp>
        <p:sp>
          <p:nvSpPr>
            <p:cNvPr id="4149" name="Rectangle 93"/>
            <p:cNvSpPr>
              <a:spLocks noChangeArrowheads="1"/>
            </p:cNvSpPr>
            <p:nvPr/>
          </p:nvSpPr>
          <p:spPr bwMode="auto">
            <a:xfrm>
              <a:off x="852488" y="3110612"/>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60</a:t>
              </a:r>
            </a:p>
          </p:txBody>
        </p:sp>
        <p:sp>
          <p:nvSpPr>
            <p:cNvPr id="4150" name="Rectangle 94"/>
            <p:cNvSpPr>
              <a:spLocks noChangeArrowheads="1"/>
            </p:cNvSpPr>
            <p:nvPr/>
          </p:nvSpPr>
          <p:spPr bwMode="auto">
            <a:xfrm>
              <a:off x="852488" y="2281274"/>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80</a:t>
              </a:r>
            </a:p>
          </p:txBody>
        </p:sp>
        <p:sp>
          <p:nvSpPr>
            <p:cNvPr id="4151" name="Rectangle 95"/>
            <p:cNvSpPr>
              <a:spLocks noChangeArrowheads="1"/>
            </p:cNvSpPr>
            <p:nvPr/>
          </p:nvSpPr>
          <p:spPr bwMode="auto">
            <a:xfrm>
              <a:off x="739775" y="1451936"/>
              <a:ext cx="522288"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100</a:t>
              </a:r>
            </a:p>
          </p:txBody>
        </p:sp>
        <p:sp>
          <p:nvSpPr>
            <p:cNvPr id="4152" name="Rectangle 96"/>
            <p:cNvSpPr>
              <a:spLocks noChangeArrowheads="1"/>
            </p:cNvSpPr>
            <p:nvPr/>
          </p:nvSpPr>
          <p:spPr bwMode="auto">
            <a:xfrm>
              <a:off x="852488" y="5183957"/>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10</a:t>
              </a:r>
            </a:p>
          </p:txBody>
        </p:sp>
        <p:sp>
          <p:nvSpPr>
            <p:cNvPr id="4153" name="Rectangle 97"/>
            <p:cNvSpPr>
              <a:spLocks noChangeArrowheads="1"/>
            </p:cNvSpPr>
            <p:nvPr/>
          </p:nvSpPr>
          <p:spPr bwMode="auto">
            <a:xfrm>
              <a:off x="852488" y="4354619"/>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30</a:t>
              </a:r>
            </a:p>
          </p:txBody>
        </p:sp>
        <p:sp>
          <p:nvSpPr>
            <p:cNvPr id="4154" name="Rectangle 98"/>
            <p:cNvSpPr>
              <a:spLocks noChangeArrowheads="1"/>
            </p:cNvSpPr>
            <p:nvPr/>
          </p:nvSpPr>
          <p:spPr bwMode="auto">
            <a:xfrm>
              <a:off x="852488" y="3525281"/>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50</a:t>
              </a:r>
            </a:p>
          </p:txBody>
        </p:sp>
        <p:sp>
          <p:nvSpPr>
            <p:cNvPr id="4155" name="Rectangle 99"/>
            <p:cNvSpPr>
              <a:spLocks noChangeArrowheads="1"/>
            </p:cNvSpPr>
            <p:nvPr/>
          </p:nvSpPr>
          <p:spPr bwMode="auto">
            <a:xfrm>
              <a:off x="852488" y="2695943"/>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a:latin typeface="Verdana" pitchFamily="34" charset="0"/>
                </a:rPr>
                <a:t>70</a:t>
              </a:r>
            </a:p>
          </p:txBody>
        </p:sp>
        <p:sp>
          <p:nvSpPr>
            <p:cNvPr id="4156" name="Rectangle 100"/>
            <p:cNvSpPr>
              <a:spLocks noChangeArrowheads="1"/>
            </p:cNvSpPr>
            <p:nvPr/>
          </p:nvSpPr>
          <p:spPr bwMode="auto">
            <a:xfrm>
              <a:off x="852488" y="1866605"/>
              <a:ext cx="409575" cy="304800"/>
            </a:xfrm>
            <a:prstGeom prst="rect">
              <a:avLst/>
            </a:prstGeom>
            <a:noFill/>
            <a:ln w="9525">
              <a:noFill/>
              <a:miter lim="800000"/>
              <a:headEnd/>
              <a:tailEnd/>
            </a:ln>
          </p:spPr>
          <p:txBody>
            <a:bodyPr wrap="none" lIns="92075" tIns="46038" rIns="92075" bIns="46038">
              <a:spAutoFit/>
            </a:bodyPr>
            <a:lstStyle/>
            <a:p>
              <a:pPr algn="r" eaLnBrk="0" hangingPunct="0"/>
              <a:r>
                <a:rPr lang="en-US" sz="1400" b="0" i="0" dirty="0">
                  <a:latin typeface="Verdana" pitchFamily="34" charset="0"/>
                </a:rPr>
                <a:t>90</a:t>
              </a:r>
            </a:p>
          </p:txBody>
        </p:sp>
      </p:grpSp>
      <p:grpSp>
        <p:nvGrpSpPr>
          <p:cNvPr id="5" name="Group 88"/>
          <p:cNvGrpSpPr/>
          <p:nvPr/>
        </p:nvGrpSpPr>
        <p:grpSpPr>
          <a:xfrm>
            <a:off x="8294590" y="1451936"/>
            <a:ext cx="522287" cy="4451487"/>
            <a:chOff x="8285163" y="1451936"/>
            <a:chExt cx="522287" cy="4451487"/>
          </a:xfrm>
        </p:grpSpPr>
        <p:sp>
          <p:nvSpPr>
            <p:cNvPr id="4135" name="Rectangle 102"/>
            <p:cNvSpPr>
              <a:spLocks noChangeArrowheads="1"/>
            </p:cNvSpPr>
            <p:nvPr/>
          </p:nvSpPr>
          <p:spPr bwMode="auto">
            <a:xfrm>
              <a:off x="8285163" y="5598623"/>
              <a:ext cx="298450"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0</a:t>
              </a:r>
            </a:p>
          </p:txBody>
        </p:sp>
        <p:sp>
          <p:nvSpPr>
            <p:cNvPr id="4136" name="Rectangle 103"/>
            <p:cNvSpPr>
              <a:spLocks noChangeArrowheads="1"/>
            </p:cNvSpPr>
            <p:nvPr/>
          </p:nvSpPr>
          <p:spPr bwMode="auto">
            <a:xfrm>
              <a:off x="8285163" y="4769288"/>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20</a:t>
              </a:r>
            </a:p>
          </p:txBody>
        </p:sp>
        <p:sp>
          <p:nvSpPr>
            <p:cNvPr id="4137" name="Rectangle 104"/>
            <p:cNvSpPr>
              <a:spLocks noChangeArrowheads="1"/>
            </p:cNvSpPr>
            <p:nvPr/>
          </p:nvSpPr>
          <p:spPr bwMode="auto">
            <a:xfrm>
              <a:off x="8285163" y="3939950"/>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40</a:t>
              </a:r>
            </a:p>
          </p:txBody>
        </p:sp>
        <p:sp>
          <p:nvSpPr>
            <p:cNvPr id="4138" name="Rectangle 105"/>
            <p:cNvSpPr>
              <a:spLocks noChangeArrowheads="1"/>
            </p:cNvSpPr>
            <p:nvPr/>
          </p:nvSpPr>
          <p:spPr bwMode="auto">
            <a:xfrm>
              <a:off x="8285163" y="3110612"/>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60</a:t>
              </a:r>
            </a:p>
          </p:txBody>
        </p:sp>
        <p:sp>
          <p:nvSpPr>
            <p:cNvPr id="4139" name="Rectangle 106"/>
            <p:cNvSpPr>
              <a:spLocks noChangeArrowheads="1"/>
            </p:cNvSpPr>
            <p:nvPr/>
          </p:nvSpPr>
          <p:spPr bwMode="auto">
            <a:xfrm>
              <a:off x="8285163" y="2281274"/>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80</a:t>
              </a:r>
            </a:p>
          </p:txBody>
        </p:sp>
        <p:sp>
          <p:nvSpPr>
            <p:cNvPr id="4140" name="Rectangle 107"/>
            <p:cNvSpPr>
              <a:spLocks noChangeArrowheads="1"/>
            </p:cNvSpPr>
            <p:nvPr/>
          </p:nvSpPr>
          <p:spPr bwMode="auto">
            <a:xfrm>
              <a:off x="8285163" y="1451936"/>
              <a:ext cx="522287" cy="304800"/>
            </a:xfrm>
            <a:prstGeom prst="rect">
              <a:avLst/>
            </a:prstGeom>
            <a:noFill/>
            <a:ln w="9525">
              <a:noFill/>
              <a:miter lim="800000"/>
              <a:headEnd/>
              <a:tailEnd/>
            </a:ln>
          </p:spPr>
          <p:txBody>
            <a:bodyPr wrap="none" lIns="92075" tIns="46038" rIns="92075" bIns="46038">
              <a:spAutoFit/>
            </a:bodyPr>
            <a:lstStyle/>
            <a:p>
              <a:pPr eaLnBrk="0" hangingPunct="0"/>
              <a:r>
                <a:rPr lang="en-US" sz="1400" b="0" i="0" dirty="0">
                  <a:latin typeface="Verdana" pitchFamily="34" charset="0"/>
                </a:rPr>
                <a:t>100</a:t>
              </a:r>
            </a:p>
          </p:txBody>
        </p:sp>
        <p:sp>
          <p:nvSpPr>
            <p:cNvPr id="4141" name="Rectangle 108"/>
            <p:cNvSpPr>
              <a:spLocks noChangeArrowheads="1"/>
            </p:cNvSpPr>
            <p:nvPr/>
          </p:nvSpPr>
          <p:spPr bwMode="auto">
            <a:xfrm>
              <a:off x="8285163" y="5183957"/>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10</a:t>
              </a:r>
            </a:p>
          </p:txBody>
        </p:sp>
        <p:sp>
          <p:nvSpPr>
            <p:cNvPr id="4142" name="Rectangle 109"/>
            <p:cNvSpPr>
              <a:spLocks noChangeArrowheads="1"/>
            </p:cNvSpPr>
            <p:nvPr/>
          </p:nvSpPr>
          <p:spPr bwMode="auto">
            <a:xfrm>
              <a:off x="8285163" y="4354619"/>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30</a:t>
              </a:r>
            </a:p>
          </p:txBody>
        </p:sp>
        <p:sp>
          <p:nvSpPr>
            <p:cNvPr id="4143" name="Rectangle 110"/>
            <p:cNvSpPr>
              <a:spLocks noChangeArrowheads="1"/>
            </p:cNvSpPr>
            <p:nvPr/>
          </p:nvSpPr>
          <p:spPr bwMode="auto">
            <a:xfrm>
              <a:off x="8285163" y="3525281"/>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50</a:t>
              </a:r>
            </a:p>
          </p:txBody>
        </p:sp>
        <p:sp>
          <p:nvSpPr>
            <p:cNvPr id="4144" name="Rectangle 111"/>
            <p:cNvSpPr>
              <a:spLocks noChangeArrowheads="1"/>
            </p:cNvSpPr>
            <p:nvPr/>
          </p:nvSpPr>
          <p:spPr bwMode="auto">
            <a:xfrm>
              <a:off x="8285163" y="2695943"/>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70</a:t>
              </a:r>
            </a:p>
          </p:txBody>
        </p:sp>
        <p:sp>
          <p:nvSpPr>
            <p:cNvPr id="4145" name="Rectangle 112"/>
            <p:cNvSpPr>
              <a:spLocks noChangeArrowheads="1"/>
            </p:cNvSpPr>
            <p:nvPr/>
          </p:nvSpPr>
          <p:spPr bwMode="auto">
            <a:xfrm>
              <a:off x="8285163" y="1866605"/>
              <a:ext cx="409575" cy="304800"/>
            </a:xfrm>
            <a:prstGeom prst="rect">
              <a:avLst/>
            </a:prstGeom>
            <a:noFill/>
            <a:ln w="9525">
              <a:noFill/>
              <a:miter lim="800000"/>
              <a:headEnd/>
              <a:tailEnd/>
            </a:ln>
          </p:spPr>
          <p:txBody>
            <a:bodyPr wrap="none" lIns="92075" tIns="46038" rIns="92075" bIns="46038">
              <a:spAutoFit/>
            </a:bodyPr>
            <a:lstStyle/>
            <a:p>
              <a:pPr eaLnBrk="0" hangingPunct="0"/>
              <a:r>
                <a:rPr lang="en-US" sz="1400" b="0" i="0">
                  <a:latin typeface="Verdana" pitchFamily="34" charset="0"/>
                </a:rPr>
                <a:t>90</a:t>
              </a:r>
            </a:p>
          </p:txBody>
        </p:sp>
      </p:grpSp>
      <p:sp>
        <p:nvSpPr>
          <p:cNvPr id="4130" name="Rectangle 113"/>
          <p:cNvSpPr>
            <a:spLocks noChangeArrowheads="1"/>
          </p:cNvSpPr>
          <p:nvPr/>
        </p:nvSpPr>
        <p:spPr bwMode="auto">
          <a:xfrm rot="-5400000">
            <a:off x="-830360" y="3509061"/>
            <a:ext cx="2794000" cy="336550"/>
          </a:xfrm>
          <a:prstGeom prst="rect">
            <a:avLst/>
          </a:prstGeom>
          <a:noFill/>
          <a:ln w="9525">
            <a:noFill/>
            <a:miter lim="800000"/>
            <a:headEnd/>
            <a:tailEnd/>
          </a:ln>
        </p:spPr>
        <p:txBody>
          <a:bodyPr wrap="none" lIns="92075" tIns="46038" rIns="92075" bIns="46038">
            <a:spAutoFit/>
          </a:bodyPr>
          <a:lstStyle/>
          <a:p>
            <a:pPr algn="ctr" eaLnBrk="0" hangingPunct="0"/>
            <a:r>
              <a:rPr lang="en-US" sz="1600" b="0" i="0" dirty="0">
                <a:latin typeface="Verdana" pitchFamily="34" charset="0"/>
              </a:rPr>
              <a:t>Probability of Survival, %</a:t>
            </a:r>
          </a:p>
        </p:txBody>
      </p:sp>
      <p:sp>
        <p:nvSpPr>
          <p:cNvPr id="4134" name="Rectangle 82"/>
          <p:cNvSpPr>
            <a:spLocks noChangeArrowheads="1"/>
          </p:cNvSpPr>
          <p:nvPr/>
        </p:nvSpPr>
        <p:spPr bwMode="auto">
          <a:xfrm>
            <a:off x="1396902" y="5441460"/>
            <a:ext cx="1879698" cy="285336"/>
          </a:xfrm>
          <a:prstGeom prst="rect">
            <a:avLst/>
          </a:prstGeom>
          <a:noFill/>
          <a:ln w="9525">
            <a:noFill/>
            <a:miter lim="800000"/>
            <a:headEnd/>
            <a:tailEnd/>
          </a:ln>
        </p:spPr>
        <p:txBody>
          <a:bodyPr wrap="square" lIns="92075" tIns="46038" rIns="92075" bIns="46038">
            <a:spAutoFit/>
          </a:bodyPr>
          <a:lstStyle/>
          <a:p>
            <a:pPr eaLnBrk="0" hangingPunct="0">
              <a:lnSpc>
                <a:spcPts val="1500"/>
              </a:lnSpc>
            </a:pPr>
            <a:r>
              <a:rPr lang="en-US" sz="1600" b="1" i="1" dirty="0">
                <a:latin typeface="Verdana" pitchFamily="34" charset="0"/>
              </a:rPr>
              <a:t>P </a:t>
            </a:r>
            <a:r>
              <a:rPr lang="en-US" sz="1600" b="1" i="1" dirty="0" smtClean="0">
                <a:latin typeface="Verdana" pitchFamily="34" charset="0"/>
              </a:rPr>
              <a:t>&lt; 0.0001</a:t>
            </a:r>
            <a:endParaRPr lang="en-US" sz="1600" b="1" i="1" dirty="0">
              <a:latin typeface="Verdana" pitchFamily="34" charset="0"/>
            </a:endParaRPr>
          </a:p>
        </p:txBody>
      </p:sp>
      <p:sp>
        <p:nvSpPr>
          <p:cNvPr id="98" name="Rectangle 74"/>
          <p:cNvSpPr>
            <a:spLocks noChangeArrowheads="1"/>
          </p:cNvSpPr>
          <p:nvPr/>
        </p:nvSpPr>
        <p:spPr bwMode="auto">
          <a:xfrm>
            <a:off x="5790973" y="2057400"/>
            <a:ext cx="2435451" cy="285336"/>
          </a:xfrm>
          <a:prstGeom prst="rect">
            <a:avLst/>
          </a:prstGeom>
          <a:noFill/>
          <a:ln w="9525">
            <a:noFill/>
            <a:miter lim="800000"/>
            <a:headEnd/>
            <a:tailEnd/>
          </a:ln>
        </p:spPr>
        <p:txBody>
          <a:bodyPr wrap="square" lIns="92075" tIns="46038" rIns="92075" bIns="46038">
            <a:spAutoFit/>
          </a:bodyPr>
          <a:lstStyle/>
          <a:p>
            <a:pPr algn="r" eaLnBrk="0" hangingPunct="0">
              <a:lnSpc>
                <a:spcPts val="1500"/>
              </a:lnSpc>
            </a:pPr>
            <a:r>
              <a:rPr lang="en-US" sz="1600" b="1" i="0" dirty="0" smtClean="0">
                <a:latin typeface="Verdana" pitchFamily="34" charset="0"/>
              </a:rPr>
              <a:t>CR </a:t>
            </a:r>
            <a:r>
              <a:rPr lang="en-US" sz="1600" b="1" i="0" dirty="0">
                <a:latin typeface="Verdana" pitchFamily="34" charset="0"/>
              </a:rPr>
              <a:t>(</a:t>
            </a:r>
            <a:r>
              <a:rPr lang="en-US" sz="1600" b="1" i="0" dirty="0" smtClean="0">
                <a:latin typeface="Verdana" pitchFamily="34" charset="0"/>
              </a:rPr>
              <a:t>N=2,419)</a:t>
            </a:r>
            <a:endParaRPr lang="en-US" sz="1600" b="1" i="0" dirty="0">
              <a:latin typeface="Verdana" pitchFamily="34" charset="0"/>
            </a:endParaRPr>
          </a:p>
        </p:txBody>
      </p:sp>
      <p:sp>
        <p:nvSpPr>
          <p:cNvPr id="85" name="Rectangle 74"/>
          <p:cNvSpPr>
            <a:spLocks noChangeArrowheads="1"/>
          </p:cNvSpPr>
          <p:nvPr/>
        </p:nvSpPr>
        <p:spPr bwMode="auto">
          <a:xfrm>
            <a:off x="5656082" y="3373568"/>
            <a:ext cx="2570342" cy="477696"/>
          </a:xfrm>
          <a:prstGeom prst="rect">
            <a:avLst/>
          </a:prstGeom>
          <a:noFill/>
          <a:ln w="9525">
            <a:noFill/>
            <a:miter lim="800000"/>
            <a:headEnd/>
            <a:tailEnd/>
          </a:ln>
        </p:spPr>
        <p:txBody>
          <a:bodyPr wrap="square" lIns="92075" tIns="46038" rIns="92075" bIns="46038">
            <a:spAutoFit/>
          </a:bodyPr>
          <a:lstStyle/>
          <a:p>
            <a:pPr algn="r" eaLnBrk="0" hangingPunct="0">
              <a:lnSpc>
                <a:spcPts val="1500"/>
              </a:lnSpc>
            </a:pPr>
            <a:r>
              <a:rPr lang="en-US" sz="1600" b="1" i="0" dirty="0" smtClean="0">
                <a:latin typeface="Verdana" pitchFamily="34" charset="0"/>
              </a:rPr>
              <a:t>Not in CR, sensitive </a:t>
            </a:r>
            <a:r>
              <a:rPr lang="en-US" sz="1600" b="1" i="0" dirty="0">
                <a:latin typeface="Verdana" pitchFamily="34" charset="0"/>
              </a:rPr>
              <a:t>(</a:t>
            </a:r>
            <a:r>
              <a:rPr lang="en-US" sz="1600" b="1" i="0" dirty="0" smtClean="0">
                <a:latin typeface="Verdana" pitchFamily="34" charset="0"/>
              </a:rPr>
              <a:t>N=2,826)</a:t>
            </a:r>
            <a:endParaRPr lang="en-US" sz="1600" b="1" i="0" dirty="0">
              <a:latin typeface="Verdana" pitchFamily="34" charset="0"/>
            </a:endParaRPr>
          </a:p>
        </p:txBody>
      </p:sp>
      <p:sp>
        <p:nvSpPr>
          <p:cNvPr id="88" name="Rectangle 74"/>
          <p:cNvSpPr>
            <a:spLocks noChangeArrowheads="1"/>
          </p:cNvSpPr>
          <p:nvPr/>
        </p:nvSpPr>
        <p:spPr bwMode="auto">
          <a:xfrm>
            <a:off x="4422561" y="4081903"/>
            <a:ext cx="3803864" cy="285336"/>
          </a:xfrm>
          <a:prstGeom prst="rect">
            <a:avLst/>
          </a:prstGeom>
          <a:noFill/>
          <a:ln w="9525">
            <a:noFill/>
            <a:miter lim="800000"/>
            <a:headEnd/>
            <a:tailEnd/>
          </a:ln>
        </p:spPr>
        <p:txBody>
          <a:bodyPr wrap="square" lIns="92075" tIns="46038" rIns="92075" bIns="46038">
            <a:spAutoFit/>
          </a:bodyPr>
          <a:lstStyle/>
          <a:p>
            <a:pPr algn="r" eaLnBrk="0" hangingPunct="0">
              <a:lnSpc>
                <a:spcPts val="1500"/>
              </a:lnSpc>
            </a:pPr>
            <a:r>
              <a:rPr lang="en-US" sz="1600" b="1" i="0" dirty="0" smtClean="0">
                <a:latin typeface="Verdana" pitchFamily="34" charset="0"/>
              </a:rPr>
              <a:t>Not in CR, resistant </a:t>
            </a:r>
            <a:r>
              <a:rPr lang="en-US" sz="1600" b="1" i="0" dirty="0">
                <a:latin typeface="Verdana" pitchFamily="34" charset="0"/>
              </a:rPr>
              <a:t>(</a:t>
            </a:r>
            <a:r>
              <a:rPr lang="en-US" sz="1600" b="1" i="0" dirty="0" smtClean="0">
                <a:latin typeface="Verdana" pitchFamily="34" charset="0"/>
              </a:rPr>
              <a:t>N=642)</a:t>
            </a:r>
            <a:endParaRPr lang="en-US" sz="1600" b="1" i="0" dirty="0">
              <a:latin typeface="Verdana" pitchFamily="34" charset="0"/>
            </a:endParaRPr>
          </a:p>
        </p:txBody>
      </p:sp>
      <p:sp>
        <p:nvSpPr>
          <p:cNvPr id="86" name="Freeform 175"/>
          <p:cNvSpPr>
            <a:spLocks/>
          </p:cNvSpPr>
          <p:nvPr/>
        </p:nvSpPr>
        <p:spPr bwMode="auto">
          <a:xfrm flipV="1">
            <a:off x="1377915" y="1610189"/>
            <a:ext cx="6845349" cy="1173613"/>
          </a:xfrm>
          <a:custGeom>
            <a:avLst/>
            <a:gdLst/>
            <a:ahLst/>
            <a:cxnLst>
              <a:cxn ang="0">
                <a:pos x="6" y="356"/>
              </a:cxn>
              <a:cxn ang="0">
                <a:pos x="19" y="352"/>
              </a:cxn>
              <a:cxn ang="0">
                <a:pos x="32" y="346"/>
              </a:cxn>
              <a:cxn ang="0">
                <a:pos x="43" y="341"/>
              </a:cxn>
              <a:cxn ang="0">
                <a:pos x="64" y="336"/>
              </a:cxn>
              <a:cxn ang="0">
                <a:pos x="100" y="331"/>
              </a:cxn>
              <a:cxn ang="0">
                <a:pos x="110" y="326"/>
              </a:cxn>
              <a:cxn ang="0">
                <a:pos x="143" y="321"/>
              </a:cxn>
              <a:cxn ang="0">
                <a:pos x="180" y="316"/>
              </a:cxn>
              <a:cxn ang="0">
                <a:pos x="222" y="311"/>
              </a:cxn>
              <a:cxn ang="0">
                <a:pos x="235" y="305"/>
              </a:cxn>
              <a:cxn ang="0">
                <a:pos x="267" y="301"/>
              </a:cxn>
              <a:cxn ang="0">
                <a:pos x="287" y="295"/>
              </a:cxn>
              <a:cxn ang="0">
                <a:pos x="318" y="291"/>
              </a:cxn>
              <a:cxn ang="0">
                <a:pos x="336" y="285"/>
              </a:cxn>
              <a:cxn ang="0">
                <a:pos x="370" y="281"/>
              </a:cxn>
              <a:cxn ang="0">
                <a:pos x="393" y="275"/>
              </a:cxn>
              <a:cxn ang="0">
                <a:pos x="418" y="271"/>
              </a:cxn>
              <a:cxn ang="0">
                <a:pos x="428" y="265"/>
              </a:cxn>
              <a:cxn ang="0">
                <a:pos x="464" y="261"/>
              </a:cxn>
              <a:cxn ang="0">
                <a:pos x="491" y="254"/>
              </a:cxn>
              <a:cxn ang="0">
                <a:pos x="519" y="249"/>
              </a:cxn>
              <a:cxn ang="0">
                <a:pos x="566" y="242"/>
              </a:cxn>
              <a:cxn ang="0">
                <a:pos x="617" y="238"/>
              </a:cxn>
              <a:cxn ang="0">
                <a:pos x="640" y="232"/>
              </a:cxn>
              <a:cxn ang="0">
                <a:pos x="677" y="228"/>
              </a:cxn>
              <a:cxn ang="0">
                <a:pos x="700" y="222"/>
              </a:cxn>
              <a:cxn ang="0">
                <a:pos x="732" y="216"/>
              </a:cxn>
              <a:cxn ang="0">
                <a:pos x="743" y="210"/>
              </a:cxn>
              <a:cxn ang="0">
                <a:pos x="787" y="206"/>
              </a:cxn>
              <a:cxn ang="0">
                <a:pos x="812" y="200"/>
              </a:cxn>
              <a:cxn ang="0">
                <a:pos x="841" y="195"/>
              </a:cxn>
              <a:cxn ang="0">
                <a:pos x="866" y="189"/>
              </a:cxn>
              <a:cxn ang="0">
                <a:pos x="909" y="184"/>
              </a:cxn>
              <a:cxn ang="0">
                <a:pos x="979" y="179"/>
              </a:cxn>
              <a:cxn ang="0">
                <a:pos x="1020" y="174"/>
              </a:cxn>
              <a:cxn ang="0">
                <a:pos x="1057" y="169"/>
              </a:cxn>
              <a:cxn ang="0">
                <a:pos x="1105" y="164"/>
              </a:cxn>
              <a:cxn ang="0">
                <a:pos x="1129" y="159"/>
              </a:cxn>
              <a:cxn ang="0">
                <a:pos x="1155" y="154"/>
              </a:cxn>
              <a:cxn ang="0">
                <a:pos x="1168" y="147"/>
              </a:cxn>
              <a:cxn ang="0">
                <a:pos x="1220" y="143"/>
              </a:cxn>
              <a:cxn ang="0">
                <a:pos x="1259" y="135"/>
              </a:cxn>
              <a:cxn ang="0">
                <a:pos x="1291" y="130"/>
              </a:cxn>
              <a:cxn ang="0">
                <a:pos x="1319" y="124"/>
              </a:cxn>
              <a:cxn ang="0">
                <a:pos x="1358" y="118"/>
              </a:cxn>
              <a:cxn ang="0">
                <a:pos x="1397" y="112"/>
              </a:cxn>
              <a:cxn ang="0">
                <a:pos x="1456" y="107"/>
              </a:cxn>
              <a:cxn ang="0">
                <a:pos x="1511" y="99"/>
              </a:cxn>
              <a:cxn ang="0">
                <a:pos x="1534" y="94"/>
              </a:cxn>
              <a:cxn ang="0">
                <a:pos x="1558" y="85"/>
              </a:cxn>
              <a:cxn ang="0">
                <a:pos x="1632" y="78"/>
              </a:cxn>
              <a:cxn ang="0">
                <a:pos x="1685" y="69"/>
              </a:cxn>
              <a:cxn ang="0">
                <a:pos x="1736" y="62"/>
              </a:cxn>
              <a:cxn ang="0">
                <a:pos x="1790" y="53"/>
              </a:cxn>
              <a:cxn ang="0">
                <a:pos x="1851" y="45"/>
              </a:cxn>
              <a:cxn ang="0">
                <a:pos x="1936" y="32"/>
              </a:cxn>
              <a:cxn ang="0">
                <a:pos x="1979" y="22"/>
              </a:cxn>
              <a:cxn ang="0">
                <a:pos x="2166" y="9"/>
              </a:cxn>
            </a:cxnLst>
            <a:rect l="0" t="0" r="r" b="b"/>
            <a:pathLst>
              <a:path w="2240" h="360">
                <a:moveTo>
                  <a:pt x="0" y="360"/>
                </a:moveTo>
                <a:lnTo>
                  <a:pt x="2" y="360"/>
                </a:lnTo>
                <a:lnTo>
                  <a:pt x="2" y="359"/>
                </a:lnTo>
                <a:lnTo>
                  <a:pt x="5" y="359"/>
                </a:lnTo>
                <a:lnTo>
                  <a:pt x="5" y="357"/>
                </a:lnTo>
                <a:lnTo>
                  <a:pt x="6" y="357"/>
                </a:lnTo>
                <a:lnTo>
                  <a:pt x="6" y="356"/>
                </a:lnTo>
                <a:lnTo>
                  <a:pt x="9" y="356"/>
                </a:lnTo>
                <a:lnTo>
                  <a:pt x="9" y="354"/>
                </a:lnTo>
                <a:lnTo>
                  <a:pt x="12" y="354"/>
                </a:lnTo>
                <a:lnTo>
                  <a:pt x="12" y="353"/>
                </a:lnTo>
                <a:lnTo>
                  <a:pt x="16" y="353"/>
                </a:lnTo>
                <a:lnTo>
                  <a:pt x="16" y="352"/>
                </a:lnTo>
                <a:lnTo>
                  <a:pt x="19" y="352"/>
                </a:lnTo>
                <a:lnTo>
                  <a:pt x="19" y="350"/>
                </a:lnTo>
                <a:lnTo>
                  <a:pt x="20" y="350"/>
                </a:lnTo>
                <a:lnTo>
                  <a:pt x="20" y="349"/>
                </a:lnTo>
                <a:lnTo>
                  <a:pt x="29" y="349"/>
                </a:lnTo>
                <a:lnTo>
                  <a:pt x="29" y="347"/>
                </a:lnTo>
                <a:lnTo>
                  <a:pt x="32" y="347"/>
                </a:lnTo>
                <a:lnTo>
                  <a:pt x="32" y="346"/>
                </a:lnTo>
                <a:lnTo>
                  <a:pt x="33" y="346"/>
                </a:lnTo>
                <a:lnTo>
                  <a:pt x="33" y="344"/>
                </a:lnTo>
                <a:lnTo>
                  <a:pt x="36" y="344"/>
                </a:lnTo>
                <a:lnTo>
                  <a:pt x="36" y="343"/>
                </a:lnTo>
                <a:lnTo>
                  <a:pt x="42" y="343"/>
                </a:lnTo>
                <a:lnTo>
                  <a:pt x="42" y="341"/>
                </a:lnTo>
                <a:lnTo>
                  <a:pt x="43" y="341"/>
                </a:lnTo>
                <a:lnTo>
                  <a:pt x="43" y="340"/>
                </a:lnTo>
                <a:lnTo>
                  <a:pt x="46" y="340"/>
                </a:lnTo>
                <a:lnTo>
                  <a:pt x="46" y="339"/>
                </a:lnTo>
                <a:lnTo>
                  <a:pt x="54" y="339"/>
                </a:lnTo>
                <a:lnTo>
                  <a:pt x="54" y="337"/>
                </a:lnTo>
                <a:lnTo>
                  <a:pt x="64" y="337"/>
                </a:lnTo>
                <a:lnTo>
                  <a:pt x="64" y="336"/>
                </a:lnTo>
                <a:lnTo>
                  <a:pt x="75" y="336"/>
                </a:lnTo>
                <a:lnTo>
                  <a:pt x="75" y="334"/>
                </a:lnTo>
                <a:lnTo>
                  <a:pt x="81" y="334"/>
                </a:lnTo>
                <a:lnTo>
                  <a:pt x="81" y="333"/>
                </a:lnTo>
                <a:lnTo>
                  <a:pt x="94" y="333"/>
                </a:lnTo>
                <a:lnTo>
                  <a:pt x="94" y="331"/>
                </a:lnTo>
                <a:lnTo>
                  <a:pt x="100" y="331"/>
                </a:lnTo>
                <a:lnTo>
                  <a:pt x="100" y="330"/>
                </a:lnTo>
                <a:lnTo>
                  <a:pt x="102" y="330"/>
                </a:lnTo>
                <a:lnTo>
                  <a:pt x="102" y="328"/>
                </a:lnTo>
                <a:lnTo>
                  <a:pt x="107" y="328"/>
                </a:lnTo>
                <a:lnTo>
                  <a:pt x="107" y="327"/>
                </a:lnTo>
                <a:lnTo>
                  <a:pt x="110" y="327"/>
                </a:lnTo>
                <a:lnTo>
                  <a:pt x="110" y="326"/>
                </a:lnTo>
                <a:lnTo>
                  <a:pt x="123" y="326"/>
                </a:lnTo>
                <a:lnTo>
                  <a:pt x="123" y="324"/>
                </a:lnTo>
                <a:lnTo>
                  <a:pt x="131" y="324"/>
                </a:lnTo>
                <a:lnTo>
                  <a:pt x="131" y="323"/>
                </a:lnTo>
                <a:lnTo>
                  <a:pt x="136" y="323"/>
                </a:lnTo>
                <a:lnTo>
                  <a:pt x="136" y="321"/>
                </a:lnTo>
                <a:lnTo>
                  <a:pt x="143" y="321"/>
                </a:lnTo>
                <a:lnTo>
                  <a:pt x="143" y="320"/>
                </a:lnTo>
                <a:lnTo>
                  <a:pt x="156" y="320"/>
                </a:lnTo>
                <a:lnTo>
                  <a:pt x="156" y="318"/>
                </a:lnTo>
                <a:lnTo>
                  <a:pt x="157" y="318"/>
                </a:lnTo>
                <a:lnTo>
                  <a:pt x="157" y="317"/>
                </a:lnTo>
                <a:lnTo>
                  <a:pt x="180" y="317"/>
                </a:lnTo>
                <a:lnTo>
                  <a:pt x="180" y="316"/>
                </a:lnTo>
                <a:lnTo>
                  <a:pt x="186" y="316"/>
                </a:lnTo>
                <a:lnTo>
                  <a:pt x="186" y="314"/>
                </a:lnTo>
                <a:lnTo>
                  <a:pt x="193" y="314"/>
                </a:lnTo>
                <a:lnTo>
                  <a:pt x="193" y="313"/>
                </a:lnTo>
                <a:lnTo>
                  <a:pt x="209" y="313"/>
                </a:lnTo>
                <a:lnTo>
                  <a:pt x="209" y="311"/>
                </a:lnTo>
                <a:lnTo>
                  <a:pt x="222" y="311"/>
                </a:lnTo>
                <a:lnTo>
                  <a:pt x="222" y="310"/>
                </a:lnTo>
                <a:lnTo>
                  <a:pt x="223" y="310"/>
                </a:lnTo>
                <a:lnTo>
                  <a:pt x="223" y="308"/>
                </a:lnTo>
                <a:lnTo>
                  <a:pt x="228" y="308"/>
                </a:lnTo>
                <a:lnTo>
                  <a:pt x="228" y="307"/>
                </a:lnTo>
                <a:lnTo>
                  <a:pt x="235" y="307"/>
                </a:lnTo>
                <a:lnTo>
                  <a:pt x="235" y="305"/>
                </a:lnTo>
                <a:lnTo>
                  <a:pt x="241" y="305"/>
                </a:lnTo>
                <a:lnTo>
                  <a:pt x="241" y="304"/>
                </a:lnTo>
                <a:lnTo>
                  <a:pt x="244" y="304"/>
                </a:lnTo>
                <a:lnTo>
                  <a:pt x="244" y="303"/>
                </a:lnTo>
                <a:lnTo>
                  <a:pt x="254" y="303"/>
                </a:lnTo>
                <a:lnTo>
                  <a:pt x="254" y="301"/>
                </a:lnTo>
                <a:lnTo>
                  <a:pt x="267" y="301"/>
                </a:lnTo>
                <a:lnTo>
                  <a:pt x="267" y="300"/>
                </a:lnTo>
                <a:lnTo>
                  <a:pt x="272" y="300"/>
                </a:lnTo>
                <a:lnTo>
                  <a:pt x="272" y="298"/>
                </a:lnTo>
                <a:lnTo>
                  <a:pt x="284" y="298"/>
                </a:lnTo>
                <a:lnTo>
                  <a:pt x="284" y="297"/>
                </a:lnTo>
                <a:lnTo>
                  <a:pt x="287" y="297"/>
                </a:lnTo>
                <a:lnTo>
                  <a:pt x="287" y="295"/>
                </a:lnTo>
                <a:lnTo>
                  <a:pt x="301" y="295"/>
                </a:lnTo>
                <a:lnTo>
                  <a:pt x="301" y="294"/>
                </a:lnTo>
                <a:lnTo>
                  <a:pt x="308" y="294"/>
                </a:lnTo>
                <a:lnTo>
                  <a:pt x="308" y="292"/>
                </a:lnTo>
                <a:lnTo>
                  <a:pt x="316" y="292"/>
                </a:lnTo>
                <a:lnTo>
                  <a:pt x="316" y="291"/>
                </a:lnTo>
                <a:lnTo>
                  <a:pt x="318" y="291"/>
                </a:lnTo>
                <a:lnTo>
                  <a:pt x="318" y="290"/>
                </a:lnTo>
                <a:lnTo>
                  <a:pt x="330" y="290"/>
                </a:lnTo>
                <a:lnTo>
                  <a:pt x="330" y="288"/>
                </a:lnTo>
                <a:lnTo>
                  <a:pt x="333" y="288"/>
                </a:lnTo>
                <a:lnTo>
                  <a:pt x="333" y="287"/>
                </a:lnTo>
                <a:lnTo>
                  <a:pt x="336" y="287"/>
                </a:lnTo>
                <a:lnTo>
                  <a:pt x="336" y="285"/>
                </a:lnTo>
                <a:lnTo>
                  <a:pt x="353" y="285"/>
                </a:lnTo>
                <a:lnTo>
                  <a:pt x="353" y="284"/>
                </a:lnTo>
                <a:lnTo>
                  <a:pt x="360" y="284"/>
                </a:lnTo>
                <a:lnTo>
                  <a:pt x="360" y="282"/>
                </a:lnTo>
                <a:lnTo>
                  <a:pt x="366" y="282"/>
                </a:lnTo>
                <a:lnTo>
                  <a:pt x="366" y="281"/>
                </a:lnTo>
                <a:lnTo>
                  <a:pt x="370" y="281"/>
                </a:lnTo>
                <a:lnTo>
                  <a:pt x="370" y="280"/>
                </a:lnTo>
                <a:lnTo>
                  <a:pt x="378" y="280"/>
                </a:lnTo>
                <a:lnTo>
                  <a:pt x="378" y="278"/>
                </a:lnTo>
                <a:lnTo>
                  <a:pt x="379" y="278"/>
                </a:lnTo>
                <a:lnTo>
                  <a:pt x="379" y="277"/>
                </a:lnTo>
                <a:lnTo>
                  <a:pt x="393" y="277"/>
                </a:lnTo>
                <a:lnTo>
                  <a:pt x="393" y="275"/>
                </a:lnTo>
                <a:lnTo>
                  <a:pt x="395" y="275"/>
                </a:lnTo>
                <a:lnTo>
                  <a:pt x="395" y="274"/>
                </a:lnTo>
                <a:lnTo>
                  <a:pt x="401" y="274"/>
                </a:lnTo>
                <a:lnTo>
                  <a:pt x="401" y="272"/>
                </a:lnTo>
                <a:lnTo>
                  <a:pt x="411" y="272"/>
                </a:lnTo>
                <a:lnTo>
                  <a:pt x="411" y="271"/>
                </a:lnTo>
                <a:lnTo>
                  <a:pt x="418" y="271"/>
                </a:lnTo>
                <a:lnTo>
                  <a:pt x="418" y="269"/>
                </a:lnTo>
                <a:lnTo>
                  <a:pt x="425" y="269"/>
                </a:lnTo>
                <a:lnTo>
                  <a:pt x="425" y="268"/>
                </a:lnTo>
                <a:lnTo>
                  <a:pt x="426" y="268"/>
                </a:lnTo>
                <a:lnTo>
                  <a:pt x="426" y="267"/>
                </a:lnTo>
                <a:lnTo>
                  <a:pt x="428" y="267"/>
                </a:lnTo>
                <a:lnTo>
                  <a:pt x="428" y="265"/>
                </a:lnTo>
                <a:lnTo>
                  <a:pt x="432" y="265"/>
                </a:lnTo>
                <a:lnTo>
                  <a:pt x="432" y="264"/>
                </a:lnTo>
                <a:lnTo>
                  <a:pt x="447" y="264"/>
                </a:lnTo>
                <a:lnTo>
                  <a:pt x="447" y="262"/>
                </a:lnTo>
                <a:lnTo>
                  <a:pt x="451" y="262"/>
                </a:lnTo>
                <a:lnTo>
                  <a:pt x="451" y="261"/>
                </a:lnTo>
                <a:lnTo>
                  <a:pt x="464" y="261"/>
                </a:lnTo>
                <a:lnTo>
                  <a:pt x="464" y="258"/>
                </a:lnTo>
                <a:lnTo>
                  <a:pt x="471" y="258"/>
                </a:lnTo>
                <a:lnTo>
                  <a:pt x="471" y="256"/>
                </a:lnTo>
                <a:lnTo>
                  <a:pt x="487" y="256"/>
                </a:lnTo>
                <a:lnTo>
                  <a:pt x="487" y="255"/>
                </a:lnTo>
                <a:lnTo>
                  <a:pt x="491" y="255"/>
                </a:lnTo>
                <a:lnTo>
                  <a:pt x="491" y="254"/>
                </a:lnTo>
                <a:lnTo>
                  <a:pt x="493" y="254"/>
                </a:lnTo>
                <a:lnTo>
                  <a:pt x="493" y="252"/>
                </a:lnTo>
                <a:lnTo>
                  <a:pt x="500" y="252"/>
                </a:lnTo>
                <a:lnTo>
                  <a:pt x="500" y="251"/>
                </a:lnTo>
                <a:lnTo>
                  <a:pt x="513" y="251"/>
                </a:lnTo>
                <a:lnTo>
                  <a:pt x="513" y="249"/>
                </a:lnTo>
                <a:lnTo>
                  <a:pt x="519" y="249"/>
                </a:lnTo>
                <a:lnTo>
                  <a:pt x="519" y="248"/>
                </a:lnTo>
                <a:lnTo>
                  <a:pt x="545" y="248"/>
                </a:lnTo>
                <a:lnTo>
                  <a:pt x="545" y="245"/>
                </a:lnTo>
                <a:lnTo>
                  <a:pt x="547" y="245"/>
                </a:lnTo>
                <a:lnTo>
                  <a:pt x="547" y="243"/>
                </a:lnTo>
                <a:lnTo>
                  <a:pt x="566" y="243"/>
                </a:lnTo>
                <a:lnTo>
                  <a:pt x="566" y="242"/>
                </a:lnTo>
                <a:lnTo>
                  <a:pt x="572" y="242"/>
                </a:lnTo>
                <a:lnTo>
                  <a:pt x="572" y="241"/>
                </a:lnTo>
                <a:lnTo>
                  <a:pt x="588" y="241"/>
                </a:lnTo>
                <a:lnTo>
                  <a:pt x="588" y="239"/>
                </a:lnTo>
                <a:lnTo>
                  <a:pt x="605" y="239"/>
                </a:lnTo>
                <a:lnTo>
                  <a:pt x="605" y="238"/>
                </a:lnTo>
                <a:lnTo>
                  <a:pt x="617" y="238"/>
                </a:lnTo>
                <a:lnTo>
                  <a:pt x="617" y="236"/>
                </a:lnTo>
                <a:lnTo>
                  <a:pt x="632" y="236"/>
                </a:lnTo>
                <a:lnTo>
                  <a:pt x="632" y="235"/>
                </a:lnTo>
                <a:lnTo>
                  <a:pt x="637" y="235"/>
                </a:lnTo>
                <a:lnTo>
                  <a:pt x="637" y="233"/>
                </a:lnTo>
                <a:lnTo>
                  <a:pt x="640" y="233"/>
                </a:lnTo>
                <a:lnTo>
                  <a:pt x="640" y="232"/>
                </a:lnTo>
                <a:lnTo>
                  <a:pt x="641" y="232"/>
                </a:lnTo>
                <a:lnTo>
                  <a:pt x="641" y="231"/>
                </a:lnTo>
                <a:lnTo>
                  <a:pt x="670" y="231"/>
                </a:lnTo>
                <a:lnTo>
                  <a:pt x="670" y="229"/>
                </a:lnTo>
                <a:lnTo>
                  <a:pt x="671" y="229"/>
                </a:lnTo>
                <a:lnTo>
                  <a:pt x="671" y="228"/>
                </a:lnTo>
                <a:lnTo>
                  <a:pt x="677" y="228"/>
                </a:lnTo>
                <a:lnTo>
                  <a:pt x="677" y="226"/>
                </a:lnTo>
                <a:lnTo>
                  <a:pt x="686" y="226"/>
                </a:lnTo>
                <a:lnTo>
                  <a:pt x="686" y="225"/>
                </a:lnTo>
                <a:lnTo>
                  <a:pt x="693" y="225"/>
                </a:lnTo>
                <a:lnTo>
                  <a:pt x="693" y="223"/>
                </a:lnTo>
                <a:lnTo>
                  <a:pt x="700" y="223"/>
                </a:lnTo>
                <a:lnTo>
                  <a:pt x="700" y="222"/>
                </a:lnTo>
                <a:lnTo>
                  <a:pt x="707" y="222"/>
                </a:lnTo>
                <a:lnTo>
                  <a:pt x="707" y="220"/>
                </a:lnTo>
                <a:lnTo>
                  <a:pt x="715" y="220"/>
                </a:lnTo>
                <a:lnTo>
                  <a:pt x="715" y="219"/>
                </a:lnTo>
                <a:lnTo>
                  <a:pt x="716" y="219"/>
                </a:lnTo>
                <a:lnTo>
                  <a:pt x="716" y="216"/>
                </a:lnTo>
                <a:lnTo>
                  <a:pt x="732" y="216"/>
                </a:lnTo>
                <a:lnTo>
                  <a:pt x="732" y="215"/>
                </a:lnTo>
                <a:lnTo>
                  <a:pt x="735" y="215"/>
                </a:lnTo>
                <a:lnTo>
                  <a:pt x="735" y="213"/>
                </a:lnTo>
                <a:lnTo>
                  <a:pt x="739" y="213"/>
                </a:lnTo>
                <a:lnTo>
                  <a:pt x="739" y="212"/>
                </a:lnTo>
                <a:lnTo>
                  <a:pt x="743" y="212"/>
                </a:lnTo>
                <a:lnTo>
                  <a:pt x="743" y="210"/>
                </a:lnTo>
                <a:lnTo>
                  <a:pt x="752" y="210"/>
                </a:lnTo>
                <a:lnTo>
                  <a:pt x="752" y="209"/>
                </a:lnTo>
                <a:lnTo>
                  <a:pt x="759" y="209"/>
                </a:lnTo>
                <a:lnTo>
                  <a:pt x="759" y="207"/>
                </a:lnTo>
                <a:lnTo>
                  <a:pt x="781" y="207"/>
                </a:lnTo>
                <a:lnTo>
                  <a:pt x="781" y="206"/>
                </a:lnTo>
                <a:lnTo>
                  <a:pt x="787" y="206"/>
                </a:lnTo>
                <a:lnTo>
                  <a:pt x="787" y="205"/>
                </a:lnTo>
                <a:lnTo>
                  <a:pt x="805" y="205"/>
                </a:lnTo>
                <a:lnTo>
                  <a:pt x="805" y="203"/>
                </a:lnTo>
                <a:lnTo>
                  <a:pt x="807" y="203"/>
                </a:lnTo>
                <a:lnTo>
                  <a:pt x="807" y="202"/>
                </a:lnTo>
                <a:lnTo>
                  <a:pt x="812" y="202"/>
                </a:lnTo>
                <a:lnTo>
                  <a:pt x="812" y="200"/>
                </a:lnTo>
                <a:lnTo>
                  <a:pt x="833" y="200"/>
                </a:lnTo>
                <a:lnTo>
                  <a:pt x="833" y="199"/>
                </a:lnTo>
                <a:lnTo>
                  <a:pt x="837" y="199"/>
                </a:lnTo>
                <a:lnTo>
                  <a:pt x="837" y="196"/>
                </a:lnTo>
                <a:lnTo>
                  <a:pt x="838" y="196"/>
                </a:lnTo>
                <a:lnTo>
                  <a:pt x="838" y="195"/>
                </a:lnTo>
                <a:lnTo>
                  <a:pt x="841" y="195"/>
                </a:lnTo>
                <a:lnTo>
                  <a:pt x="841" y="193"/>
                </a:lnTo>
                <a:lnTo>
                  <a:pt x="844" y="193"/>
                </a:lnTo>
                <a:lnTo>
                  <a:pt x="844" y="192"/>
                </a:lnTo>
                <a:lnTo>
                  <a:pt x="853" y="192"/>
                </a:lnTo>
                <a:lnTo>
                  <a:pt x="853" y="190"/>
                </a:lnTo>
                <a:lnTo>
                  <a:pt x="866" y="190"/>
                </a:lnTo>
                <a:lnTo>
                  <a:pt x="866" y="189"/>
                </a:lnTo>
                <a:lnTo>
                  <a:pt x="877" y="189"/>
                </a:lnTo>
                <a:lnTo>
                  <a:pt x="877" y="187"/>
                </a:lnTo>
                <a:lnTo>
                  <a:pt x="884" y="187"/>
                </a:lnTo>
                <a:lnTo>
                  <a:pt x="884" y="186"/>
                </a:lnTo>
                <a:lnTo>
                  <a:pt x="886" y="186"/>
                </a:lnTo>
                <a:lnTo>
                  <a:pt x="886" y="184"/>
                </a:lnTo>
                <a:lnTo>
                  <a:pt x="909" y="184"/>
                </a:lnTo>
                <a:lnTo>
                  <a:pt x="909" y="183"/>
                </a:lnTo>
                <a:lnTo>
                  <a:pt x="919" y="183"/>
                </a:lnTo>
                <a:lnTo>
                  <a:pt x="919" y="182"/>
                </a:lnTo>
                <a:lnTo>
                  <a:pt x="933" y="182"/>
                </a:lnTo>
                <a:lnTo>
                  <a:pt x="933" y="180"/>
                </a:lnTo>
                <a:lnTo>
                  <a:pt x="979" y="180"/>
                </a:lnTo>
                <a:lnTo>
                  <a:pt x="979" y="179"/>
                </a:lnTo>
                <a:lnTo>
                  <a:pt x="984" y="179"/>
                </a:lnTo>
                <a:lnTo>
                  <a:pt x="984" y="177"/>
                </a:lnTo>
                <a:lnTo>
                  <a:pt x="997" y="177"/>
                </a:lnTo>
                <a:lnTo>
                  <a:pt x="997" y="176"/>
                </a:lnTo>
                <a:lnTo>
                  <a:pt x="1017" y="176"/>
                </a:lnTo>
                <a:lnTo>
                  <a:pt x="1017" y="174"/>
                </a:lnTo>
                <a:lnTo>
                  <a:pt x="1020" y="174"/>
                </a:lnTo>
                <a:lnTo>
                  <a:pt x="1020" y="173"/>
                </a:lnTo>
                <a:lnTo>
                  <a:pt x="1028" y="173"/>
                </a:lnTo>
                <a:lnTo>
                  <a:pt x="1028" y="171"/>
                </a:lnTo>
                <a:lnTo>
                  <a:pt x="1040" y="171"/>
                </a:lnTo>
                <a:lnTo>
                  <a:pt x="1040" y="170"/>
                </a:lnTo>
                <a:lnTo>
                  <a:pt x="1057" y="170"/>
                </a:lnTo>
                <a:lnTo>
                  <a:pt x="1057" y="169"/>
                </a:lnTo>
                <a:lnTo>
                  <a:pt x="1064" y="169"/>
                </a:lnTo>
                <a:lnTo>
                  <a:pt x="1064" y="167"/>
                </a:lnTo>
                <a:lnTo>
                  <a:pt x="1079" y="167"/>
                </a:lnTo>
                <a:lnTo>
                  <a:pt x="1079" y="166"/>
                </a:lnTo>
                <a:lnTo>
                  <a:pt x="1096" y="166"/>
                </a:lnTo>
                <a:lnTo>
                  <a:pt x="1096" y="164"/>
                </a:lnTo>
                <a:lnTo>
                  <a:pt x="1105" y="164"/>
                </a:lnTo>
                <a:lnTo>
                  <a:pt x="1105" y="163"/>
                </a:lnTo>
                <a:lnTo>
                  <a:pt x="1122" y="163"/>
                </a:lnTo>
                <a:lnTo>
                  <a:pt x="1122" y="161"/>
                </a:lnTo>
                <a:lnTo>
                  <a:pt x="1128" y="161"/>
                </a:lnTo>
                <a:lnTo>
                  <a:pt x="1128" y="160"/>
                </a:lnTo>
                <a:lnTo>
                  <a:pt x="1129" y="160"/>
                </a:lnTo>
                <a:lnTo>
                  <a:pt x="1129" y="159"/>
                </a:lnTo>
                <a:lnTo>
                  <a:pt x="1131" y="159"/>
                </a:lnTo>
                <a:lnTo>
                  <a:pt x="1131" y="157"/>
                </a:lnTo>
                <a:lnTo>
                  <a:pt x="1135" y="157"/>
                </a:lnTo>
                <a:lnTo>
                  <a:pt x="1135" y="156"/>
                </a:lnTo>
                <a:lnTo>
                  <a:pt x="1152" y="156"/>
                </a:lnTo>
                <a:lnTo>
                  <a:pt x="1152" y="154"/>
                </a:lnTo>
                <a:lnTo>
                  <a:pt x="1155" y="154"/>
                </a:lnTo>
                <a:lnTo>
                  <a:pt x="1155" y="151"/>
                </a:lnTo>
                <a:lnTo>
                  <a:pt x="1159" y="151"/>
                </a:lnTo>
                <a:lnTo>
                  <a:pt x="1159" y="150"/>
                </a:lnTo>
                <a:lnTo>
                  <a:pt x="1167" y="150"/>
                </a:lnTo>
                <a:lnTo>
                  <a:pt x="1167" y="148"/>
                </a:lnTo>
                <a:lnTo>
                  <a:pt x="1168" y="148"/>
                </a:lnTo>
                <a:lnTo>
                  <a:pt x="1168" y="147"/>
                </a:lnTo>
                <a:lnTo>
                  <a:pt x="1191" y="147"/>
                </a:lnTo>
                <a:lnTo>
                  <a:pt x="1191" y="146"/>
                </a:lnTo>
                <a:lnTo>
                  <a:pt x="1197" y="146"/>
                </a:lnTo>
                <a:lnTo>
                  <a:pt x="1197" y="144"/>
                </a:lnTo>
                <a:lnTo>
                  <a:pt x="1201" y="144"/>
                </a:lnTo>
                <a:lnTo>
                  <a:pt x="1201" y="143"/>
                </a:lnTo>
                <a:lnTo>
                  <a:pt x="1220" y="143"/>
                </a:lnTo>
                <a:lnTo>
                  <a:pt x="1220" y="141"/>
                </a:lnTo>
                <a:lnTo>
                  <a:pt x="1230" y="141"/>
                </a:lnTo>
                <a:lnTo>
                  <a:pt x="1230" y="140"/>
                </a:lnTo>
                <a:lnTo>
                  <a:pt x="1255" y="140"/>
                </a:lnTo>
                <a:lnTo>
                  <a:pt x="1255" y="138"/>
                </a:lnTo>
                <a:lnTo>
                  <a:pt x="1259" y="138"/>
                </a:lnTo>
                <a:lnTo>
                  <a:pt x="1259" y="135"/>
                </a:lnTo>
                <a:lnTo>
                  <a:pt x="1265" y="135"/>
                </a:lnTo>
                <a:lnTo>
                  <a:pt x="1265" y="134"/>
                </a:lnTo>
                <a:lnTo>
                  <a:pt x="1270" y="134"/>
                </a:lnTo>
                <a:lnTo>
                  <a:pt x="1270" y="131"/>
                </a:lnTo>
                <a:lnTo>
                  <a:pt x="1279" y="131"/>
                </a:lnTo>
                <a:lnTo>
                  <a:pt x="1279" y="130"/>
                </a:lnTo>
                <a:lnTo>
                  <a:pt x="1291" y="130"/>
                </a:lnTo>
                <a:lnTo>
                  <a:pt x="1291" y="128"/>
                </a:lnTo>
                <a:lnTo>
                  <a:pt x="1295" y="128"/>
                </a:lnTo>
                <a:lnTo>
                  <a:pt x="1295" y="127"/>
                </a:lnTo>
                <a:lnTo>
                  <a:pt x="1309" y="127"/>
                </a:lnTo>
                <a:lnTo>
                  <a:pt x="1309" y="125"/>
                </a:lnTo>
                <a:lnTo>
                  <a:pt x="1319" y="125"/>
                </a:lnTo>
                <a:lnTo>
                  <a:pt x="1319" y="124"/>
                </a:lnTo>
                <a:lnTo>
                  <a:pt x="1350" y="124"/>
                </a:lnTo>
                <a:lnTo>
                  <a:pt x="1350" y="123"/>
                </a:lnTo>
                <a:lnTo>
                  <a:pt x="1351" y="123"/>
                </a:lnTo>
                <a:lnTo>
                  <a:pt x="1351" y="121"/>
                </a:lnTo>
                <a:lnTo>
                  <a:pt x="1357" y="121"/>
                </a:lnTo>
                <a:lnTo>
                  <a:pt x="1357" y="118"/>
                </a:lnTo>
                <a:lnTo>
                  <a:pt x="1358" y="118"/>
                </a:lnTo>
                <a:lnTo>
                  <a:pt x="1358" y="117"/>
                </a:lnTo>
                <a:lnTo>
                  <a:pt x="1368" y="117"/>
                </a:lnTo>
                <a:lnTo>
                  <a:pt x="1368" y="115"/>
                </a:lnTo>
                <a:lnTo>
                  <a:pt x="1376" y="115"/>
                </a:lnTo>
                <a:lnTo>
                  <a:pt x="1376" y="114"/>
                </a:lnTo>
                <a:lnTo>
                  <a:pt x="1397" y="114"/>
                </a:lnTo>
                <a:lnTo>
                  <a:pt x="1397" y="112"/>
                </a:lnTo>
                <a:lnTo>
                  <a:pt x="1417" y="112"/>
                </a:lnTo>
                <a:lnTo>
                  <a:pt x="1417" y="110"/>
                </a:lnTo>
                <a:lnTo>
                  <a:pt x="1423" y="110"/>
                </a:lnTo>
                <a:lnTo>
                  <a:pt x="1423" y="108"/>
                </a:lnTo>
                <a:lnTo>
                  <a:pt x="1435" y="108"/>
                </a:lnTo>
                <a:lnTo>
                  <a:pt x="1435" y="107"/>
                </a:lnTo>
                <a:lnTo>
                  <a:pt x="1456" y="107"/>
                </a:lnTo>
                <a:lnTo>
                  <a:pt x="1456" y="105"/>
                </a:lnTo>
                <a:lnTo>
                  <a:pt x="1463" y="105"/>
                </a:lnTo>
                <a:lnTo>
                  <a:pt x="1463" y="104"/>
                </a:lnTo>
                <a:lnTo>
                  <a:pt x="1496" y="104"/>
                </a:lnTo>
                <a:lnTo>
                  <a:pt x="1496" y="101"/>
                </a:lnTo>
                <a:lnTo>
                  <a:pt x="1511" y="101"/>
                </a:lnTo>
                <a:lnTo>
                  <a:pt x="1511" y="99"/>
                </a:lnTo>
                <a:lnTo>
                  <a:pt x="1520" y="99"/>
                </a:lnTo>
                <a:lnTo>
                  <a:pt x="1520" y="97"/>
                </a:lnTo>
                <a:lnTo>
                  <a:pt x="1524" y="97"/>
                </a:lnTo>
                <a:lnTo>
                  <a:pt x="1524" y="95"/>
                </a:lnTo>
                <a:lnTo>
                  <a:pt x="1532" y="95"/>
                </a:lnTo>
                <a:lnTo>
                  <a:pt x="1532" y="94"/>
                </a:lnTo>
                <a:lnTo>
                  <a:pt x="1534" y="94"/>
                </a:lnTo>
                <a:lnTo>
                  <a:pt x="1534" y="91"/>
                </a:lnTo>
                <a:lnTo>
                  <a:pt x="1538" y="91"/>
                </a:lnTo>
                <a:lnTo>
                  <a:pt x="1538" y="89"/>
                </a:lnTo>
                <a:lnTo>
                  <a:pt x="1550" y="89"/>
                </a:lnTo>
                <a:lnTo>
                  <a:pt x="1550" y="87"/>
                </a:lnTo>
                <a:lnTo>
                  <a:pt x="1558" y="87"/>
                </a:lnTo>
                <a:lnTo>
                  <a:pt x="1558" y="85"/>
                </a:lnTo>
                <a:lnTo>
                  <a:pt x="1580" y="85"/>
                </a:lnTo>
                <a:lnTo>
                  <a:pt x="1580" y="82"/>
                </a:lnTo>
                <a:lnTo>
                  <a:pt x="1613" y="82"/>
                </a:lnTo>
                <a:lnTo>
                  <a:pt x="1613" y="81"/>
                </a:lnTo>
                <a:lnTo>
                  <a:pt x="1620" y="81"/>
                </a:lnTo>
                <a:lnTo>
                  <a:pt x="1620" y="78"/>
                </a:lnTo>
                <a:lnTo>
                  <a:pt x="1632" y="78"/>
                </a:lnTo>
                <a:lnTo>
                  <a:pt x="1632" y="76"/>
                </a:lnTo>
                <a:lnTo>
                  <a:pt x="1645" y="76"/>
                </a:lnTo>
                <a:lnTo>
                  <a:pt x="1645" y="74"/>
                </a:lnTo>
                <a:lnTo>
                  <a:pt x="1682" y="74"/>
                </a:lnTo>
                <a:lnTo>
                  <a:pt x="1682" y="72"/>
                </a:lnTo>
                <a:lnTo>
                  <a:pt x="1685" y="72"/>
                </a:lnTo>
                <a:lnTo>
                  <a:pt x="1685" y="69"/>
                </a:lnTo>
                <a:lnTo>
                  <a:pt x="1712" y="69"/>
                </a:lnTo>
                <a:lnTo>
                  <a:pt x="1712" y="68"/>
                </a:lnTo>
                <a:lnTo>
                  <a:pt x="1714" y="68"/>
                </a:lnTo>
                <a:lnTo>
                  <a:pt x="1714" y="65"/>
                </a:lnTo>
                <a:lnTo>
                  <a:pt x="1720" y="65"/>
                </a:lnTo>
                <a:lnTo>
                  <a:pt x="1720" y="62"/>
                </a:lnTo>
                <a:lnTo>
                  <a:pt x="1736" y="62"/>
                </a:lnTo>
                <a:lnTo>
                  <a:pt x="1736" y="61"/>
                </a:lnTo>
                <a:lnTo>
                  <a:pt x="1756" y="61"/>
                </a:lnTo>
                <a:lnTo>
                  <a:pt x="1756" y="58"/>
                </a:lnTo>
                <a:lnTo>
                  <a:pt x="1780" y="58"/>
                </a:lnTo>
                <a:lnTo>
                  <a:pt x="1780" y="55"/>
                </a:lnTo>
                <a:lnTo>
                  <a:pt x="1790" y="55"/>
                </a:lnTo>
                <a:lnTo>
                  <a:pt x="1790" y="53"/>
                </a:lnTo>
                <a:lnTo>
                  <a:pt x="1826" y="53"/>
                </a:lnTo>
                <a:lnTo>
                  <a:pt x="1826" y="51"/>
                </a:lnTo>
                <a:lnTo>
                  <a:pt x="1831" y="51"/>
                </a:lnTo>
                <a:lnTo>
                  <a:pt x="1831" y="48"/>
                </a:lnTo>
                <a:lnTo>
                  <a:pt x="1832" y="48"/>
                </a:lnTo>
                <a:lnTo>
                  <a:pt x="1832" y="45"/>
                </a:lnTo>
                <a:lnTo>
                  <a:pt x="1851" y="45"/>
                </a:lnTo>
                <a:lnTo>
                  <a:pt x="1851" y="43"/>
                </a:lnTo>
                <a:lnTo>
                  <a:pt x="1859" y="43"/>
                </a:lnTo>
                <a:lnTo>
                  <a:pt x="1859" y="38"/>
                </a:lnTo>
                <a:lnTo>
                  <a:pt x="1926" y="38"/>
                </a:lnTo>
                <a:lnTo>
                  <a:pt x="1926" y="35"/>
                </a:lnTo>
                <a:lnTo>
                  <a:pt x="1936" y="35"/>
                </a:lnTo>
                <a:lnTo>
                  <a:pt x="1936" y="32"/>
                </a:lnTo>
                <a:lnTo>
                  <a:pt x="1956" y="32"/>
                </a:lnTo>
                <a:lnTo>
                  <a:pt x="1956" y="29"/>
                </a:lnTo>
                <a:lnTo>
                  <a:pt x="1969" y="29"/>
                </a:lnTo>
                <a:lnTo>
                  <a:pt x="1969" y="25"/>
                </a:lnTo>
                <a:lnTo>
                  <a:pt x="1975" y="25"/>
                </a:lnTo>
                <a:lnTo>
                  <a:pt x="1975" y="22"/>
                </a:lnTo>
                <a:lnTo>
                  <a:pt x="1979" y="22"/>
                </a:lnTo>
                <a:lnTo>
                  <a:pt x="1979" y="19"/>
                </a:lnTo>
                <a:lnTo>
                  <a:pt x="2061" y="19"/>
                </a:lnTo>
                <a:lnTo>
                  <a:pt x="2061" y="16"/>
                </a:lnTo>
                <a:lnTo>
                  <a:pt x="2083" y="16"/>
                </a:lnTo>
                <a:lnTo>
                  <a:pt x="2083" y="12"/>
                </a:lnTo>
                <a:lnTo>
                  <a:pt x="2166" y="12"/>
                </a:lnTo>
                <a:lnTo>
                  <a:pt x="2166" y="9"/>
                </a:lnTo>
                <a:lnTo>
                  <a:pt x="2168" y="9"/>
                </a:lnTo>
                <a:lnTo>
                  <a:pt x="2168" y="4"/>
                </a:lnTo>
                <a:lnTo>
                  <a:pt x="2234" y="4"/>
                </a:lnTo>
                <a:lnTo>
                  <a:pt x="2234" y="0"/>
                </a:lnTo>
                <a:lnTo>
                  <a:pt x="2240" y="0"/>
                </a:lnTo>
              </a:path>
            </a:pathLst>
          </a:custGeom>
          <a:noFill/>
          <a:ln w="28575" cap="rnd">
            <a:solidFill>
              <a:schemeClr val="accent1"/>
            </a:solidFill>
            <a:prstDash val="solid"/>
            <a:round/>
            <a:headEnd/>
            <a:tailEnd/>
          </a:ln>
        </p:spPr>
        <p:txBody>
          <a:bodyPr/>
          <a:lstStyle/>
          <a:p>
            <a:endParaRPr lang="en-US"/>
          </a:p>
        </p:txBody>
      </p:sp>
      <p:sp>
        <p:nvSpPr>
          <p:cNvPr id="89" name="Freeform 176"/>
          <p:cNvSpPr>
            <a:spLocks/>
          </p:cNvSpPr>
          <p:nvPr/>
        </p:nvSpPr>
        <p:spPr bwMode="auto">
          <a:xfrm flipV="1">
            <a:off x="1377915" y="1610189"/>
            <a:ext cx="6845349" cy="1762975"/>
          </a:xfrm>
          <a:custGeom>
            <a:avLst/>
            <a:gdLst/>
            <a:ahLst/>
            <a:cxnLst>
              <a:cxn ang="0">
                <a:pos x="15" y="534"/>
              </a:cxn>
              <a:cxn ang="0">
                <a:pos x="36" y="527"/>
              </a:cxn>
              <a:cxn ang="0">
                <a:pos x="48" y="518"/>
              </a:cxn>
              <a:cxn ang="0">
                <a:pos x="64" y="509"/>
              </a:cxn>
              <a:cxn ang="0">
                <a:pos x="88" y="499"/>
              </a:cxn>
              <a:cxn ang="0">
                <a:pos x="107" y="492"/>
              </a:cxn>
              <a:cxn ang="0">
                <a:pos x="124" y="484"/>
              </a:cxn>
              <a:cxn ang="0">
                <a:pos x="141" y="476"/>
              </a:cxn>
              <a:cxn ang="0">
                <a:pos x="160" y="468"/>
              </a:cxn>
              <a:cxn ang="0">
                <a:pos x="180" y="461"/>
              </a:cxn>
              <a:cxn ang="0">
                <a:pos x="202" y="450"/>
              </a:cxn>
              <a:cxn ang="0">
                <a:pos x="222" y="443"/>
              </a:cxn>
              <a:cxn ang="0">
                <a:pos x="242" y="435"/>
              </a:cxn>
              <a:cxn ang="0">
                <a:pos x="262" y="427"/>
              </a:cxn>
              <a:cxn ang="0">
                <a:pos x="281" y="417"/>
              </a:cxn>
              <a:cxn ang="0">
                <a:pos x="304" y="410"/>
              </a:cxn>
              <a:cxn ang="0">
                <a:pos x="318" y="400"/>
              </a:cxn>
              <a:cxn ang="0">
                <a:pos x="336" y="393"/>
              </a:cxn>
              <a:cxn ang="0">
                <a:pos x="378" y="384"/>
              </a:cxn>
              <a:cxn ang="0">
                <a:pos x="406" y="377"/>
              </a:cxn>
              <a:cxn ang="0">
                <a:pos x="421" y="367"/>
              </a:cxn>
              <a:cxn ang="0">
                <a:pos x="439" y="358"/>
              </a:cxn>
              <a:cxn ang="0">
                <a:pos x="467" y="350"/>
              </a:cxn>
              <a:cxn ang="0">
                <a:pos x="480" y="342"/>
              </a:cxn>
              <a:cxn ang="0">
                <a:pos x="498" y="332"/>
              </a:cxn>
              <a:cxn ang="0">
                <a:pos x="530" y="325"/>
              </a:cxn>
              <a:cxn ang="0">
                <a:pos x="556" y="316"/>
              </a:cxn>
              <a:cxn ang="0">
                <a:pos x="592" y="308"/>
              </a:cxn>
              <a:cxn ang="0">
                <a:pos x="608" y="299"/>
              </a:cxn>
              <a:cxn ang="0">
                <a:pos x="634" y="292"/>
              </a:cxn>
              <a:cxn ang="0">
                <a:pos x="660" y="283"/>
              </a:cxn>
              <a:cxn ang="0">
                <a:pos x="690" y="276"/>
              </a:cxn>
              <a:cxn ang="0">
                <a:pos x="726" y="266"/>
              </a:cxn>
              <a:cxn ang="0">
                <a:pos x="752" y="257"/>
              </a:cxn>
              <a:cxn ang="0">
                <a:pos x="766" y="249"/>
              </a:cxn>
              <a:cxn ang="0">
                <a:pos x="804" y="242"/>
              </a:cxn>
              <a:cxn ang="0">
                <a:pos x="834" y="233"/>
              </a:cxn>
              <a:cxn ang="0">
                <a:pos x="873" y="226"/>
              </a:cxn>
              <a:cxn ang="0">
                <a:pos x="896" y="217"/>
              </a:cxn>
              <a:cxn ang="0">
                <a:pos x="954" y="208"/>
              </a:cxn>
              <a:cxn ang="0">
                <a:pos x="1000" y="200"/>
              </a:cxn>
              <a:cxn ang="0">
                <a:pos x="1040" y="193"/>
              </a:cxn>
              <a:cxn ang="0">
                <a:pos x="1067" y="183"/>
              </a:cxn>
              <a:cxn ang="0">
                <a:pos x="1116" y="175"/>
              </a:cxn>
              <a:cxn ang="0">
                <a:pos x="1154" y="167"/>
              </a:cxn>
              <a:cxn ang="0">
                <a:pos x="1246" y="160"/>
              </a:cxn>
              <a:cxn ang="0">
                <a:pos x="1302" y="149"/>
              </a:cxn>
              <a:cxn ang="0">
                <a:pos x="1342" y="139"/>
              </a:cxn>
              <a:cxn ang="0">
                <a:pos x="1367" y="129"/>
              </a:cxn>
              <a:cxn ang="0">
                <a:pos x="1403" y="122"/>
              </a:cxn>
              <a:cxn ang="0">
                <a:pos x="1442" y="112"/>
              </a:cxn>
              <a:cxn ang="0">
                <a:pos x="1508" y="105"/>
              </a:cxn>
              <a:cxn ang="0">
                <a:pos x="1554" y="95"/>
              </a:cxn>
              <a:cxn ang="0">
                <a:pos x="1622" y="86"/>
              </a:cxn>
              <a:cxn ang="0">
                <a:pos x="1697" y="77"/>
              </a:cxn>
              <a:cxn ang="0">
                <a:pos x="1759" y="70"/>
              </a:cxn>
              <a:cxn ang="0">
                <a:pos x="1797" y="60"/>
              </a:cxn>
              <a:cxn ang="0">
                <a:pos x="1842" y="53"/>
              </a:cxn>
              <a:cxn ang="0">
                <a:pos x="1897" y="41"/>
              </a:cxn>
              <a:cxn ang="0">
                <a:pos x="1992" y="34"/>
              </a:cxn>
              <a:cxn ang="0">
                <a:pos x="2073" y="21"/>
              </a:cxn>
              <a:cxn ang="0">
                <a:pos x="2186" y="11"/>
              </a:cxn>
              <a:cxn ang="0">
                <a:pos x="2232" y="0"/>
              </a:cxn>
            </a:cxnLst>
            <a:rect l="0" t="0" r="r" b="b"/>
            <a:pathLst>
              <a:path w="2240" h="541">
                <a:moveTo>
                  <a:pt x="0" y="541"/>
                </a:moveTo>
                <a:lnTo>
                  <a:pt x="3" y="541"/>
                </a:lnTo>
                <a:lnTo>
                  <a:pt x="3" y="540"/>
                </a:lnTo>
                <a:lnTo>
                  <a:pt x="9" y="540"/>
                </a:lnTo>
                <a:lnTo>
                  <a:pt x="9" y="538"/>
                </a:lnTo>
                <a:lnTo>
                  <a:pt x="10" y="538"/>
                </a:lnTo>
                <a:lnTo>
                  <a:pt x="10" y="537"/>
                </a:lnTo>
                <a:lnTo>
                  <a:pt x="12" y="537"/>
                </a:lnTo>
                <a:lnTo>
                  <a:pt x="12" y="535"/>
                </a:lnTo>
                <a:lnTo>
                  <a:pt x="15" y="535"/>
                </a:lnTo>
                <a:lnTo>
                  <a:pt x="15" y="534"/>
                </a:lnTo>
                <a:lnTo>
                  <a:pt x="17" y="534"/>
                </a:lnTo>
                <a:lnTo>
                  <a:pt x="17" y="533"/>
                </a:lnTo>
                <a:lnTo>
                  <a:pt x="22" y="533"/>
                </a:lnTo>
                <a:lnTo>
                  <a:pt x="22" y="531"/>
                </a:lnTo>
                <a:lnTo>
                  <a:pt x="25" y="531"/>
                </a:lnTo>
                <a:lnTo>
                  <a:pt x="25" y="530"/>
                </a:lnTo>
                <a:lnTo>
                  <a:pt x="29" y="530"/>
                </a:lnTo>
                <a:lnTo>
                  <a:pt x="29" y="528"/>
                </a:lnTo>
                <a:lnTo>
                  <a:pt x="32" y="528"/>
                </a:lnTo>
                <a:lnTo>
                  <a:pt x="32" y="527"/>
                </a:lnTo>
                <a:lnTo>
                  <a:pt x="36" y="527"/>
                </a:lnTo>
                <a:lnTo>
                  <a:pt x="36" y="525"/>
                </a:lnTo>
                <a:lnTo>
                  <a:pt x="39" y="525"/>
                </a:lnTo>
                <a:lnTo>
                  <a:pt x="39" y="524"/>
                </a:lnTo>
                <a:lnTo>
                  <a:pt x="42" y="524"/>
                </a:lnTo>
                <a:lnTo>
                  <a:pt x="42" y="522"/>
                </a:lnTo>
                <a:lnTo>
                  <a:pt x="43" y="522"/>
                </a:lnTo>
                <a:lnTo>
                  <a:pt x="43" y="521"/>
                </a:lnTo>
                <a:lnTo>
                  <a:pt x="46" y="521"/>
                </a:lnTo>
                <a:lnTo>
                  <a:pt x="46" y="520"/>
                </a:lnTo>
                <a:lnTo>
                  <a:pt x="48" y="520"/>
                </a:lnTo>
                <a:lnTo>
                  <a:pt x="48" y="518"/>
                </a:lnTo>
                <a:lnTo>
                  <a:pt x="49" y="518"/>
                </a:lnTo>
                <a:lnTo>
                  <a:pt x="49" y="517"/>
                </a:lnTo>
                <a:lnTo>
                  <a:pt x="52" y="517"/>
                </a:lnTo>
                <a:lnTo>
                  <a:pt x="52" y="515"/>
                </a:lnTo>
                <a:lnTo>
                  <a:pt x="54" y="515"/>
                </a:lnTo>
                <a:lnTo>
                  <a:pt x="54" y="514"/>
                </a:lnTo>
                <a:lnTo>
                  <a:pt x="56" y="514"/>
                </a:lnTo>
                <a:lnTo>
                  <a:pt x="56" y="511"/>
                </a:lnTo>
                <a:lnTo>
                  <a:pt x="59" y="511"/>
                </a:lnTo>
                <a:lnTo>
                  <a:pt x="59" y="509"/>
                </a:lnTo>
                <a:lnTo>
                  <a:pt x="64" y="509"/>
                </a:lnTo>
                <a:lnTo>
                  <a:pt x="64" y="508"/>
                </a:lnTo>
                <a:lnTo>
                  <a:pt x="68" y="508"/>
                </a:lnTo>
                <a:lnTo>
                  <a:pt x="68" y="507"/>
                </a:lnTo>
                <a:lnTo>
                  <a:pt x="71" y="507"/>
                </a:lnTo>
                <a:lnTo>
                  <a:pt x="71" y="504"/>
                </a:lnTo>
                <a:lnTo>
                  <a:pt x="75" y="504"/>
                </a:lnTo>
                <a:lnTo>
                  <a:pt x="75" y="502"/>
                </a:lnTo>
                <a:lnTo>
                  <a:pt x="81" y="502"/>
                </a:lnTo>
                <a:lnTo>
                  <a:pt x="81" y="501"/>
                </a:lnTo>
                <a:lnTo>
                  <a:pt x="88" y="501"/>
                </a:lnTo>
                <a:lnTo>
                  <a:pt x="88" y="499"/>
                </a:lnTo>
                <a:lnTo>
                  <a:pt x="91" y="499"/>
                </a:lnTo>
                <a:lnTo>
                  <a:pt x="91" y="498"/>
                </a:lnTo>
                <a:lnTo>
                  <a:pt x="95" y="498"/>
                </a:lnTo>
                <a:lnTo>
                  <a:pt x="95" y="497"/>
                </a:lnTo>
                <a:lnTo>
                  <a:pt x="100" y="497"/>
                </a:lnTo>
                <a:lnTo>
                  <a:pt x="100" y="495"/>
                </a:lnTo>
                <a:lnTo>
                  <a:pt x="102" y="495"/>
                </a:lnTo>
                <a:lnTo>
                  <a:pt x="102" y="494"/>
                </a:lnTo>
                <a:lnTo>
                  <a:pt x="105" y="494"/>
                </a:lnTo>
                <a:lnTo>
                  <a:pt x="105" y="492"/>
                </a:lnTo>
                <a:lnTo>
                  <a:pt x="107" y="492"/>
                </a:lnTo>
                <a:lnTo>
                  <a:pt x="107" y="491"/>
                </a:lnTo>
                <a:lnTo>
                  <a:pt x="110" y="491"/>
                </a:lnTo>
                <a:lnTo>
                  <a:pt x="110" y="489"/>
                </a:lnTo>
                <a:lnTo>
                  <a:pt x="113" y="489"/>
                </a:lnTo>
                <a:lnTo>
                  <a:pt x="113" y="488"/>
                </a:lnTo>
                <a:lnTo>
                  <a:pt x="114" y="488"/>
                </a:lnTo>
                <a:lnTo>
                  <a:pt x="114" y="486"/>
                </a:lnTo>
                <a:lnTo>
                  <a:pt x="117" y="486"/>
                </a:lnTo>
                <a:lnTo>
                  <a:pt x="117" y="485"/>
                </a:lnTo>
                <a:lnTo>
                  <a:pt x="124" y="485"/>
                </a:lnTo>
                <a:lnTo>
                  <a:pt x="124" y="484"/>
                </a:lnTo>
                <a:lnTo>
                  <a:pt x="127" y="484"/>
                </a:lnTo>
                <a:lnTo>
                  <a:pt x="127" y="482"/>
                </a:lnTo>
                <a:lnTo>
                  <a:pt x="131" y="482"/>
                </a:lnTo>
                <a:lnTo>
                  <a:pt x="131" y="481"/>
                </a:lnTo>
                <a:lnTo>
                  <a:pt x="134" y="481"/>
                </a:lnTo>
                <a:lnTo>
                  <a:pt x="134" y="479"/>
                </a:lnTo>
                <a:lnTo>
                  <a:pt x="137" y="479"/>
                </a:lnTo>
                <a:lnTo>
                  <a:pt x="137" y="478"/>
                </a:lnTo>
                <a:lnTo>
                  <a:pt x="140" y="478"/>
                </a:lnTo>
                <a:lnTo>
                  <a:pt x="140" y="476"/>
                </a:lnTo>
                <a:lnTo>
                  <a:pt x="141" y="476"/>
                </a:lnTo>
                <a:lnTo>
                  <a:pt x="141" y="475"/>
                </a:lnTo>
                <a:lnTo>
                  <a:pt x="146" y="475"/>
                </a:lnTo>
                <a:lnTo>
                  <a:pt x="146" y="473"/>
                </a:lnTo>
                <a:lnTo>
                  <a:pt x="147" y="473"/>
                </a:lnTo>
                <a:lnTo>
                  <a:pt x="147" y="472"/>
                </a:lnTo>
                <a:lnTo>
                  <a:pt x="156" y="472"/>
                </a:lnTo>
                <a:lnTo>
                  <a:pt x="156" y="471"/>
                </a:lnTo>
                <a:lnTo>
                  <a:pt x="157" y="471"/>
                </a:lnTo>
                <a:lnTo>
                  <a:pt x="157" y="469"/>
                </a:lnTo>
                <a:lnTo>
                  <a:pt x="160" y="469"/>
                </a:lnTo>
                <a:lnTo>
                  <a:pt x="160" y="468"/>
                </a:lnTo>
                <a:lnTo>
                  <a:pt x="163" y="468"/>
                </a:lnTo>
                <a:lnTo>
                  <a:pt x="163" y="466"/>
                </a:lnTo>
                <a:lnTo>
                  <a:pt x="166" y="466"/>
                </a:lnTo>
                <a:lnTo>
                  <a:pt x="166" y="465"/>
                </a:lnTo>
                <a:lnTo>
                  <a:pt x="167" y="465"/>
                </a:lnTo>
                <a:lnTo>
                  <a:pt x="167" y="463"/>
                </a:lnTo>
                <a:lnTo>
                  <a:pt x="174" y="463"/>
                </a:lnTo>
                <a:lnTo>
                  <a:pt x="174" y="462"/>
                </a:lnTo>
                <a:lnTo>
                  <a:pt x="179" y="462"/>
                </a:lnTo>
                <a:lnTo>
                  <a:pt x="179" y="461"/>
                </a:lnTo>
                <a:lnTo>
                  <a:pt x="180" y="461"/>
                </a:lnTo>
                <a:lnTo>
                  <a:pt x="180" y="459"/>
                </a:lnTo>
                <a:lnTo>
                  <a:pt x="185" y="459"/>
                </a:lnTo>
                <a:lnTo>
                  <a:pt x="185" y="456"/>
                </a:lnTo>
                <a:lnTo>
                  <a:pt x="189" y="456"/>
                </a:lnTo>
                <a:lnTo>
                  <a:pt x="189" y="455"/>
                </a:lnTo>
                <a:lnTo>
                  <a:pt x="192" y="455"/>
                </a:lnTo>
                <a:lnTo>
                  <a:pt x="192" y="453"/>
                </a:lnTo>
                <a:lnTo>
                  <a:pt x="196" y="453"/>
                </a:lnTo>
                <a:lnTo>
                  <a:pt x="196" y="452"/>
                </a:lnTo>
                <a:lnTo>
                  <a:pt x="202" y="452"/>
                </a:lnTo>
                <a:lnTo>
                  <a:pt x="202" y="450"/>
                </a:lnTo>
                <a:lnTo>
                  <a:pt x="203" y="450"/>
                </a:lnTo>
                <a:lnTo>
                  <a:pt x="203" y="449"/>
                </a:lnTo>
                <a:lnTo>
                  <a:pt x="205" y="449"/>
                </a:lnTo>
                <a:lnTo>
                  <a:pt x="205" y="448"/>
                </a:lnTo>
                <a:lnTo>
                  <a:pt x="209" y="448"/>
                </a:lnTo>
                <a:lnTo>
                  <a:pt x="209" y="446"/>
                </a:lnTo>
                <a:lnTo>
                  <a:pt x="215" y="446"/>
                </a:lnTo>
                <a:lnTo>
                  <a:pt x="215" y="445"/>
                </a:lnTo>
                <a:lnTo>
                  <a:pt x="219" y="445"/>
                </a:lnTo>
                <a:lnTo>
                  <a:pt x="219" y="443"/>
                </a:lnTo>
                <a:lnTo>
                  <a:pt x="222" y="443"/>
                </a:lnTo>
                <a:lnTo>
                  <a:pt x="222" y="442"/>
                </a:lnTo>
                <a:lnTo>
                  <a:pt x="225" y="442"/>
                </a:lnTo>
                <a:lnTo>
                  <a:pt x="225" y="440"/>
                </a:lnTo>
                <a:lnTo>
                  <a:pt x="226" y="440"/>
                </a:lnTo>
                <a:lnTo>
                  <a:pt x="226" y="439"/>
                </a:lnTo>
                <a:lnTo>
                  <a:pt x="231" y="439"/>
                </a:lnTo>
                <a:lnTo>
                  <a:pt x="231" y="437"/>
                </a:lnTo>
                <a:lnTo>
                  <a:pt x="239" y="437"/>
                </a:lnTo>
                <a:lnTo>
                  <a:pt x="239" y="436"/>
                </a:lnTo>
                <a:lnTo>
                  <a:pt x="242" y="436"/>
                </a:lnTo>
                <a:lnTo>
                  <a:pt x="242" y="435"/>
                </a:lnTo>
                <a:lnTo>
                  <a:pt x="245" y="435"/>
                </a:lnTo>
                <a:lnTo>
                  <a:pt x="245" y="433"/>
                </a:lnTo>
                <a:lnTo>
                  <a:pt x="246" y="433"/>
                </a:lnTo>
                <a:lnTo>
                  <a:pt x="246" y="432"/>
                </a:lnTo>
                <a:lnTo>
                  <a:pt x="248" y="432"/>
                </a:lnTo>
                <a:lnTo>
                  <a:pt x="248" y="430"/>
                </a:lnTo>
                <a:lnTo>
                  <a:pt x="255" y="430"/>
                </a:lnTo>
                <a:lnTo>
                  <a:pt x="255" y="429"/>
                </a:lnTo>
                <a:lnTo>
                  <a:pt x="258" y="429"/>
                </a:lnTo>
                <a:lnTo>
                  <a:pt x="258" y="427"/>
                </a:lnTo>
                <a:lnTo>
                  <a:pt x="262" y="427"/>
                </a:lnTo>
                <a:lnTo>
                  <a:pt x="262" y="426"/>
                </a:lnTo>
                <a:lnTo>
                  <a:pt x="265" y="426"/>
                </a:lnTo>
                <a:lnTo>
                  <a:pt x="265" y="424"/>
                </a:lnTo>
                <a:lnTo>
                  <a:pt x="267" y="424"/>
                </a:lnTo>
                <a:lnTo>
                  <a:pt x="267" y="423"/>
                </a:lnTo>
                <a:lnTo>
                  <a:pt x="275" y="423"/>
                </a:lnTo>
                <a:lnTo>
                  <a:pt x="275" y="422"/>
                </a:lnTo>
                <a:lnTo>
                  <a:pt x="278" y="422"/>
                </a:lnTo>
                <a:lnTo>
                  <a:pt x="278" y="420"/>
                </a:lnTo>
                <a:lnTo>
                  <a:pt x="281" y="420"/>
                </a:lnTo>
                <a:lnTo>
                  <a:pt x="281" y="417"/>
                </a:lnTo>
                <a:lnTo>
                  <a:pt x="285" y="417"/>
                </a:lnTo>
                <a:lnTo>
                  <a:pt x="285" y="416"/>
                </a:lnTo>
                <a:lnTo>
                  <a:pt x="291" y="416"/>
                </a:lnTo>
                <a:lnTo>
                  <a:pt x="291" y="414"/>
                </a:lnTo>
                <a:lnTo>
                  <a:pt x="294" y="414"/>
                </a:lnTo>
                <a:lnTo>
                  <a:pt x="294" y="413"/>
                </a:lnTo>
                <a:lnTo>
                  <a:pt x="297" y="413"/>
                </a:lnTo>
                <a:lnTo>
                  <a:pt x="297" y="412"/>
                </a:lnTo>
                <a:lnTo>
                  <a:pt x="301" y="412"/>
                </a:lnTo>
                <a:lnTo>
                  <a:pt x="301" y="410"/>
                </a:lnTo>
                <a:lnTo>
                  <a:pt x="304" y="410"/>
                </a:lnTo>
                <a:lnTo>
                  <a:pt x="304" y="407"/>
                </a:lnTo>
                <a:lnTo>
                  <a:pt x="307" y="407"/>
                </a:lnTo>
                <a:lnTo>
                  <a:pt x="307" y="406"/>
                </a:lnTo>
                <a:lnTo>
                  <a:pt x="311" y="406"/>
                </a:lnTo>
                <a:lnTo>
                  <a:pt x="311" y="404"/>
                </a:lnTo>
                <a:lnTo>
                  <a:pt x="313" y="404"/>
                </a:lnTo>
                <a:lnTo>
                  <a:pt x="313" y="403"/>
                </a:lnTo>
                <a:lnTo>
                  <a:pt x="316" y="403"/>
                </a:lnTo>
                <a:lnTo>
                  <a:pt x="316" y="401"/>
                </a:lnTo>
                <a:lnTo>
                  <a:pt x="318" y="401"/>
                </a:lnTo>
                <a:lnTo>
                  <a:pt x="318" y="400"/>
                </a:lnTo>
                <a:lnTo>
                  <a:pt x="320" y="400"/>
                </a:lnTo>
                <a:lnTo>
                  <a:pt x="320" y="399"/>
                </a:lnTo>
                <a:lnTo>
                  <a:pt x="323" y="399"/>
                </a:lnTo>
                <a:lnTo>
                  <a:pt x="323" y="397"/>
                </a:lnTo>
                <a:lnTo>
                  <a:pt x="329" y="397"/>
                </a:lnTo>
                <a:lnTo>
                  <a:pt x="329" y="396"/>
                </a:lnTo>
                <a:lnTo>
                  <a:pt x="330" y="396"/>
                </a:lnTo>
                <a:lnTo>
                  <a:pt x="330" y="394"/>
                </a:lnTo>
                <a:lnTo>
                  <a:pt x="334" y="394"/>
                </a:lnTo>
                <a:lnTo>
                  <a:pt x="334" y="393"/>
                </a:lnTo>
                <a:lnTo>
                  <a:pt x="336" y="393"/>
                </a:lnTo>
                <a:lnTo>
                  <a:pt x="336" y="391"/>
                </a:lnTo>
                <a:lnTo>
                  <a:pt x="339" y="391"/>
                </a:lnTo>
                <a:lnTo>
                  <a:pt x="339" y="390"/>
                </a:lnTo>
                <a:lnTo>
                  <a:pt x="342" y="390"/>
                </a:lnTo>
                <a:lnTo>
                  <a:pt x="342" y="388"/>
                </a:lnTo>
                <a:lnTo>
                  <a:pt x="346" y="388"/>
                </a:lnTo>
                <a:lnTo>
                  <a:pt x="346" y="387"/>
                </a:lnTo>
                <a:lnTo>
                  <a:pt x="359" y="387"/>
                </a:lnTo>
                <a:lnTo>
                  <a:pt x="359" y="386"/>
                </a:lnTo>
                <a:lnTo>
                  <a:pt x="378" y="386"/>
                </a:lnTo>
                <a:lnTo>
                  <a:pt x="378" y="384"/>
                </a:lnTo>
                <a:lnTo>
                  <a:pt x="382" y="384"/>
                </a:lnTo>
                <a:lnTo>
                  <a:pt x="382" y="383"/>
                </a:lnTo>
                <a:lnTo>
                  <a:pt x="390" y="383"/>
                </a:lnTo>
                <a:lnTo>
                  <a:pt x="390" y="381"/>
                </a:lnTo>
                <a:lnTo>
                  <a:pt x="392" y="381"/>
                </a:lnTo>
                <a:lnTo>
                  <a:pt x="392" y="380"/>
                </a:lnTo>
                <a:lnTo>
                  <a:pt x="401" y="380"/>
                </a:lnTo>
                <a:lnTo>
                  <a:pt x="401" y="378"/>
                </a:lnTo>
                <a:lnTo>
                  <a:pt x="403" y="378"/>
                </a:lnTo>
                <a:lnTo>
                  <a:pt x="403" y="377"/>
                </a:lnTo>
                <a:lnTo>
                  <a:pt x="406" y="377"/>
                </a:lnTo>
                <a:lnTo>
                  <a:pt x="406" y="376"/>
                </a:lnTo>
                <a:lnTo>
                  <a:pt x="411" y="376"/>
                </a:lnTo>
                <a:lnTo>
                  <a:pt x="411" y="374"/>
                </a:lnTo>
                <a:lnTo>
                  <a:pt x="412" y="374"/>
                </a:lnTo>
                <a:lnTo>
                  <a:pt x="412" y="373"/>
                </a:lnTo>
                <a:lnTo>
                  <a:pt x="415" y="373"/>
                </a:lnTo>
                <a:lnTo>
                  <a:pt x="415" y="370"/>
                </a:lnTo>
                <a:lnTo>
                  <a:pt x="416" y="370"/>
                </a:lnTo>
                <a:lnTo>
                  <a:pt x="416" y="368"/>
                </a:lnTo>
                <a:lnTo>
                  <a:pt x="421" y="368"/>
                </a:lnTo>
                <a:lnTo>
                  <a:pt x="421" y="367"/>
                </a:lnTo>
                <a:lnTo>
                  <a:pt x="422" y="367"/>
                </a:lnTo>
                <a:lnTo>
                  <a:pt x="422" y="365"/>
                </a:lnTo>
                <a:lnTo>
                  <a:pt x="428" y="365"/>
                </a:lnTo>
                <a:lnTo>
                  <a:pt x="428" y="363"/>
                </a:lnTo>
                <a:lnTo>
                  <a:pt x="432" y="363"/>
                </a:lnTo>
                <a:lnTo>
                  <a:pt x="432" y="361"/>
                </a:lnTo>
                <a:lnTo>
                  <a:pt x="437" y="361"/>
                </a:lnTo>
                <a:lnTo>
                  <a:pt x="437" y="360"/>
                </a:lnTo>
                <a:lnTo>
                  <a:pt x="438" y="360"/>
                </a:lnTo>
                <a:lnTo>
                  <a:pt x="438" y="358"/>
                </a:lnTo>
                <a:lnTo>
                  <a:pt x="439" y="358"/>
                </a:lnTo>
                <a:lnTo>
                  <a:pt x="439" y="357"/>
                </a:lnTo>
                <a:lnTo>
                  <a:pt x="444" y="357"/>
                </a:lnTo>
                <a:lnTo>
                  <a:pt x="444" y="355"/>
                </a:lnTo>
                <a:lnTo>
                  <a:pt x="445" y="355"/>
                </a:lnTo>
                <a:lnTo>
                  <a:pt x="445" y="354"/>
                </a:lnTo>
                <a:lnTo>
                  <a:pt x="452" y="354"/>
                </a:lnTo>
                <a:lnTo>
                  <a:pt x="452" y="352"/>
                </a:lnTo>
                <a:lnTo>
                  <a:pt x="455" y="352"/>
                </a:lnTo>
                <a:lnTo>
                  <a:pt x="455" y="351"/>
                </a:lnTo>
                <a:lnTo>
                  <a:pt x="467" y="351"/>
                </a:lnTo>
                <a:lnTo>
                  <a:pt x="467" y="350"/>
                </a:lnTo>
                <a:lnTo>
                  <a:pt x="468" y="350"/>
                </a:lnTo>
                <a:lnTo>
                  <a:pt x="468" y="348"/>
                </a:lnTo>
                <a:lnTo>
                  <a:pt x="470" y="348"/>
                </a:lnTo>
                <a:lnTo>
                  <a:pt x="470" y="347"/>
                </a:lnTo>
                <a:lnTo>
                  <a:pt x="471" y="347"/>
                </a:lnTo>
                <a:lnTo>
                  <a:pt x="471" y="345"/>
                </a:lnTo>
                <a:lnTo>
                  <a:pt x="474" y="345"/>
                </a:lnTo>
                <a:lnTo>
                  <a:pt x="474" y="344"/>
                </a:lnTo>
                <a:lnTo>
                  <a:pt x="477" y="344"/>
                </a:lnTo>
                <a:lnTo>
                  <a:pt x="477" y="342"/>
                </a:lnTo>
                <a:lnTo>
                  <a:pt x="480" y="342"/>
                </a:lnTo>
                <a:lnTo>
                  <a:pt x="480" y="341"/>
                </a:lnTo>
                <a:lnTo>
                  <a:pt x="483" y="341"/>
                </a:lnTo>
                <a:lnTo>
                  <a:pt x="483" y="338"/>
                </a:lnTo>
                <a:lnTo>
                  <a:pt x="487" y="338"/>
                </a:lnTo>
                <a:lnTo>
                  <a:pt x="487" y="337"/>
                </a:lnTo>
                <a:lnTo>
                  <a:pt x="490" y="337"/>
                </a:lnTo>
                <a:lnTo>
                  <a:pt x="490" y="335"/>
                </a:lnTo>
                <a:lnTo>
                  <a:pt x="491" y="335"/>
                </a:lnTo>
                <a:lnTo>
                  <a:pt x="491" y="334"/>
                </a:lnTo>
                <a:lnTo>
                  <a:pt x="498" y="334"/>
                </a:lnTo>
                <a:lnTo>
                  <a:pt x="498" y="332"/>
                </a:lnTo>
                <a:lnTo>
                  <a:pt x="501" y="332"/>
                </a:lnTo>
                <a:lnTo>
                  <a:pt x="501" y="331"/>
                </a:lnTo>
                <a:lnTo>
                  <a:pt x="506" y="331"/>
                </a:lnTo>
                <a:lnTo>
                  <a:pt x="506" y="329"/>
                </a:lnTo>
                <a:lnTo>
                  <a:pt x="520" y="329"/>
                </a:lnTo>
                <a:lnTo>
                  <a:pt x="520" y="328"/>
                </a:lnTo>
                <a:lnTo>
                  <a:pt x="526" y="328"/>
                </a:lnTo>
                <a:lnTo>
                  <a:pt x="526" y="327"/>
                </a:lnTo>
                <a:lnTo>
                  <a:pt x="527" y="327"/>
                </a:lnTo>
                <a:lnTo>
                  <a:pt x="527" y="325"/>
                </a:lnTo>
                <a:lnTo>
                  <a:pt x="530" y="325"/>
                </a:lnTo>
                <a:lnTo>
                  <a:pt x="530" y="324"/>
                </a:lnTo>
                <a:lnTo>
                  <a:pt x="533" y="324"/>
                </a:lnTo>
                <a:lnTo>
                  <a:pt x="533" y="322"/>
                </a:lnTo>
                <a:lnTo>
                  <a:pt x="542" y="322"/>
                </a:lnTo>
                <a:lnTo>
                  <a:pt x="542" y="321"/>
                </a:lnTo>
                <a:lnTo>
                  <a:pt x="547" y="321"/>
                </a:lnTo>
                <a:lnTo>
                  <a:pt x="547" y="319"/>
                </a:lnTo>
                <a:lnTo>
                  <a:pt x="552" y="319"/>
                </a:lnTo>
                <a:lnTo>
                  <a:pt x="552" y="318"/>
                </a:lnTo>
                <a:lnTo>
                  <a:pt x="556" y="318"/>
                </a:lnTo>
                <a:lnTo>
                  <a:pt x="556" y="316"/>
                </a:lnTo>
                <a:lnTo>
                  <a:pt x="559" y="316"/>
                </a:lnTo>
                <a:lnTo>
                  <a:pt x="559" y="315"/>
                </a:lnTo>
                <a:lnTo>
                  <a:pt x="568" y="315"/>
                </a:lnTo>
                <a:lnTo>
                  <a:pt x="568" y="312"/>
                </a:lnTo>
                <a:lnTo>
                  <a:pt x="578" y="312"/>
                </a:lnTo>
                <a:lnTo>
                  <a:pt x="578" y="311"/>
                </a:lnTo>
                <a:lnTo>
                  <a:pt x="583" y="311"/>
                </a:lnTo>
                <a:lnTo>
                  <a:pt x="583" y="309"/>
                </a:lnTo>
                <a:lnTo>
                  <a:pt x="591" y="309"/>
                </a:lnTo>
                <a:lnTo>
                  <a:pt x="591" y="308"/>
                </a:lnTo>
                <a:lnTo>
                  <a:pt x="592" y="308"/>
                </a:lnTo>
                <a:lnTo>
                  <a:pt x="592" y="306"/>
                </a:lnTo>
                <a:lnTo>
                  <a:pt x="594" y="306"/>
                </a:lnTo>
                <a:lnTo>
                  <a:pt x="594" y="305"/>
                </a:lnTo>
                <a:lnTo>
                  <a:pt x="595" y="305"/>
                </a:lnTo>
                <a:lnTo>
                  <a:pt x="595" y="304"/>
                </a:lnTo>
                <a:lnTo>
                  <a:pt x="602" y="304"/>
                </a:lnTo>
                <a:lnTo>
                  <a:pt x="602" y="302"/>
                </a:lnTo>
                <a:lnTo>
                  <a:pt x="604" y="302"/>
                </a:lnTo>
                <a:lnTo>
                  <a:pt x="604" y="301"/>
                </a:lnTo>
                <a:lnTo>
                  <a:pt x="608" y="301"/>
                </a:lnTo>
                <a:lnTo>
                  <a:pt x="608" y="299"/>
                </a:lnTo>
                <a:lnTo>
                  <a:pt x="611" y="299"/>
                </a:lnTo>
                <a:lnTo>
                  <a:pt x="611" y="298"/>
                </a:lnTo>
                <a:lnTo>
                  <a:pt x="617" y="298"/>
                </a:lnTo>
                <a:lnTo>
                  <a:pt x="617" y="296"/>
                </a:lnTo>
                <a:lnTo>
                  <a:pt x="618" y="296"/>
                </a:lnTo>
                <a:lnTo>
                  <a:pt x="618" y="295"/>
                </a:lnTo>
                <a:lnTo>
                  <a:pt x="621" y="295"/>
                </a:lnTo>
                <a:lnTo>
                  <a:pt x="621" y="293"/>
                </a:lnTo>
                <a:lnTo>
                  <a:pt x="630" y="293"/>
                </a:lnTo>
                <a:lnTo>
                  <a:pt x="630" y="292"/>
                </a:lnTo>
                <a:lnTo>
                  <a:pt x="634" y="292"/>
                </a:lnTo>
                <a:lnTo>
                  <a:pt x="634" y="291"/>
                </a:lnTo>
                <a:lnTo>
                  <a:pt x="638" y="291"/>
                </a:lnTo>
                <a:lnTo>
                  <a:pt x="638" y="289"/>
                </a:lnTo>
                <a:lnTo>
                  <a:pt x="641" y="289"/>
                </a:lnTo>
                <a:lnTo>
                  <a:pt x="641" y="288"/>
                </a:lnTo>
                <a:lnTo>
                  <a:pt x="650" y="288"/>
                </a:lnTo>
                <a:lnTo>
                  <a:pt x="650" y="286"/>
                </a:lnTo>
                <a:lnTo>
                  <a:pt x="654" y="286"/>
                </a:lnTo>
                <a:lnTo>
                  <a:pt x="654" y="285"/>
                </a:lnTo>
                <a:lnTo>
                  <a:pt x="660" y="285"/>
                </a:lnTo>
                <a:lnTo>
                  <a:pt x="660" y="283"/>
                </a:lnTo>
                <a:lnTo>
                  <a:pt x="664" y="283"/>
                </a:lnTo>
                <a:lnTo>
                  <a:pt x="664" y="282"/>
                </a:lnTo>
                <a:lnTo>
                  <a:pt x="666" y="282"/>
                </a:lnTo>
                <a:lnTo>
                  <a:pt x="666" y="280"/>
                </a:lnTo>
                <a:lnTo>
                  <a:pt x="668" y="280"/>
                </a:lnTo>
                <a:lnTo>
                  <a:pt x="668" y="279"/>
                </a:lnTo>
                <a:lnTo>
                  <a:pt x="673" y="279"/>
                </a:lnTo>
                <a:lnTo>
                  <a:pt x="673" y="278"/>
                </a:lnTo>
                <a:lnTo>
                  <a:pt x="689" y="278"/>
                </a:lnTo>
                <a:lnTo>
                  <a:pt x="689" y="276"/>
                </a:lnTo>
                <a:lnTo>
                  <a:pt x="690" y="276"/>
                </a:lnTo>
                <a:lnTo>
                  <a:pt x="690" y="275"/>
                </a:lnTo>
                <a:lnTo>
                  <a:pt x="697" y="275"/>
                </a:lnTo>
                <a:lnTo>
                  <a:pt x="697" y="273"/>
                </a:lnTo>
                <a:lnTo>
                  <a:pt x="707" y="273"/>
                </a:lnTo>
                <a:lnTo>
                  <a:pt x="707" y="272"/>
                </a:lnTo>
                <a:lnTo>
                  <a:pt x="717" y="272"/>
                </a:lnTo>
                <a:lnTo>
                  <a:pt x="717" y="269"/>
                </a:lnTo>
                <a:lnTo>
                  <a:pt x="720" y="269"/>
                </a:lnTo>
                <a:lnTo>
                  <a:pt x="720" y="268"/>
                </a:lnTo>
                <a:lnTo>
                  <a:pt x="726" y="268"/>
                </a:lnTo>
                <a:lnTo>
                  <a:pt x="726" y="266"/>
                </a:lnTo>
                <a:lnTo>
                  <a:pt x="729" y="266"/>
                </a:lnTo>
                <a:lnTo>
                  <a:pt x="729" y="265"/>
                </a:lnTo>
                <a:lnTo>
                  <a:pt x="736" y="265"/>
                </a:lnTo>
                <a:lnTo>
                  <a:pt x="736" y="263"/>
                </a:lnTo>
                <a:lnTo>
                  <a:pt x="743" y="263"/>
                </a:lnTo>
                <a:lnTo>
                  <a:pt x="743" y="262"/>
                </a:lnTo>
                <a:lnTo>
                  <a:pt x="746" y="262"/>
                </a:lnTo>
                <a:lnTo>
                  <a:pt x="746" y="259"/>
                </a:lnTo>
                <a:lnTo>
                  <a:pt x="751" y="259"/>
                </a:lnTo>
                <a:lnTo>
                  <a:pt x="751" y="257"/>
                </a:lnTo>
                <a:lnTo>
                  <a:pt x="752" y="257"/>
                </a:lnTo>
                <a:lnTo>
                  <a:pt x="752" y="256"/>
                </a:lnTo>
                <a:lnTo>
                  <a:pt x="753" y="256"/>
                </a:lnTo>
                <a:lnTo>
                  <a:pt x="753" y="255"/>
                </a:lnTo>
                <a:lnTo>
                  <a:pt x="756" y="255"/>
                </a:lnTo>
                <a:lnTo>
                  <a:pt x="756" y="253"/>
                </a:lnTo>
                <a:lnTo>
                  <a:pt x="759" y="253"/>
                </a:lnTo>
                <a:lnTo>
                  <a:pt x="759" y="252"/>
                </a:lnTo>
                <a:lnTo>
                  <a:pt x="761" y="252"/>
                </a:lnTo>
                <a:lnTo>
                  <a:pt x="761" y="250"/>
                </a:lnTo>
                <a:lnTo>
                  <a:pt x="766" y="250"/>
                </a:lnTo>
                <a:lnTo>
                  <a:pt x="766" y="249"/>
                </a:lnTo>
                <a:lnTo>
                  <a:pt x="771" y="249"/>
                </a:lnTo>
                <a:lnTo>
                  <a:pt x="771" y="247"/>
                </a:lnTo>
                <a:lnTo>
                  <a:pt x="788" y="247"/>
                </a:lnTo>
                <a:lnTo>
                  <a:pt x="788" y="246"/>
                </a:lnTo>
                <a:lnTo>
                  <a:pt x="797" y="246"/>
                </a:lnTo>
                <a:lnTo>
                  <a:pt x="797" y="244"/>
                </a:lnTo>
                <a:lnTo>
                  <a:pt x="799" y="244"/>
                </a:lnTo>
                <a:lnTo>
                  <a:pt x="799" y="243"/>
                </a:lnTo>
                <a:lnTo>
                  <a:pt x="802" y="243"/>
                </a:lnTo>
                <a:lnTo>
                  <a:pt x="802" y="242"/>
                </a:lnTo>
                <a:lnTo>
                  <a:pt x="804" y="242"/>
                </a:lnTo>
                <a:lnTo>
                  <a:pt x="804" y="240"/>
                </a:lnTo>
                <a:lnTo>
                  <a:pt x="808" y="240"/>
                </a:lnTo>
                <a:lnTo>
                  <a:pt x="808" y="239"/>
                </a:lnTo>
                <a:lnTo>
                  <a:pt x="810" y="239"/>
                </a:lnTo>
                <a:lnTo>
                  <a:pt x="810" y="237"/>
                </a:lnTo>
                <a:lnTo>
                  <a:pt x="817" y="237"/>
                </a:lnTo>
                <a:lnTo>
                  <a:pt x="817" y="236"/>
                </a:lnTo>
                <a:lnTo>
                  <a:pt x="821" y="236"/>
                </a:lnTo>
                <a:lnTo>
                  <a:pt x="821" y="234"/>
                </a:lnTo>
                <a:lnTo>
                  <a:pt x="834" y="234"/>
                </a:lnTo>
                <a:lnTo>
                  <a:pt x="834" y="233"/>
                </a:lnTo>
                <a:lnTo>
                  <a:pt x="848" y="233"/>
                </a:lnTo>
                <a:lnTo>
                  <a:pt x="848" y="232"/>
                </a:lnTo>
                <a:lnTo>
                  <a:pt x="850" y="232"/>
                </a:lnTo>
                <a:lnTo>
                  <a:pt x="850" y="230"/>
                </a:lnTo>
                <a:lnTo>
                  <a:pt x="856" y="230"/>
                </a:lnTo>
                <a:lnTo>
                  <a:pt x="856" y="229"/>
                </a:lnTo>
                <a:lnTo>
                  <a:pt x="859" y="229"/>
                </a:lnTo>
                <a:lnTo>
                  <a:pt x="859" y="227"/>
                </a:lnTo>
                <a:lnTo>
                  <a:pt x="863" y="227"/>
                </a:lnTo>
                <a:lnTo>
                  <a:pt x="863" y="226"/>
                </a:lnTo>
                <a:lnTo>
                  <a:pt x="873" y="226"/>
                </a:lnTo>
                <a:lnTo>
                  <a:pt x="873" y="224"/>
                </a:lnTo>
                <a:lnTo>
                  <a:pt x="877" y="224"/>
                </a:lnTo>
                <a:lnTo>
                  <a:pt x="877" y="223"/>
                </a:lnTo>
                <a:lnTo>
                  <a:pt x="880" y="223"/>
                </a:lnTo>
                <a:lnTo>
                  <a:pt x="880" y="221"/>
                </a:lnTo>
                <a:lnTo>
                  <a:pt x="887" y="221"/>
                </a:lnTo>
                <a:lnTo>
                  <a:pt x="887" y="220"/>
                </a:lnTo>
                <a:lnTo>
                  <a:pt x="892" y="220"/>
                </a:lnTo>
                <a:lnTo>
                  <a:pt x="892" y="219"/>
                </a:lnTo>
                <a:lnTo>
                  <a:pt x="896" y="219"/>
                </a:lnTo>
                <a:lnTo>
                  <a:pt x="896" y="217"/>
                </a:lnTo>
                <a:lnTo>
                  <a:pt x="900" y="217"/>
                </a:lnTo>
                <a:lnTo>
                  <a:pt x="900" y="214"/>
                </a:lnTo>
                <a:lnTo>
                  <a:pt x="919" y="214"/>
                </a:lnTo>
                <a:lnTo>
                  <a:pt x="919" y="213"/>
                </a:lnTo>
                <a:lnTo>
                  <a:pt x="932" y="213"/>
                </a:lnTo>
                <a:lnTo>
                  <a:pt x="932" y="211"/>
                </a:lnTo>
                <a:lnTo>
                  <a:pt x="941" y="211"/>
                </a:lnTo>
                <a:lnTo>
                  <a:pt x="941" y="210"/>
                </a:lnTo>
                <a:lnTo>
                  <a:pt x="945" y="210"/>
                </a:lnTo>
                <a:lnTo>
                  <a:pt x="945" y="208"/>
                </a:lnTo>
                <a:lnTo>
                  <a:pt x="954" y="208"/>
                </a:lnTo>
                <a:lnTo>
                  <a:pt x="954" y="207"/>
                </a:lnTo>
                <a:lnTo>
                  <a:pt x="971" y="207"/>
                </a:lnTo>
                <a:lnTo>
                  <a:pt x="971" y="206"/>
                </a:lnTo>
                <a:lnTo>
                  <a:pt x="982" y="206"/>
                </a:lnTo>
                <a:lnTo>
                  <a:pt x="982" y="204"/>
                </a:lnTo>
                <a:lnTo>
                  <a:pt x="988" y="204"/>
                </a:lnTo>
                <a:lnTo>
                  <a:pt x="988" y="203"/>
                </a:lnTo>
                <a:lnTo>
                  <a:pt x="998" y="203"/>
                </a:lnTo>
                <a:lnTo>
                  <a:pt x="998" y="201"/>
                </a:lnTo>
                <a:lnTo>
                  <a:pt x="1000" y="201"/>
                </a:lnTo>
                <a:lnTo>
                  <a:pt x="1000" y="200"/>
                </a:lnTo>
                <a:lnTo>
                  <a:pt x="1004" y="200"/>
                </a:lnTo>
                <a:lnTo>
                  <a:pt x="1004" y="198"/>
                </a:lnTo>
                <a:lnTo>
                  <a:pt x="1014" y="198"/>
                </a:lnTo>
                <a:lnTo>
                  <a:pt x="1014" y="197"/>
                </a:lnTo>
                <a:lnTo>
                  <a:pt x="1021" y="197"/>
                </a:lnTo>
                <a:lnTo>
                  <a:pt x="1021" y="196"/>
                </a:lnTo>
                <a:lnTo>
                  <a:pt x="1027" y="196"/>
                </a:lnTo>
                <a:lnTo>
                  <a:pt x="1027" y="194"/>
                </a:lnTo>
                <a:lnTo>
                  <a:pt x="1033" y="194"/>
                </a:lnTo>
                <a:lnTo>
                  <a:pt x="1033" y="193"/>
                </a:lnTo>
                <a:lnTo>
                  <a:pt x="1040" y="193"/>
                </a:lnTo>
                <a:lnTo>
                  <a:pt x="1040" y="191"/>
                </a:lnTo>
                <a:lnTo>
                  <a:pt x="1046" y="191"/>
                </a:lnTo>
                <a:lnTo>
                  <a:pt x="1046" y="188"/>
                </a:lnTo>
                <a:lnTo>
                  <a:pt x="1050" y="188"/>
                </a:lnTo>
                <a:lnTo>
                  <a:pt x="1050" y="187"/>
                </a:lnTo>
                <a:lnTo>
                  <a:pt x="1056" y="187"/>
                </a:lnTo>
                <a:lnTo>
                  <a:pt x="1056" y="185"/>
                </a:lnTo>
                <a:lnTo>
                  <a:pt x="1060" y="185"/>
                </a:lnTo>
                <a:lnTo>
                  <a:pt x="1060" y="184"/>
                </a:lnTo>
                <a:lnTo>
                  <a:pt x="1067" y="184"/>
                </a:lnTo>
                <a:lnTo>
                  <a:pt x="1067" y="183"/>
                </a:lnTo>
                <a:lnTo>
                  <a:pt x="1070" y="183"/>
                </a:lnTo>
                <a:lnTo>
                  <a:pt x="1070" y="181"/>
                </a:lnTo>
                <a:lnTo>
                  <a:pt x="1075" y="181"/>
                </a:lnTo>
                <a:lnTo>
                  <a:pt x="1075" y="180"/>
                </a:lnTo>
                <a:lnTo>
                  <a:pt x="1102" y="180"/>
                </a:lnTo>
                <a:lnTo>
                  <a:pt x="1102" y="178"/>
                </a:lnTo>
                <a:lnTo>
                  <a:pt x="1103" y="178"/>
                </a:lnTo>
                <a:lnTo>
                  <a:pt x="1103" y="177"/>
                </a:lnTo>
                <a:lnTo>
                  <a:pt x="1113" y="177"/>
                </a:lnTo>
                <a:lnTo>
                  <a:pt x="1113" y="175"/>
                </a:lnTo>
                <a:lnTo>
                  <a:pt x="1116" y="175"/>
                </a:lnTo>
                <a:lnTo>
                  <a:pt x="1116" y="174"/>
                </a:lnTo>
                <a:lnTo>
                  <a:pt x="1123" y="174"/>
                </a:lnTo>
                <a:lnTo>
                  <a:pt x="1123" y="172"/>
                </a:lnTo>
                <a:lnTo>
                  <a:pt x="1134" y="172"/>
                </a:lnTo>
                <a:lnTo>
                  <a:pt x="1134" y="171"/>
                </a:lnTo>
                <a:lnTo>
                  <a:pt x="1141" y="171"/>
                </a:lnTo>
                <a:lnTo>
                  <a:pt x="1141" y="170"/>
                </a:lnTo>
                <a:lnTo>
                  <a:pt x="1144" y="170"/>
                </a:lnTo>
                <a:lnTo>
                  <a:pt x="1144" y="168"/>
                </a:lnTo>
                <a:lnTo>
                  <a:pt x="1154" y="168"/>
                </a:lnTo>
                <a:lnTo>
                  <a:pt x="1154" y="167"/>
                </a:lnTo>
                <a:lnTo>
                  <a:pt x="1165" y="167"/>
                </a:lnTo>
                <a:lnTo>
                  <a:pt x="1165" y="165"/>
                </a:lnTo>
                <a:lnTo>
                  <a:pt x="1177" y="165"/>
                </a:lnTo>
                <a:lnTo>
                  <a:pt x="1177" y="164"/>
                </a:lnTo>
                <a:lnTo>
                  <a:pt x="1185" y="164"/>
                </a:lnTo>
                <a:lnTo>
                  <a:pt x="1185" y="162"/>
                </a:lnTo>
                <a:lnTo>
                  <a:pt x="1198" y="162"/>
                </a:lnTo>
                <a:lnTo>
                  <a:pt x="1198" y="161"/>
                </a:lnTo>
                <a:lnTo>
                  <a:pt x="1203" y="161"/>
                </a:lnTo>
                <a:lnTo>
                  <a:pt x="1203" y="160"/>
                </a:lnTo>
                <a:lnTo>
                  <a:pt x="1246" y="160"/>
                </a:lnTo>
                <a:lnTo>
                  <a:pt x="1246" y="158"/>
                </a:lnTo>
                <a:lnTo>
                  <a:pt x="1265" y="158"/>
                </a:lnTo>
                <a:lnTo>
                  <a:pt x="1265" y="155"/>
                </a:lnTo>
                <a:lnTo>
                  <a:pt x="1267" y="155"/>
                </a:lnTo>
                <a:lnTo>
                  <a:pt x="1267" y="154"/>
                </a:lnTo>
                <a:lnTo>
                  <a:pt x="1272" y="154"/>
                </a:lnTo>
                <a:lnTo>
                  <a:pt x="1272" y="152"/>
                </a:lnTo>
                <a:lnTo>
                  <a:pt x="1291" y="152"/>
                </a:lnTo>
                <a:lnTo>
                  <a:pt x="1291" y="151"/>
                </a:lnTo>
                <a:lnTo>
                  <a:pt x="1302" y="151"/>
                </a:lnTo>
                <a:lnTo>
                  <a:pt x="1302" y="149"/>
                </a:lnTo>
                <a:lnTo>
                  <a:pt x="1321" y="149"/>
                </a:lnTo>
                <a:lnTo>
                  <a:pt x="1321" y="147"/>
                </a:lnTo>
                <a:lnTo>
                  <a:pt x="1329" y="147"/>
                </a:lnTo>
                <a:lnTo>
                  <a:pt x="1329" y="145"/>
                </a:lnTo>
                <a:lnTo>
                  <a:pt x="1332" y="145"/>
                </a:lnTo>
                <a:lnTo>
                  <a:pt x="1332" y="144"/>
                </a:lnTo>
                <a:lnTo>
                  <a:pt x="1335" y="144"/>
                </a:lnTo>
                <a:lnTo>
                  <a:pt x="1335" y="141"/>
                </a:lnTo>
                <a:lnTo>
                  <a:pt x="1337" y="141"/>
                </a:lnTo>
                <a:lnTo>
                  <a:pt x="1337" y="139"/>
                </a:lnTo>
                <a:lnTo>
                  <a:pt x="1342" y="139"/>
                </a:lnTo>
                <a:lnTo>
                  <a:pt x="1342" y="138"/>
                </a:lnTo>
                <a:lnTo>
                  <a:pt x="1347" y="138"/>
                </a:lnTo>
                <a:lnTo>
                  <a:pt x="1347" y="136"/>
                </a:lnTo>
                <a:lnTo>
                  <a:pt x="1352" y="136"/>
                </a:lnTo>
                <a:lnTo>
                  <a:pt x="1352" y="135"/>
                </a:lnTo>
                <a:lnTo>
                  <a:pt x="1357" y="135"/>
                </a:lnTo>
                <a:lnTo>
                  <a:pt x="1357" y="132"/>
                </a:lnTo>
                <a:lnTo>
                  <a:pt x="1364" y="132"/>
                </a:lnTo>
                <a:lnTo>
                  <a:pt x="1364" y="131"/>
                </a:lnTo>
                <a:lnTo>
                  <a:pt x="1367" y="131"/>
                </a:lnTo>
                <a:lnTo>
                  <a:pt x="1367" y="129"/>
                </a:lnTo>
                <a:lnTo>
                  <a:pt x="1373" y="129"/>
                </a:lnTo>
                <a:lnTo>
                  <a:pt x="1373" y="128"/>
                </a:lnTo>
                <a:lnTo>
                  <a:pt x="1384" y="128"/>
                </a:lnTo>
                <a:lnTo>
                  <a:pt x="1384" y="126"/>
                </a:lnTo>
                <a:lnTo>
                  <a:pt x="1388" y="126"/>
                </a:lnTo>
                <a:lnTo>
                  <a:pt x="1388" y="125"/>
                </a:lnTo>
                <a:lnTo>
                  <a:pt x="1393" y="125"/>
                </a:lnTo>
                <a:lnTo>
                  <a:pt x="1393" y="124"/>
                </a:lnTo>
                <a:lnTo>
                  <a:pt x="1396" y="124"/>
                </a:lnTo>
                <a:lnTo>
                  <a:pt x="1396" y="122"/>
                </a:lnTo>
                <a:lnTo>
                  <a:pt x="1403" y="122"/>
                </a:lnTo>
                <a:lnTo>
                  <a:pt x="1403" y="119"/>
                </a:lnTo>
                <a:lnTo>
                  <a:pt x="1414" y="119"/>
                </a:lnTo>
                <a:lnTo>
                  <a:pt x="1414" y="118"/>
                </a:lnTo>
                <a:lnTo>
                  <a:pt x="1420" y="118"/>
                </a:lnTo>
                <a:lnTo>
                  <a:pt x="1420" y="116"/>
                </a:lnTo>
                <a:lnTo>
                  <a:pt x="1430" y="116"/>
                </a:lnTo>
                <a:lnTo>
                  <a:pt x="1430" y="115"/>
                </a:lnTo>
                <a:lnTo>
                  <a:pt x="1440" y="115"/>
                </a:lnTo>
                <a:lnTo>
                  <a:pt x="1440" y="113"/>
                </a:lnTo>
                <a:lnTo>
                  <a:pt x="1442" y="113"/>
                </a:lnTo>
                <a:lnTo>
                  <a:pt x="1442" y="112"/>
                </a:lnTo>
                <a:lnTo>
                  <a:pt x="1445" y="112"/>
                </a:lnTo>
                <a:lnTo>
                  <a:pt x="1445" y="111"/>
                </a:lnTo>
                <a:lnTo>
                  <a:pt x="1455" y="111"/>
                </a:lnTo>
                <a:lnTo>
                  <a:pt x="1455" y="109"/>
                </a:lnTo>
                <a:lnTo>
                  <a:pt x="1485" y="109"/>
                </a:lnTo>
                <a:lnTo>
                  <a:pt x="1485" y="108"/>
                </a:lnTo>
                <a:lnTo>
                  <a:pt x="1489" y="108"/>
                </a:lnTo>
                <a:lnTo>
                  <a:pt x="1489" y="106"/>
                </a:lnTo>
                <a:lnTo>
                  <a:pt x="1491" y="106"/>
                </a:lnTo>
                <a:lnTo>
                  <a:pt x="1491" y="105"/>
                </a:lnTo>
                <a:lnTo>
                  <a:pt x="1508" y="105"/>
                </a:lnTo>
                <a:lnTo>
                  <a:pt x="1508" y="102"/>
                </a:lnTo>
                <a:lnTo>
                  <a:pt x="1515" y="102"/>
                </a:lnTo>
                <a:lnTo>
                  <a:pt x="1515" y="100"/>
                </a:lnTo>
                <a:lnTo>
                  <a:pt x="1535" y="100"/>
                </a:lnTo>
                <a:lnTo>
                  <a:pt x="1535" y="99"/>
                </a:lnTo>
                <a:lnTo>
                  <a:pt x="1540" y="99"/>
                </a:lnTo>
                <a:lnTo>
                  <a:pt x="1540" y="98"/>
                </a:lnTo>
                <a:lnTo>
                  <a:pt x="1544" y="98"/>
                </a:lnTo>
                <a:lnTo>
                  <a:pt x="1544" y="96"/>
                </a:lnTo>
                <a:lnTo>
                  <a:pt x="1554" y="96"/>
                </a:lnTo>
                <a:lnTo>
                  <a:pt x="1554" y="95"/>
                </a:lnTo>
                <a:lnTo>
                  <a:pt x="1560" y="95"/>
                </a:lnTo>
                <a:lnTo>
                  <a:pt x="1560" y="93"/>
                </a:lnTo>
                <a:lnTo>
                  <a:pt x="1584" y="93"/>
                </a:lnTo>
                <a:lnTo>
                  <a:pt x="1584" y="90"/>
                </a:lnTo>
                <a:lnTo>
                  <a:pt x="1586" y="90"/>
                </a:lnTo>
                <a:lnTo>
                  <a:pt x="1586" y="89"/>
                </a:lnTo>
                <a:lnTo>
                  <a:pt x="1594" y="89"/>
                </a:lnTo>
                <a:lnTo>
                  <a:pt x="1594" y="88"/>
                </a:lnTo>
                <a:lnTo>
                  <a:pt x="1600" y="88"/>
                </a:lnTo>
                <a:lnTo>
                  <a:pt x="1600" y="86"/>
                </a:lnTo>
                <a:lnTo>
                  <a:pt x="1622" y="86"/>
                </a:lnTo>
                <a:lnTo>
                  <a:pt x="1622" y="85"/>
                </a:lnTo>
                <a:lnTo>
                  <a:pt x="1642" y="85"/>
                </a:lnTo>
                <a:lnTo>
                  <a:pt x="1642" y="83"/>
                </a:lnTo>
                <a:lnTo>
                  <a:pt x="1658" y="83"/>
                </a:lnTo>
                <a:lnTo>
                  <a:pt x="1658" y="82"/>
                </a:lnTo>
                <a:lnTo>
                  <a:pt x="1672" y="82"/>
                </a:lnTo>
                <a:lnTo>
                  <a:pt x="1672" y="80"/>
                </a:lnTo>
                <a:lnTo>
                  <a:pt x="1688" y="80"/>
                </a:lnTo>
                <a:lnTo>
                  <a:pt x="1688" y="79"/>
                </a:lnTo>
                <a:lnTo>
                  <a:pt x="1697" y="79"/>
                </a:lnTo>
                <a:lnTo>
                  <a:pt x="1697" y="77"/>
                </a:lnTo>
                <a:lnTo>
                  <a:pt x="1698" y="77"/>
                </a:lnTo>
                <a:lnTo>
                  <a:pt x="1698" y="76"/>
                </a:lnTo>
                <a:lnTo>
                  <a:pt x="1712" y="76"/>
                </a:lnTo>
                <a:lnTo>
                  <a:pt x="1712" y="75"/>
                </a:lnTo>
                <a:lnTo>
                  <a:pt x="1714" y="75"/>
                </a:lnTo>
                <a:lnTo>
                  <a:pt x="1714" y="73"/>
                </a:lnTo>
                <a:lnTo>
                  <a:pt x="1734" y="73"/>
                </a:lnTo>
                <a:lnTo>
                  <a:pt x="1734" y="72"/>
                </a:lnTo>
                <a:lnTo>
                  <a:pt x="1750" y="72"/>
                </a:lnTo>
                <a:lnTo>
                  <a:pt x="1750" y="70"/>
                </a:lnTo>
                <a:lnTo>
                  <a:pt x="1759" y="70"/>
                </a:lnTo>
                <a:lnTo>
                  <a:pt x="1759" y="69"/>
                </a:lnTo>
                <a:lnTo>
                  <a:pt x="1763" y="69"/>
                </a:lnTo>
                <a:lnTo>
                  <a:pt x="1763" y="67"/>
                </a:lnTo>
                <a:lnTo>
                  <a:pt x="1777" y="67"/>
                </a:lnTo>
                <a:lnTo>
                  <a:pt x="1777" y="66"/>
                </a:lnTo>
                <a:lnTo>
                  <a:pt x="1782" y="66"/>
                </a:lnTo>
                <a:lnTo>
                  <a:pt x="1782" y="64"/>
                </a:lnTo>
                <a:lnTo>
                  <a:pt x="1790" y="64"/>
                </a:lnTo>
                <a:lnTo>
                  <a:pt x="1790" y="63"/>
                </a:lnTo>
                <a:lnTo>
                  <a:pt x="1797" y="63"/>
                </a:lnTo>
                <a:lnTo>
                  <a:pt x="1797" y="60"/>
                </a:lnTo>
                <a:lnTo>
                  <a:pt x="1809" y="60"/>
                </a:lnTo>
                <a:lnTo>
                  <a:pt x="1809" y="59"/>
                </a:lnTo>
                <a:lnTo>
                  <a:pt x="1810" y="59"/>
                </a:lnTo>
                <a:lnTo>
                  <a:pt x="1810" y="57"/>
                </a:lnTo>
                <a:lnTo>
                  <a:pt x="1823" y="57"/>
                </a:lnTo>
                <a:lnTo>
                  <a:pt x="1823" y="56"/>
                </a:lnTo>
                <a:lnTo>
                  <a:pt x="1826" y="56"/>
                </a:lnTo>
                <a:lnTo>
                  <a:pt x="1826" y="54"/>
                </a:lnTo>
                <a:lnTo>
                  <a:pt x="1836" y="54"/>
                </a:lnTo>
                <a:lnTo>
                  <a:pt x="1836" y="53"/>
                </a:lnTo>
                <a:lnTo>
                  <a:pt x="1842" y="53"/>
                </a:lnTo>
                <a:lnTo>
                  <a:pt x="1842" y="52"/>
                </a:lnTo>
                <a:lnTo>
                  <a:pt x="1844" y="52"/>
                </a:lnTo>
                <a:lnTo>
                  <a:pt x="1844" y="50"/>
                </a:lnTo>
                <a:lnTo>
                  <a:pt x="1872" y="50"/>
                </a:lnTo>
                <a:lnTo>
                  <a:pt x="1872" y="49"/>
                </a:lnTo>
                <a:lnTo>
                  <a:pt x="1885" y="49"/>
                </a:lnTo>
                <a:lnTo>
                  <a:pt x="1885" y="47"/>
                </a:lnTo>
                <a:lnTo>
                  <a:pt x="1888" y="47"/>
                </a:lnTo>
                <a:lnTo>
                  <a:pt x="1888" y="46"/>
                </a:lnTo>
                <a:lnTo>
                  <a:pt x="1897" y="46"/>
                </a:lnTo>
                <a:lnTo>
                  <a:pt x="1897" y="41"/>
                </a:lnTo>
                <a:lnTo>
                  <a:pt x="1898" y="41"/>
                </a:lnTo>
                <a:lnTo>
                  <a:pt x="1898" y="40"/>
                </a:lnTo>
                <a:lnTo>
                  <a:pt x="1907" y="40"/>
                </a:lnTo>
                <a:lnTo>
                  <a:pt x="1907" y="39"/>
                </a:lnTo>
                <a:lnTo>
                  <a:pt x="1914" y="39"/>
                </a:lnTo>
                <a:lnTo>
                  <a:pt x="1914" y="37"/>
                </a:lnTo>
                <a:lnTo>
                  <a:pt x="1930" y="37"/>
                </a:lnTo>
                <a:lnTo>
                  <a:pt x="1930" y="36"/>
                </a:lnTo>
                <a:lnTo>
                  <a:pt x="1953" y="36"/>
                </a:lnTo>
                <a:lnTo>
                  <a:pt x="1953" y="34"/>
                </a:lnTo>
                <a:lnTo>
                  <a:pt x="1992" y="34"/>
                </a:lnTo>
                <a:lnTo>
                  <a:pt x="1992" y="31"/>
                </a:lnTo>
                <a:lnTo>
                  <a:pt x="2018" y="31"/>
                </a:lnTo>
                <a:lnTo>
                  <a:pt x="2018" y="30"/>
                </a:lnTo>
                <a:lnTo>
                  <a:pt x="2024" y="30"/>
                </a:lnTo>
                <a:lnTo>
                  <a:pt x="2024" y="27"/>
                </a:lnTo>
                <a:lnTo>
                  <a:pt x="2028" y="27"/>
                </a:lnTo>
                <a:lnTo>
                  <a:pt x="2028" y="24"/>
                </a:lnTo>
                <a:lnTo>
                  <a:pt x="2029" y="24"/>
                </a:lnTo>
                <a:lnTo>
                  <a:pt x="2029" y="23"/>
                </a:lnTo>
                <a:lnTo>
                  <a:pt x="2073" y="23"/>
                </a:lnTo>
                <a:lnTo>
                  <a:pt x="2073" y="21"/>
                </a:lnTo>
                <a:lnTo>
                  <a:pt x="2075" y="21"/>
                </a:lnTo>
                <a:lnTo>
                  <a:pt x="2075" y="20"/>
                </a:lnTo>
                <a:lnTo>
                  <a:pt x="2091" y="20"/>
                </a:lnTo>
                <a:lnTo>
                  <a:pt x="2091" y="17"/>
                </a:lnTo>
                <a:lnTo>
                  <a:pt x="2094" y="17"/>
                </a:lnTo>
                <a:lnTo>
                  <a:pt x="2094" y="16"/>
                </a:lnTo>
                <a:lnTo>
                  <a:pt x="2165" y="16"/>
                </a:lnTo>
                <a:lnTo>
                  <a:pt x="2165" y="14"/>
                </a:lnTo>
                <a:lnTo>
                  <a:pt x="2178" y="14"/>
                </a:lnTo>
                <a:lnTo>
                  <a:pt x="2178" y="11"/>
                </a:lnTo>
                <a:lnTo>
                  <a:pt x="2186" y="11"/>
                </a:lnTo>
                <a:lnTo>
                  <a:pt x="2186" y="10"/>
                </a:lnTo>
                <a:lnTo>
                  <a:pt x="2196" y="10"/>
                </a:lnTo>
                <a:lnTo>
                  <a:pt x="2196" y="7"/>
                </a:lnTo>
                <a:lnTo>
                  <a:pt x="2221" y="7"/>
                </a:lnTo>
                <a:lnTo>
                  <a:pt x="2221" y="5"/>
                </a:lnTo>
                <a:lnTo>
                  <a:pt x="2227" y="5"/>
                </a:lnTo>
                <a:lnTo>
                  <a:pt x="2227" y="4"/>
                </a:lnTo>
                <a:lnTo>
                  <a:pt x="2229" y="4"/>
                </a:lnTo>
                <a:lnTo>
                  <a:pt x="2229" y="1"/>
                </a:lnTo>
                <a:lnTo>
                  <a:pt x="2232" y="1"/>
                </a:lnTo>
                <a:lnTo>
                  <a:pt x="2232" y="0"/>
                </a:lnTo>
                <a:lnTo>
                  <a:pt x="2240" y="0"/>
                </a:lnTo>
              </a:path>
            </a:pathLst>
          </a:custGeom>
          <a:noFill/>
          <a:ln w="28575" cap="rnd">
            <a:solidFill>
              <a:schemeClr val="accent2"/>
            </a:solidFill>
            <a:prstDash val="sysDash"/>
            <a:round/>
            <a:headEnd/>
            <a:tailEnd/>
          </a:ln>
        </p:spPr>
        <p:txBody>
          <a:bodyPr/>
          <a:lstStyle/>
          <a:p>
            <a:endParaRPr lang="en-US"/>
          </a:p>
        </p:txBody>
      </p:sp>
      <p:sp>
        <p:nvSpPr>
          <p:cNvPr id="90" name="Freeform 177"/>
          <p:cNvSpPr>
            <a:spLocks/>
          </p:cNvSpPr>
          <p:nvPr/>
        </p:nvSpPr>
        <p:spPr bwMode="auto">
          <a:xfrm flipV="1">
            <a:off x="1377915" y="1610189"/>
            <a:ext cx="6829543" cy="2379590"/>
          </a:xfrm>
          <a:custGeom>
            <a:avLst/>
            <a:gdLst/>
            <a:ahLst/>
            <a:cxnLst>
              <a:cxn ang="0">
                <a:pos x="10" y="717"/>
              </a:cxn>
              <a:cxn ang="0">
                <a:pos x="22" y="707"/>
              </a:cxn>
              <a:cxn ang="0">
                <a:pos x="30" y="691"/>
              </a:cxn>
              <a:cxn ang="0">
                <a:pos x="36" y="686"/>
              </a:cxn>
              <a:cxn ang="0">
                <a:pos x="43" y="675"/>
              </a:cxn>
              <a:cxn ang="0">
                <a:pos x="55" y="665"/>
              </a:cxn>
              <a:cxn ang="0">
                <a:pos x="65" y="652"/>
              </a:cxn>
              <a:cxn ang="0">
                <a:pos x="75" y="644"/>
              </a:cxn>
              <a:cxn ang="0">
                <a:pos x="84" y="631"/>
              </a:cxn>
              <a:cxn ang="0">
                <a:pos x="92" y="621"/>
              </a:cxn>
              <a:cxn ang="0">
                <a:pos x="101" y="611"/>
              </a:cxn>
              <a:cxn ang="0">
                <a:pos x="114" y="599"/>
              </a:cxn>
              <a:cxn ang="0">
                <a:pos x="123" y="589"/>
              </a:cxn>
              <a:cxn ang="0">
                <a:pos x="136" y="580"/>
              </a:cxn>
              <a:cxn ang="0">
                <a:pos x="141" y="572"/>
              </a:cxn>
              <a:cxn ang="0">
                <a:pos x="157" y="566"/>
              </a:cxn>
              <a:cxn ang="0">
                <a:pos x="169" y="557"/>
              </a:cxn>
              <a:cxn ang="0">
                <a:pos x="177" y="550"/>
              </a:cxn>
              <a:cxn ang="0">
                <a:pos x="190" y="537"/>
              </a:cxn>
              <a:cxn ang="0">
                <a:pos x="199" y="529"/>
              </a:cxn>
              <a:cxn ang="0">
                <a:pos x="216" y="520"/>
              </a:cxn>
              <a:cxn ang="0">
                <a:pos x="231" y="507"/>
              </a:cxn>
              <a:cxn ang="0">
                <a:pos x="242" y="495"/>
              </a:cxn>
              <a:cxn ang="0">
                <a:pos x="251" y="488"/>
              </a:cxn>
              <a:cxn ang="0">
                <a:pos x="259" y="480"/>
              </a:cxn>
              <a:cxn ang="0">
                <a:pos x="282" y="471"/>
              </a:cxn>
              <a:cxn ang="0">
                <a:pos x="295" y="461"/>
              </a:cxn>
              <a:cxn ang="0">
                <a:pos x="307" y="454"/>
              </a:cxn>
              <a:cxn ang="0">
                <a:pos x="323" y="445"/>
              </a:cxn>
              <a:cxn ang="0">
                <a:pos x="340" y="435"/>
              </a:cxn>
              <a:cxn ang="0">
                <a:pos x="356" y="425"/>
              </a:cxn>
              <a:cxn ang="0">
                <a:pos x="370" y="418"/>
              </a:cxn>
              <a:cxn ang="0">
                <a:pos x="396" y="408"/>
              </a:cxn>
              <a:cxn ang="0">
                <a:pos x="421" y="400"/>
              </a:cxn>
              <a:cxn ang="0">
                <a:pos x="432" y="387"/>
              </a:cxn>
              <a:cxn ang="0">
                <a:pos x="457" y="372"/>
              </a:cxn>
              <a:cxn ang="0">
                <a:pos x="488" y="354"/>
              </a:cxn>
              <a:cxn ang="0">
                <a:pos x="526" y="344"/>
              </a:cxn>
              <a:cxn ang="0">
                <a:pos x="546" y="333"/>
              </a:cxn>
              <a:cxn ang="0">
                <a:pos x="583" y="324"/>
              </a:cxn>
              <a:cxn ang="0">
                <a:pos x="599" y="310"/>
              </a:cxn>
              <a:cxn ang="0">
                <a:pos x="618" y="301"/>
              </a:cxn>
              <a:cxn ang="0">
                <a:pos x="648" y="289"/>
              </a:cxn>
              <a:cxn ang="0">
                <a:pos x="663" y="278"/>
              </a:cxn>
              <a:cxn ang="0">
                <a:pos x="679" y="262"/>
              </a:cxn>
              <a:cxn ang="0">
                <a:pos x="700" y="253"/>
              </a:cxn>
              <a:cxn ang="0">
                <a:pos x="751" y="241"/>
              </a:cxn>
              <a:cxn ang="0">
                <a:pos x="779" y="226"/>
              </a:cxn>
              <a:cxn ang="0">
                <a:pos x="814" y="207"/>
              </a:cxn>
              <a:cxn ang="0">
                <a:pos x="886" y="196"/>
              </a:cxn>
              <a:cxn ang="0">
                <a:pos x="903" y="180"/>
              </a:cxn>
              <a:cxn ang="0">
                <a:pos x="942" y="169"/>
              </a:cxn>
              <a:cxn ang="0">
                <a:pos x="974" y="151"/>
              </a:cxn>
              <a:cxn ang="0">
                <a:pos x="991" y="140"/>
              </a:cxn>
              <a:cxn ang="0">
                <a:pos x="1018" y="122"/>
              </a:cxn>
              <a:cxn ang="0">
                <a:pos x="1079" y="109"/>
              </a:cxn>
              <a:cxn ang="0">
                <a:pos x="1121" y="92"/>
              </a:cxn>
              <a:cxn ang="0">
                <a:pos x="1174" y="78"/>
              </a:cxn>
              <a:cxn ang="0">
                <a:pos x="1298" y="59"/>
              </a:cxn>
              <a:cxn ang="0">
                <a:pos x="1426" y="43"/>
              </a:cxn>
              <a:cxn ang="0">
                <a:pos x="1511" y="22"/>
              </a:cxn>
              <a:cxn ang="0">
                <a:pos x="2235" y="0"/>
              </a:cxn>
            </a:cxnLst>
            <a:rect l="0" t="0" r="r" b="b"/>
            <a:pathLst>
              <a:path w="2235" h="730">
                <a:moveTo>
                  <a:pt x="0" y="730"/>
                </a:moveTo>
                <a:lnTo>
                  <a:pt x="5" y="730"/>
                </a:lnTo>
                <a:lnTo>
                  <a:pt x="5" y="723"/>
                </a:lnTo>
                <a:lnTo>
                  <a:pt x="7" y="723"/>
                </a:lnTo>
                <a:lnTo>
                  <a:pt x="7" y="722"/>
                </a:lnTo>
                <a:lnTo>
                  <a:pt x="10" y="722"/>
                </a:lnTo>
                <a:lnTo>
                  <a:pt x="10" y="717"/>
                </a:lnTo>
                <a:lnTo>
                  <a:pt x="12" y="717"/>
                </a:lnTo>
                <a:lnTo>
                  <a:pt x="12" y="716"/>
                </a:lnTo>
                <a:lnTo>
                  <a:pt x="16" y="716"/>
                </a:lnTo>
                <a:lnTo>
                  <a:pt x="16" y="710"/>
                </a:lnTo>
                <a:lnTo>
                  <a:pt x="17" y="710"/>
                </a:lnTo>
                <a:lnTo>
                  <a:pt x="17" y="707"/>
                </a:lnTo>
                <a:lnTo>
                  <a:pt x="22" y="707"/>
                </a:lnTo>
                <a:lnTo>
                  <a:pt x="22" y="706"/>
                </a:lnTo>
                <a:lnTo>
                  <a:pt x="23" y="706"/>
                </a:lnTo>
                <a:lnTo>
                  <a:pt x="23" y="700"/>
                </a:lnTo>
                <a:lnTo>
                  <a:pt x="29" y="700"/>
                </a:lnTo>
                <a:lnTo>
                  <a:pt x="29" y="696"/>
                </a:lnTo>
                <a:lnTo>
                  <a:pt x="30" y="696"/>
                </a:lnTo>
                <a:lnTo>
                  <a:pt x="30" y="691"/>
                </a:lnTo>
                <a:lnTo>
                  <a:pt x="32" y="691"/>
                </a:lnTo>
                <a:lnTo>
                  <a:pt x="32" y="690"/>
                </a:lnTo>
                <a:lnTo>
                  <a:pt x="33" y="690"/>
                </a:lnTo>
                <a:lnTo>
                  <a:pt x="33" y="688"/>
                </a:lnTo>
                <a:lnTo>
                  <a:pt x="35" y="688"/>
                </a:lnTo>
                <a:lnTo>
                  <a:pt x="35" y="686"/>
                </a:lnTo>
                <a:lnTo>
                  <a:pt x="36" y="686"/>
                </a:lnTo>
                <a:lnTo>
                  <a:pt x="36" y="684"/>
                </a:lnTo>
                <a:lnTo>
                  <a:pt x="39" y="684"/>
                </a:lnTo>
                <a:lnTo>
                  <a:pt x="39" y="680"/>
                </a:lnTo>
                <a:lnTo>
                  <a:pt x="41" y="680"/>
                </a:lnTo>
                <a:lnTo>
                  <a:pt x="41" y="678"/>
                </a:lnTo>
                <a:lnTo>
                  <a:pt x="43" y="678"/>
                </a:lnTo>
                <a:lnTo>
                  <a:pt x="43" y="675"/>
                </a:lnTo>
                <a:lnTo>
                  <a:pt x="45" y="675"/>
                </a:lnTo>
                <a:lnTo>
                  <a:pt x="45" y="673"/>
                </a:lnTo>
                <a:lnTo>
                  <a:pt x="46" y="673"/>
                </a:lnTo>
                <a:lnTo>
                  <a:pt x="46" y="668"/>
                </a:lnTo>
                <a:lnTo>
                  <a:pt x="54" y="668"/>
                </a:lnTo>
                <a:lnTo>
                  <a:pt x="54" y="665"/>
                </a:lnTo>
                <a:lnTo>
                  <a:pt x="55" y="665"/>
                </a:lnTo>
                <a:lnTo>
                  <a:pt x="55" y="662"/>
                </a:lnTo>
                <a:lnTo>
                  <a:pt x="58" y="662"/>
                </a:lnTo>
                <a:lnTo>
                  <a:pt x="58" y="660"/>
                </a:lnTo>
                <a:lnTo>
                  <a:pt x="61" y="660"/>
                </a:lnTo>
                <a:lnTo>
                  <a:pt x="61" y="657"/>
                </a:lnTo>
                <a:lnTo>
                  <a:pt x="65" y="657"/>
                </a:lnTo>
                <a:lnTo>
                  <a:pt x="65" y="652"/>
                </a:lnTo>
                <a:lnTo>
                  <a:pt x="68" y="652"/>
                </a:lnTo>
                <a:lnTo>
                  <a:pt x="68" y="650"/>
                </a:lnTo>
                <a:lnTo>
                  <a:pt x="72" y="650"/>
                </a:lnTo>
                <a:lnTo>
                  <a:pt x="72" y="647"/>
                </a:lnTo>
                <a:lnTo>
                  <a:pt x="74" y="647"/>
                </a:lnTo>
                <a:lnTo>
                  <a:pt x="74" y="644"/>
                </a:lnTo>
                <a:lnTo>
                  <a:pt x="75" y="644"/>
                </a:lnTo>
                <a:lnTo>
                  <a:pt x="75" y="642"/>
                </a:lnTo>
                <a:lnTo>
                  <a:pt x="78" y="642"/>
                </a:lnTo>
                <a:lnTo>
                  <a:pt x="78" y="639"/>
                </a:lnTo>
                <a:lnTo>
                  <a:pt x="79" y="639"/>
                </a:lnTo>
                <a:lnTo>
                  <a:pt x="79" y="634"/>
                </a:lnTo>
                <a:lnTo>
                  <a:pt x="84" y="634"/>
                </a:lnTo>
                <a:lnTo>
                  <a:pt x="84" y="631"/>
                </a:lnTo>
                <a:lnTo>
                  <a:pt x="85" y="631"/>
                </a:lnTo>
                <a:lnTo>
                  <a:pt x="85" y="628"/>
                </a:lnTo>
                <a:lnTo>
                  <a:pt x="88" y="628"/>
                </a:lnTo>
                <a:lnTo>
                  <a:pt x="88" y="626"/>
                </a:lnTo>
                <a:lnTo>
                  <a:pt x="90" y="626"/>
                </a:lnTo>
                <a:lnTo>
                  <a:pt x="90" y="621"/>
                </a:lnTo>
                <a:lnTo>
                  <a:pt x="92" y="621"/>
                </a:lnTo>
                <a:lnTo>
                  <a:pt x="92" y="616"/>
                </a:lnTo>
                <a:lnTo>
                  <a:pt x="97" y="616"/>
                </a:lnTo>
                <a:lnTo>
                  <a:pt x="97" y="613"/>
                </a:lnTo>
                <a:lnTo>
                  <a:pt x="98" y="613"/>
                </a:lnTo>
                <a:lnTo>
                  <a:pt x="98" y="612"/>
                </a:lnTo>
                <a:lnTo>
                  <a:pt x="101" y="612"/>
                </a:lnTo>
                <a:lnTo>
                  <a:pt x="101" y="611"/>
                </a:lnTo>
                <a:lnTo>
                  <a:pt x="104" y="611"/>
                </a:lnTo>
                <a:lnTo>
                  <a:pt x="104" y="606"/>
                </a:lnTo>
                <a:lnTo>
                  <a:pt x="107" y="606"/>
                </a:lnTo>
                <a:lnTo>
                  <a:pt x="107" y="602"/>
                </a:lnTo>
                <a:lnTo>
                  <a:pt x="108" y="602"/>
                </a:lnTo>
                <a:lnTo>
                  <a:pt x="108" y="599"/>
                </a:lnTo>
                <a:lnTo>
                  <a:pt x="114" y="599"/>
                </a:lnTo>
                <a:lnTo>
                  <a:pt x="114" y="598"/>
                </a:lnTo>
                <a:lnTo>
                  <a:pt x="117" y="598"/>
                </a:lnTo>
                <a:lnTo>
                  <a:pt x="117" y="595"/>
                </a:lnTo>
                <a:lnTo>
                  <a:pt x="118" y="595"/>
                </a:lnTo>
                <a:lnTo>
                  <a:pt x="118" y="592"/>
                </a:lnTo>
                <a:lnTo>
                  <a:pt x="123" y="592"/>
                </a:lnTo>
                <a:lnTo>
                  <a:pt x="123" y="589"/>
                </a:lnTo>
                <a:lnTo>
                  <a:pt x="124" y="589"/>
                </a:lnTo>
                <a:lnTo>
                  <a:pt x="124" y="588"/>
                </a:lnTo>
                <a:lnTo>
                  <a:pt x="127" y="588"/>
                </a:lnTo>
                <a:lnTo>
                  <a:pt x="127" y="585"/>
                </a:lnTo>
                <a:lnTo>
                  <a:pt x="131" y="585"/>
                </a:lnTo>
                <a:lnTo>
                  <a:pt x="131" y="580"/>
                </a:lnTo>
                <a:lnTo>
                  <a:pt x="136" y="580"/>
                </a:lnTo>
                <a:lnTo>
                  <a:pt x="136" y="579"/>
                </a:lnTo>
                <a:lnTo>
                  <a:pt x="137" y="579"/>
                </a:lnTo>
                <a:lnTo>
                  <a:pt x="137" y="576"/>
                </a:lnTo>
                <a:lnTo>
                  <a:pt x="138" y="576"/>
                </a:lnTo>
                <a:lnTo>
                  <a:pt x="138" y="575"/>
                </a:lnTo>
                <a:lnTo>
                  <a:pt x="141" y="575"/>
                </a:lnTo>
                <a:lnTo>
                  <a:pt x="141" y="572"/>
                </a:lnTo>
                <a:lnTo>
                  <a:pt x="146" y="572"/>
                </a:lnTo>
                <a:lnTo>
                  <a:pt x="146" y="570"/>
                </a:lnTo>
                <a:lnTo>
                  <a:pt x="154" y="570"/>
                </a:lnTo>
                <a:lnTo>
                  <a:pt x="154" y="567"/>
                </a:lnTo>
                <a:lnTo>
                  <a:pt x="156" y="567"/>
                </a:lnTo>
                <a:lnTo>
                  <a:pt x="156" y="566"/>
                </a:lnTo>
                <a:lnTo>
                  <a:pt x="157" y="566"/>
                </a:lnTo>
                <a:lnTo>
                  <a:pt x="157" y="563"/>
                </a:lnTo>
                <a:lnTo>
                  <a:pt x="166" y="563"/>
                </a:lnTo>
                <a:lnTo>
                  <a:pt x="166" y="562"/>
                </a:lnTo>
                <a:lnTo>
                  <a:pt x="167" y="562"/>
                </a:lnTo>
                <a:lnTo>
                  <a:pt x="167" y="559"/>
                </a:lnTo>
                <a:lnTo>
                  <a:pt x="169" y="559"/>
                </a:lnTo>
                <a:lnTo>
                  <a:pt x="169" y="557"/>
                </a:lnTo>
                <a:lnTo>
                  <a:pt x="170" y="557"/>
                </a:lnTo>
                <a:lnTo>
                  <a:pt x="170" y="554"/>
                </a:lnTo>
                <a:lnTo>
                  <a:pt x="174" y="554"/>
                </a:lnTo>
                <a:lnTo>
                  <a:pt x="174" y="553"/>
                </a:lnTo>
                <a:lnTo>
                  <a:pt x="176" y="553"/>
                </a:lnTo>
                <a:lnTo>
                  <a:pt x="176" y="550"/>
                </a:lnTo>
                <a:lnTo>
                  <a:pt x="177" y="550"/>
                </a:lnTo>
                <a:lnTo>
                  <a:pt x="177" y="546"/>
                </a:lnTo>
                <a:lnTo>
                  <a:pt x="185" y="546"/>
                </a:lnTo>
                <a:lnTo>
                  <a:pt x="185" y="544"/>
                </a:lnTo>
                <a:lnTo>
                  <a:pt x="186" y="544"/>
                </a:lnTo>
                <a:lnTo>
                  <a:pt x="186" y="541"/>
                </a:lnTo>
                <a:lnTo>
                  <a:pt x="190" y="541"/>
                </a:lnTo>
                <a:lnTo>
                  <a:pt x="190" y="537"/>
                </a:lnTo>
                <a:lnTo>
                  <a:pt x="192" y="537"/>
                </a:lnTo>
                <a:lnTo>
                  <a:pt x="192" y="536"/>
                </a:lnTo>
                <a:lnTo>
                  <a:pt x="193" y="536"/>
                </a:lnTo>
                <a:lnTo>
                  <a:pt x="193" y="533"/>
                </a:lnTo>
                <a:lnTo>
                  <a:pt x="195" y="533"/>
                </a:lnTo>
                <a:lnTo>
                  <a:pt x="195" y="529"/>
                </a:lnTo>
                <a:lnTo>
                  <a:pt x="199" y="529"/>
                </a:lnTo>
                <a:lnTo>
                  <a:pt x="199" y="527"/>
                </a:lnTo>
                <a:lnTo>
                  <a:pt x="209" y="527"/>
                </a:lnTo>
                <a:lnTo>
                  <a:pt x="209" y="524"/>
                </a:lnTo>
                <a:lnTo>
                  <a:pt x="213" y="524"/>
                </a:lnTo>
                <a:lnTo>
                  <a:pt x="213" y="523"/>
                </a:lnTo>
                <a:lnTo>
                  <a:pt x="216" y="523"/>
                </a:lnTo>
                <a:lnTo>
                  <a:pt x="216" y="520"/>
                </a:lnTo>
                <a:lnTo>
                  <a:pt x="221" y="520"/>
                </a:lnTo>
                <a:lnTo>
                  <a:pt x="221" y="516"/>
                </a:lnTo>
                <a:lnTo>
                  <a:pt x="222" y="516"/>
                </a:lnTo>
                <a:lnTo>
                  <a:pt x="222" y="511"/>
                </a:lnTo>
                <a:lnTo>
                  <a:pt x="225" y="511"/>
                </a:lnTo>
                <a:lnTo>
                  <a:pt x="225" y="507"/>
                </a:lnTo>
                <a:lnTo>
                  <a:pt x="231" y="507"/>
                </a:lnTo>
                <a:lnTo>
                  <a:pt x="231" y="504"/>
                </a:lnTo>
                <a:lnTo>
                  <a:pt x="234" y="504"/>
                </a:lnTo>
                <a:lnTo>
                  <a:pt x="234" y="500"/>
                </a:lnTo>
                <a:lnTo>
                  <a:pt x="241" y="500"/>
                </a:lnTo>
                <a:lnTo>
                  <a:pt x="241" y="498"/>
                </a:lnTo>
                <a:lnTo>
                  <a:pt x="242" y="498"/>
                </a:lnTo>
                <a:lnTo>
                  <a:pt x="242" y="495"/>
                </a:lnTo>
                <a:lnTo>
                  <a:pt x="244" y="495"/>
                </a:lnTo>
                <a:lnTo>
                  <a:pt x="244" y="493"/>
                </a:lnTo>
                <a:lnTo>
                  <a:pt x="248" y="493"/>
                </a:lnTo>
                <a:lnTo>
                  <a:pt x="248" y="491"/>
                </a:lnTo>
                <a:lnTo>
                  <a:pt x="249" y="491"/>
                </a:lnTo>
                <a:lnTo>
                  <a:pt x="249" y="488"/>
                </a:lnTo>
                <a:lnTo>
                  <a:pt x="251" y="488"/>
                </a:lnTo>
                <a:lnTo>
                  <a:pt x="251" y="487"/>
                </a:lnTo>
                <a:lnTo>
                  <a:pt x="255" y="487"/>
                </a:lnTo>
                <a:lnTo>
                  <a:pt x="255" y="484"/>
                </a:lnTo>
                <a:lnTo>
                  <a:pt x="258" y="484"/>
                </a:lnTo>
                <a:lnTo>
                  <a:pt x="258" y="482"/>
                </a:lnTo>
                <a:lnTo>
                  <a:pt x="259" y="482"/>
                </a:lnTo>
                <a:lnTo>
                  <a:pt x="259" y="480"/>
                </a:lnTo>
                <a:lnTo>
                  <a:pt x="262" y="480"/>
                </a:lnTo>
                <a:lnTo>
                  <a:pt x="262" y="477"/>
                </a:lnTo>
                <a:lnTo>
                  <a:pt x="267" y="477"/>
                </a:lnTo>
                <a:lnTo>
                  <a:pt x="267" y="475"/>
                </a:lnTo>
                <a:lnTo>
                  <a:pt x="277" y="475"/>
                </a:lnTo>
                <a:lnTo>
                  <a:pt x="277" y="471"/>
                </a:lnTo>
                <a:lnTo>
                  <a:pt x="282" y="471"/>
                </a:lnTo>
                <a:lnTo>
                  <a:pt x="282" y="468"/>
                </a:lnTo>
                <a:lnTo>
                  <a:pt x="284" y="468"/>
                </a:lnTo>
                <a:lnTo>
                  <a:pt x="284" y="465"/>
                </a:lnTo>
                <a:lnTo>
                  <a:pt x="294" y="465"/>
                </a:lnTo>
                <a:lnTo>
                  <a:pt x="294" y="464"/>
                </a:lnTo>
                <a:lnTo>
                  <a:pt x="295" y="464"/>
                </a:lnTo>
                <a:lnTo>
                  <a:pt x="295" y="461"/>
                </a:lnTo>
                <a:lnTo>
                  <a:pt x="297" y="461"/>
                </a:lnTo>
                <a:lnTo>
                  <a:pt x="297" y="458"/>
                </a:lnTo>
                <a:lnTo>
                  <a:pt x="301" y="458"/>
                </a:lnTo>
                <a:lnTo>
                  <a:pt x="301" y="457"/>
                </a:lnTo>
                <a:lnTo>
                  <a:pt x="304" y="457"/>
                </a:lnTo>
                <a:lnTo>
                  <a:pt x="304" y="454"/>
                </a:lnTo>
                <a:lnTo>
                  <a:pt x="307" y="454"/>
                </a:lnTo>
                <a:lnTo>
                  <a:pt x="307" y="452"/>
                </a:lnTo>
                <a:lnTo>
                  <a:pt x="316" y="452"/>
                </a:lnTo>
                <a:lnTo>
                  <a:pt x="316" y="449"/>
                </a:lnTo>
                <a:lnTo>
                  <a:pt x="321" y="449"/>
                </a:lnTo>
                <a:lnTo>
                  <a:pt x="321" y="446"/>
                </a:lnTo>
                <a:lnTo>
                  <a:pt x="323" y="446"/>
                </a:lnTo>
                <a:lnTo>
                  <a:pt x="323" y="445"/>
                </a:lnTo>
                <a:lnTo>
                  <a:pt x="329" y="445"/>
                </a:lnTo>
                <a:lnTo>
                  <a:pt x="329" y="442"/>
                </a:lnTo>
                <a:lnTo>
                  <a:pt x="333" y="442"/>
                </a:lnTo>
                <a:lnTo>
                  <a:pt x="333" y="438"/>
                </a:lnTo>
                <a:lnTo>
                  <a:pt x="336" y="438"/>
                </a:lnTo>
                <a:lnTo>
                  <a:pt x="336" y="435"/>
                </a:lnTo>
                <a:lnTo>
                  <a:pt x="340" y="435"/>
                </a:lnTo>
                <a:lnTo>
                  <a:pt x="340" y="432"/>
                </a:lnTo>
                <a:lnTo>
                  <a:pt x="343" y="432"/>
                </a:lnTo>
                <a:lnTo>
                  <a:pt x="343" y="431"/>
                </a:lnTo>
                <a:lnTo>
                  <a:pt x="354" y="431"/>
                </a:lnTo>
                <a:lnTo>
                  <a:pt x="354" y="428"/>
                </a:lnTo>
                <a:lnTo>
                  <a:pt x="356" y="428"/>
                </a:lnTo>
                <a:lnTo>
                  <a:pt x="356" y="425"/>
                </a:lnTo>
                <a:lnTo>
                  <a:pt x="363" y="425"/>
                </a:lnTo>
                <a:lnTo>
                  <a:pt x="363" y="423"/>
                </a:lnTo>
                <a:lnTo>
                  <a:pt x="365" y="423"/>
                </a:lnTo>
                <a:lnTo>
                  <a:pt x="365" y="421"/>
                </a:lnTo>
                <a:lnTo>
                  <a:pt x="369" y="421"/>
                </a:lnTo>
                <a:lnTo>
                  <a:pt x="369" y="418"/>
                </a:lnTo>
                <a:lnTo>
                  <a:pt x="370" y="418"/>
                </a:lnTo>
                <a:lnTo>
                  <a:pt x="370" y="416"/>
                </a:lnTo>
                <a:lnTo>
                  <a:pt x="373" y="416"/>
                </a:lnTo>
                <a:lnTo>
                  <a:pt x="373" y="413"/>
                </a:lnTo>
                <a:lnTo>
                  <a:pt x="393" y="413"/>
                </a:lnTo>
                <a:lnTo>
                  <a:pt x="393" y="410"/>
                </a:lnTo>
                <a:lnTo>
                  <a:pt x="396" y="410"/>
                </a:lnTo>
                <a:lnTo>
                  <a:pt x="396" y="408"/>
                </a:lnTo>
                <a:lnTo>
                  <a:pt x="401" y="408"/>
                </a:lnTo>
                <a:lnTo>
                  <a:pt x="401" y="406"/>
                </a:lnTo>
                <a:lnTo>
                  <a:pt x="409" y="406"/>
                </a:lnTo>
                <a:lnTo>
                  <a:pt x="409" y="403"/>
                </a:lnTo>
                <a:lnTo>
                  <a:pt x="418" y="403"/>
                </a:lnTo>
                <a:lnTo>
                  <a:pt x="418" y="400"/>
                </a:lnTo>
                <a:lnTo>
                  <a:pt x="421" y="400"/>
                </a:lnTo>
                <a:lnTo>
                  <a:pt x="421" y="397"/>
                </a:lnTo>
                <a:lnTo>
                  <a:pt x="422" y="397"/>
                </a:lnTo>
                <a:lnTo>
                  <a:pt x="422" y="395"/>
                </a:lnTo>
                <a:lnTo>
                  <a:pt x="426" y="395"/>
                </a:lnTo>
                <a:lnTo>
                  <a:pt x="426" y="390"/>
                </a:lnTo>
                <a:lnTo>
                  <a:pt x="432" y="390"/>
                </a:lnTo>
                <a:lnTo>
                  <a:pt x="432" y="387"/>
                </a:lnTo>
                <a:lnTo>
                  <a:pt x="435" y="387"/>
                </a:lnTo>
                <a:lnTo>
                  <a:pt x="435" y="382"/>
                </a:lnTo>
                <a:lnTo>
                  <a:pt x="447" y="382"/>
                </a:lnTo>
                <a:lnTo>
                  <a:pt x="447" y="373"/>
                </a:lnTo>
                <a:lnTo>
                  <a:pt x="452" y="373"/>
                </a:lnTo>
                <a:lnTo>
                  <a:pt x="452" y="372"/>
                </a:lnTo>
                <a:lnTo>
                  <a:pt x="457" y="372"/>
                </a:lnTo>
                <a:lnTo>
                  <a:pt x="457" y="369"/>
                </a:lnTo>
                <a:lnTo>
                  <a:pt x="460" y="369"/>
                </a:lnTo>
                <a:lnTo>
                  <a:pt x="460" y="363"/>
                </a:lnTo>
                <a:lnTo>
                  <a:pt x="464" y="363"/>
                </a:lnTo>
                <a:lnTo>
                  <a:pt x="464" y="357"/>
                </a:lnTo>
                <a:lnTo>
                  <a:pt x="488" y="357"/>
                </a:lnTo>
                <a:lnTo>
                  <a:pt x="488" y="354"/>
                </a:lnTo>
                <a:lnTo>
                  <a:pt x="491" y="354"/>
                </a:lnTo>
                <a:lnTo>
                  <a:pt x="491" y="349"/>
                </a:lnTo>
                <a:lnTo>
                  <a:pt x="503" y="349"/>
                </a:lnTo>
                <a:lnTo>
                  <a:pt x="503" y="346"/>
                </a:lnTo>
                <a:lnTo>
                  <a:pt x="510" y="346"/>
                </a:lnTo>
                <a:lnTo>
                  <a:pt x="510" y="344"/>
                </a:lnTo>
                <a:lnTo>
                  <a:pt x="526" y="344"/>
                </a:lnTo>
                <a:lnTo>
                  <a:pt x="526" y="341"/>
                </a:lnTo>
                <a:lnTo>
                  <a:pt x="530" y="341"/>
                </a:lnTo>
                <a:lnTo>
                  <a:pt x="530" y="338"/>
                </a:lnTo>
                <a:lnTo>
                  <a:pt x="533" y="338"/>
                </a:lnTo>
                <a:lnTo>
                  <a:pt x="533" y="336"/>
                </a:lnTo>
                <a:lnTo>
                  <a:pt x="546" y="336"/>
                </a:lnTo>
                <a:lnTo>
                  <a:pt x="546" y="333"/>
                </a:lnTo>
                <a:lnTo>
                  <a:pt x="568" y="333"/>
                </a:lnTo>
                <a:lnTo>
                  <a:pt x="568" y="330"/>
                </a:lnTo>
                <a:lnTo>
                  <a:pt x="578" y="330"/>
                </a:lnTo>
                <a:lnTo>
                  <a:pt x="578" y="327"/>
                </a:lnTo>
                <a:lnTo>
                  <a:pt x="581" y="327"/>
                </a:lnTo>
                <a:lnTo>
                  <a:pt x="581" y="324"/>
                </a:lnTo>
                <a:lnTo>
                  <a:pt x="583" y="324"/>
                </a:lnTo>
                <a:lnTo>
                  <a:pt x="583" y="318"/>
                </a:lnTo>
                <a:lnTo>
                  <a:pt x="585" y="318"/>
                </a:lnTo>
                <a:lnTo>
                  <a:pt x="585" y="315"/>
                </a:lnTo>
                <a:lnTo>
                  <a:pt x="591" y="315"/>
                </a:lnTo>
                <a:lnTo>
                  <a:pt x="591" y="313"/>
                </a:lnTo>
                <a:lnTo>
                  <a:pt x="599" y="313"/>
                </a:lnTo>
                <a:lnTo>
                  <a:pt x="599" y="310"/>
                </a:lnTo>
                <a:lnTo>
                  <a:pt x="605" y="310"/>
                </a:lnTo>
                <a:lnTo>
                  <a:pt x="605" y="307"/>
                </a:lnTo>
                <a:lnTo>
                  <a:pt x="612" y="307"/>
                </a:lnTo>
                <a:lnTo>
                  <a:pt x="612" y="304"/>
                </a:lnTo>
                <a:lnTo>
                  <a:pt x="615" y="304"/>
                </a:lnTo>
                <a:lnTo>
                  <a:pt x="615" y="301"/>
                </a:lnTo>
                <a:lnTo>
                  <a:pt x="618" y="301"/>
                </a:lnTo>
                <a:lnTo>
                  <a:pt x="618" y="298"/>
                </a:lnTo>
                <a:lnTo>
                  <a:pt x="619" y="298"/>
                </a:lnTo>
                <a:lnTo>
                  <a:pt x="619" y="295"/>
                </a:lnTo>
                <a:lnTo>
                  <a:pt x="630" y="295"/>
                </a:lnTo>
                <a:lnTo>
                  <a:pt x="630" y="292"/>
                </a:lnTo>
                <a:lnTo>
                  <a:pt x="648" y="292"/>
                </a:lnTo>
                <a:lnTo>
                  <a:pt x="648" y="289"/>
                </a:lnTo>
                <a:lnTo>
                  <a:pt x="657" y="289"/>
                </a:lnTo>
                <a:lnTo>
                  <a:pt x="657" y="287"/>
                </a:lnTo>
                <a:lnTo>
                  <a:pt x="658" y="287"/>
                </a:lnTo>
                <a:lnTo>
                  <a:pt x="658" y="281"/>
                </a:lnTo>
                <a:lnTo>
                  <a:pt x="661" y="281"/>
                </a:lnTo>
                <a:lnTo>
                  <a:pt x="661" y="278"/>
                </a:lnTo>
                <a:lnTo>
                  <a:pt x="663" y="278"/>
                </a:lnTo>
                <a:lnTo>
                  <a:pt x="663" y="271"/>
                </a:lnTo>
                <a:lnTo>
                  <a:pt x="664" y="271"/>
                </a:lnTo>
                <a:lnTo>
                  <a:pt x="664" y="268"/>
                </a:lnTo>
                <a:lnTo>
                  <a:pt x="676" y="268"/>
                </a:lnTo>
                <a:lnTo>
                  <a:pt x="676" y="265"/>
                </a:lnTo>
                <a:lnTo>
                  <a:pt x="679" y="265"/>
                </a:lnTo>
                <a:lnTo>
                  <a:pt x="679" y="262"/>
                </a:lnTo>
                <a:lnTo>
                  <a:pt x="680" y="262"/>
                </a:lnTo>
                <a:lnTo>
                  <a:pt x="680" y="259"/>
                </a:lnTo>
                <a:lnTo>
                  <a:pt x="684" y="259"/>
                </a:lnTo>
                <a:lnTo>
                  <a:pt x="684" y="256"/>
                </a:lnTo>
                <a:lnTo>
                  <a:pt x="694" y="256"/>
                </a:lnTo>
                <a:lnTo>
                  <a:pt x="694" y="253"/>
                </a:lnTo>
                <a:lnTo>
                  <a:pt x="700" y="253"/>
                </a:lnTo>
                <a:lnTo>
                  <a:pt x="700" y="251"/>
                </a:lnTo>
                <a:lnTo>
                  <a:pt x="702" y="251"/>
                </a:lnTo>
                <a:lnTo>
                  <a:pt x="702" y="248"/>
                </a:lnTo>
                <a:lnTo>
                  <a:pt x="749" y="248"/>
                </a:lnTo>
                <a:lnTo>
                  <a:pt x="749" y="243"/>
                </a:lnTo>
                <a:lnTo>
                  <a:pt x="751" y="243"/>
                </a:lnTo>
                <a:lnTo>
                  <a:pt x="751" y="241"/>
                </a:lnTo>
                <a:lnTo>
                  <a:pt x="755" y="241"/>
                </a:lnTo>
                <a:lnTo>
                  <a:pt x="755" y="233"/>
                </a:lnTo>
                <a:lnTo>
                  <a:pt x="763" y="233"/>
                </a:lnTo>
                <a:lnTo>
                  <a:pt x="763" y="230"/>
                </a:lnTo>
                <a:lnTo>
                  <a:pt x="775" y="230"/>
                </a:lnTo>
                <a:lnTo>
                  <a:pt x="775" y="226"/>
                </a:lnTo>
                <a:lnTo>
                  <a:pt x="779" y="226"/>
                </a:lnTo>
                <a:lnTo>
                  <a:pt x="779" y="223"/>
                </a:lnTo>
                <a:lnTo>
                  <a:pt x="781" y="223"/>
                </a:lnTo>
                <a:lnTo>
                  <a:pt x="781" y="216"/>
                </a:lnTo>
                <a:lnTo>
                  <a:pt x="791" y="216"/>
                </a:lnTo>
                <a:lnTo>
                  <a:pt x="791" y="212"/>
                </a:lnTo>
                <a:lnTo>
                  <a:pt x="814" y="212"/>
                </a:lnTo>
                <a:lnTo>
                  <a:pt x="814" y="207"/>
                </a:lnTo>
                <a:lnTo>
                  <a:pt x="833" y="207"/>
                </a:lnTo>
                <a:lnTo>
                  <a:pt x="833" y="205"/>
                </a:lnTo>
                <a:lnTo>
                  <a:pt x="854" y="205"/>
                </a:lnTo>
                <a:lnTo>
                  <a:pt x="854" y="200"/>
                </a:lnTo>
                <a:lnTo>
                  <a:pt x="864" y="200"/>
                </a:lnTo>
                <a:lnTo>
                  <a:pt x="864" y="196"/>
                </a:lnTo>
                <a:lnTo>
                  <a:pt x="886" y="196"/>
                </a:lnTo>
                <a:lnTo>
                  <a:pt x="886" y="192"/>
                </a:lnTo>
                <a:lnTo>
                  <a:pt x="895" y="192"/>
                </a:lnTo>
                <a:lnTo>
                  <a:pt x="895" y="189"/>
                </a:lnTo>
                <a:lnTo>
                  <a:pt x="900" y="189"/>
                </a:lnTo>
                <a:lnTo>
                  <a:pt x="900" y="184"/>
                </a:lnTo>
                <a:lnTo>
                  <a:pt x="903" y="184"/>
                </a:lnTo>
                <a:lnTo>
                  <a:pt x="903" y="180"/>
                </a:lnTo>
                <a:lnTo>
                  <a:pt x="906" y="180"/>
                </a:lnTo>
                <a:lnTo>
                  <a:pt x="906" y="176"/>
                </a:lnTo>
                <a:lnTo>
                  <a:pt x="909" y="176"/>
                </a:lnTo>
                <a:lnTo>
                  <a:pt x="909" y="171"/>
                </a:lnTo>
                <a:lnTo>
                  <a:pt x="933" y="171"/>
                </a:lnTo>
                <a:lnTo>
                  <a:pt x="933" y="169"/>
                </a:lnTo>
                <a:lnTo>
                  <a:pt x="942" y="169"/>
                </a:lnTo>
                <a:lnTo>
                  <a:pt x="942" y="164"/>
                </a:lnTo>
                <a:lnTo>
                  <a:pt x="951" y="164"/>
                </a:lnTo>
                <a:lnTo>
                  <a:pt x="951" y="160"/>
                </a:lnTo>
                <a:lnTo>
                  <a:pt x="955" y="160"/>
                </a:lnTo>
                <a:lnTo>
                  <a:pt x="955" y="156"/>
                </a:lnTo>
                <a:lnTo>
                  <a:pt x="974" y="156"/>
                </a:lnTo>
                <a:lnTo>
                  <a:pt x="974" y="151"/>
                </a:lnTo>
                <a:lnTo>
                  <a:pt x="975" y="151"/>
                </a:lnTo>
                <a:lnTo>
                  <a:pt x="975" y="147"/>
                </a:lnTo>
                <a:lnTo>
                  <a:pt x="979" y="147"/>
                </a:lnTo>
                <a:lnTo>
                  <a:pt x="979" y="144"/>
                </a:lnTo>
                <a:lnTo>
                  <a:pt x="985" y="144"/>
                </a:lnTo>
                <a:lnTo>
                  <a:pt x="985" y="140"/>
                </a:lnTo>
                <a:lnTo>
                  <a:pt x="991" y="140"/>
                </a:lnTo>
                <a:lnTo>
                  <a:pt x="991" y="135"/>
                </a:lnTo>
                <a:lnTo>
                  <a:pt x="1007" y="135"/>
                </a:lnTo>
                <a:lnTo>
                  <a:pt x="1007" y="131"/>
                </a:lnTo>
                <a:lnTo>
                  <a:pt x="1017" y="131"/>
                </a:lnTo>
                <a:lnTo>
                  <a:pt x="1017" y="127"/>
                </a:lnTo>
                <a:lnTo>
                  <a:pt x="1018" y="127"/>
                </a:lnTo>
                <a:lnTo>
                  <a:pt x="1018" y="122"/>
                </a:lnTo>
                <a:lnTo>
                  <a:pt x="1046" y="122"/>
                </a:lnTo>
                <a:lnTo>
                  <a:pt x="1046" y="118"/>
                </a:lnTo>
                <a:lnTo>
                  <a:pt x="1050" y="118"/>
                </a:lnTo>
                <a:lnTo>
                  <a:pt x="1050" y="114"/>
                </a:lnTo>
                <a:lnTo>
                  <a:pt x="1059" y="114"/>
                </a:lnTo>
                <a:lnTo>
                  <a:pt x="1059" y="109"/>
                </a:lnTo>
                <a:lnTo>
                  <a:pt x="1079" y="109"/>
                </a:lnTo>
                <a:lnTo>
                  <a:pt x="1079" y="105"/>
                </a:lnTo>
                <a:lnTo>
                  <a:pt x="1096" y="105"/>
                </a:lnTo>
                <a:lnTo>
                  <a:pt x="1096" y="101"/>
                </a:lnTo>
                <a:lnTo>
                  <a:pt x="1109" y="101"/>
                </a:lnTo>
                <a:lnTo>
                  <a:pt x="1109" y="97"/>
                </a:lnTo>
                <a:lnTo>
                  <a:pt x="1121" y="97"/>
                </a:lnTo>
                <a:lnTo>
                  <a:pt x="1121" y="92"/>
                </a:lnTo>
                <a:lnTo>
                  <a:pt x="1148" y="92"/>
                </a:lnTo>
                <a:lnTo>
                  <a:pt x="1148" y="88"/>
                </a:lnTo>
                <a:lnTo>
                  <a:pt x="1155" y="88"/>
                </a:lnTo>
                <a:lnTo>
                  <a:pt x="1155" y="82"/>
                </a:lnTo>
                <a:lnTo>
                  <a:pt x="1167" y="82"/>
                </a:lnTo>
                <a:lnTo>
                  <a:pt x="1167" y="78"/>
                </a:lnTo>
                <a:lnTo>
                  <a:pt x="1174" y="78"/>
                </a:lnTo>
                <a:lnTo>
                  <a:pt x="1174" y="73"/>
                </a:lnTo>
                <a:lnTo>
                  <a:pt x="1200" y="73"/>
                </a:lnTo>
                <a:lnTo>
                  <a:pt x="1200" y="69"/>
                </a:lnTo>
                <a:lnTo>
                  <a:pt x="1259" y="69"/>
                </a:lnTo>
                <a:lnTo>
                  <a:pt x="1259" y="63"/>
                </a:lnTo>
                <a:lnTo>
                  <a:pt x="1298" y="63"/>
                </a:lnTo>
                <a:lnTo>
                  <a:pt x="1298" y="59"/>
                </a:lnTo>
                <a:lnTo>
                  <a:pt x="1350" y="59"/>
                </a:lnTo>
                <a:lnTo>
                  <a:pt x="1350" y="53"/>
                </a:lnTo>
                <a:lnTo>
                  <a:pt x="1364" y="53"/>
                </a:lnTo>
                <a:lnTo>
                  <a:pt x="1364" y="49"/>
                </a:lnTo>
                <a:lnTo>
                  <a:pt x="1370" y="49"/>
                </a:lnTo>
                <a:lnTo>
                  <a:pt x="1370" y="43"/>
                </a:lnTo>
                <a:lnTo>
                  <a:pt x="1426" y="43"/>
                </a:lnTo>
                <a:lnTo>
                  <a:pt x="1426" y="39"/>
                </a:lnTo>
                <a:lnTo>
                  <a:pt x="1439" y="39"/>
                </a:lnTo>
                <a:lnTo>
                  <a:pt x="1439" y="33"/>
                </a:lnTo>
                <a:lnTo>
                  <a:pt x="1488" y="33"/>
                </a:lnTo>
                <a:lnTo>
                  <a:pt x="1488" y="27"/>
                </a:lnTo>
                <a:lnTo>
                  <a:pt x="1511" y="27"/>
                </a:lnTo>
                <a:lnTo>
                  <a:pt x="1511" y="22"/>
                </a:lnTo>
                <a:lnTo>
                  <a:pt x="1573" y="22"/>
                </a:lnTo>
                <a:lnTo>
                  <a:pt x="1573" y="14"/>
                </a:lnTo>
                <a:lnTo>
                  <a:pt x="1743" y="14"/>
                </a:lnTo>
                <a:lnTo>
                  <a:pt x="1743" y="7"/>
                </a:lnTo>
                <a:lnTo>
                  <a:pt x="1903" y="7"/>
                </a:lnTo>
                <a:lnTo>
                  <a:pt x="1903" y="0"/>
                </a:lnTo>
                <a:lnTo>
                  <a:pt x="2235" y="0"/>
                </a:lnTo>
              </a:path>
            </a:pathLst>
          </a:custGeom>
          <a:noFill/>
          <a:ln w="28575" cap="rnd">
            <a:solidFill>
              <a:srgbClr val="1A5FFA"/>
            </a:solidFill>
            <a:prstDash val="dash"/>
            <a:round/>
            <a:headEnd/>
            <a:tailEnd/>
          </a:ln>
        </p:spPr>
        <p:txBody>
          <a:bodyPr/>
          <a:lstStyle/>
          <a:p>
            <a:endParaRPr lang="en-US"/>
          </a:p>
        </p:txBody>
      </p:sp>
    </p:spTree>
    <p:extLst>
      <p:ext uri="{BB962C8B-B14F-4D97-AF65-F5344CB8AC3E}">
        <p14:creationId xmlns:p14="http://schemas.microsoft.com/office/powerpoint/2010/main" val="244220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3074"/>
          <p:cNvSpPr>
            <a:spLocks noGrp="1" noChangeArrowheads="1"/>
          </p:cNvSpPr>
          <p:nvPr>
            <p:ph type="title"/>
          </p:nvPr>
        </p:nvSpPr>
        <p:spPr>
          <a:xfrm>
            <a:off x="838200" y="685800"/>
            <a:ext cx="7620000" cy="914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Autofit/>
          </a:bodyPr>
          <a:lstStyle/>
          <a:p>
            <a:pPr algn="ctr"/>
            <a:r>
              <a:rPr lang="en-US" sz="2800" dirty="0">
                <a:solidFill>
                  <a:srgbClr val="000066"/>
                </a:solidFill>
              </a:rPr>
              <a:t>International Prognostic Factors </a:t>
            </a:r>
            <a:r>
              <a:rPr lang="en-US" sz="2800" dirty="0" smtClean="0">
                <a:solidFill>
                  <a:srgbClr val="000066"/>
                </a:solidFill>
              </a:rPr>
              <a:t>Project: </a:t>
            </a:r>
            <a:r>
              <a:rPr lang="en-US" sz="2800" dirty="0">
                <a:solidFill>
                  <a:srgbClr val="000066"/>
                </a:solidFill>
              </a:rPr>
              <a:t>Advanced Stage Classical Hodgkin’s Disease</a:t>
            </a:r>
          </a:p>
        </p:txBody>
      </p:sp>
      <p:sp>
        <p:nvSpPr>
          <p:cNvPr id="1552387" name="Rectangle 3075"/>
          <p:cNvSpPr>
            <a:spLocks noGrp="1" noChangeArrowheads="1"/>
          </p:cNvSpPr>
          <p:nvPr>
            <p:ph type="body" idx="1"/>
          </p:nvPr>
        </p:nvSpPr>
        <p:spPr>
          <a:xfrm>
            <a:off x="228600" y="1981200"/>
            <a:ext cx="4038600" cy="3886200"/>
          </a:xfrm>
          <a:noFill/>
          <a:ln w="25400">
            <a:solidFill>
              <a:schemeClr val="tx1"/>
            </a:solidFill>
            <a:miter lim="800000"/>
            <a:headEnd/>
            <a:tailEnd/>
          </a:ln>
        </p:spPr>
        <p:txBody>
          <a:bodyPr lIns="90488" tIns="44450" rIns="90488" bIns="44450"/>
          <a:lstStyle/>
          <a:p>
            <a:pPr>
              <a:buFontTx/>
              <a:buNone/>
            </a:pPr>
            <a:r>
              <a:rPr lang="en-US" sz="2400" u="sng" dirty="0">
                <a:solidFill>
                  <a:srgbClr val="000099"/>
                </a:solidFill>
                <a:latin typeface="Arial" pitchFamily="34" charset="0"/>
                <a:cs typeface="Arial" pitchFamily="34" charset="0"/>
              </a:rPr>
              <a:t>Factor</a:t>
            </a:r>
            <a:r>
              <a:rPr lang="en-US" sz="2400" dirty="0">
                <a:solidFill>
                  <a:srgbClr val="000099"/>
                </a:solidFill>
                <a:latin typeface="Arial" pitchFamily="34" charset="0"/>
                <a:cs typeface="Arial" pitchFamily="34" charset="0"/>
              </a:rPr>
              <a:t>	</a:t>
            </a:r>
            <a:r>
              <a:rPr lang="en-US" sz="2400" u="sng" dirty="0" smtClean="0">
                <a:solidFill>
                  <a:srgbClr val="000099"/>
                </a:solidFill>
                <a:latin typeface="Arial" pitchFamily="34" charset="0"/>
                <a:cs typeface="Arial" pitchFamily="34" charset="0"/>
              </a:rPr>
              <a:t>Criteria</a:t>
            </a:r>
            <a:endParaRPr lang="en-US" sz="2400" u="sng" dirty="0">
              <a:solidFill>
                <a:srgbClr val="000099"/>
              </a:solidFill>
              <a:latin typeface="Arial" pitchFamily="34" charset="0"/>
              <a:cs typeface="Arial" pitchFamily="34" charset="0"/>
            </a:endParaRPr>
          </a:p>
          <a:p>
            <a:pPr>
              <a:buFontTx/>
              <a:buNone/>
            </a:pPr>
            <a:r>
              <a:rPr lang="en-US" sz="2400" dirty="0">
                <a:latin typeface="Arial" pitchFamily="34" charset="0"/>
                <a:cs typeface="Arial" pitchFamily="34" charset="0"/>
              </a:rPr>
              <a:t>Age		</a:t>
            </a:r>
            <a:r>
              <a:rPr lang="en-US" sz="2400" u="sng" dirty="0" smtClean="0">
                <a:latin typeface="Arial" pitchFamily="34" charset="0"/>
                <a:cs typeface="Arial" pitchFamily="34" charset="0"/>
              </a:rPr>
              <a:t>&gt;</a:t>
            </a:r>
            <a:r>
              <a:rPr lang="en-US" sz="2400" dirty="0" smtClean="0">
                <a:latin typeface="Arial" pitchFamily="34" charset="0"/>
                <a:cs typeface="Arial" pitchFamily="34" charset="0"/>
              </a:rPr>
              <a:t> </a:t>
            </a:r>
            <a:r>
              <a:rPr lang="en-US" sz="2400" dirty="0">
                <a:latin typeface="Arial" pitchFamily="34" charset="0"/>
                <a:cs typeface="Arial" pitchFamily="34" charset="0"/>
              </a:rPr>
              <a:t>45</a:t>
            </a:r>
          </a:p>
          <a:p>
            <a:pPr>
              <a:buFontTx/>
              <a:buNone/>
            </a:pPr>
            <a:r>
              <a:rPr lang="en-US" sz="2400" dirty="0">
                <a:latin typeface="Arial" pitchFamily="34" charset="0"/>
                <a:cs typeface="Arial" pitchFamily="34" charset="0"/>
              </a:rPr>
              <a:t>Gender	</a:t>
            </a:r>
            <a:r>
              <a:rPr lang="en-US" sz="2400" dirty="0" smtClean="0">
                <a:latin typeface="Arial" pitchFamily="34" charset="0"/>
                <a:cs typeface="Arial" pitchFamily="34" charset="0"/>
              </a:rPr>
              <a:t>male</a:t>
            </a:r>
            <a:r>
              <a:rPr lang="en-US" sz="2400" dirty="0">
                <a:latin typeface="Arial" pitchFamily="34" charset="0"/>
                <a:cs typeface="Arial" pitchFamily="34" charset="0"/>
              </a:rPr>
              <a:t>	</a:t>
            </a:r>
          </a:p>
          <a:p>
            <a:pPr>
              <a:buFontTx/>
              <a:buNone/>
            </a:pPr>
            <a:r>
              <a:rPr lang="en-US" sz="2400" dirty="0">
                <a:latin typeface="Arial" pitchFamily="34" charset="0"/>
                <a:cs typeface="Arial" pitchFamily="34" charset="0"/>
              </a:rPr>
              <a:t>Stage		IV	</a:t>
            </a:r>
          </a:p>
          <a:p>
            <a:pPr>
              <a:buFontTx/>
              <a:buNone/>
            </a:pPr>
            <a:r>
              <a:rPr lang="en-US" sz="2400" dirty="0">
                <a:latin typeface="Arial" pitchFamily="34" charset="0"/>
                <a:cs typeface="Arial" pitchFamily="34" charset="0"/>
              </a:rPr>
              <a:t>Albumin	&lt; 4.0 g/L	</a:t>
            </a:r>
          </a:p>
          <a:p>
            <a:pPr>
              <a:buFontTx/>
              <a:buNone/>
            </a:pPr>
            <a:r>
              <a:rPr lang="en-US" sz="2400" dirty="0">
                <a:latin typeface="Arial" pitchFamily="34" charset="0"/>
                <a:cs typeface="Arial" pitchFamily="34" charset="0"/>
              </a:rPr>
              <a:t>WBC		&gt; 15 x 10</a:t>
            </a:r>
            <a:r>
              <a:rPr lang="en-US" sz="2400" baseline="30000" dirty="0">
                <a:latin typeface="Arial" pitchFamily="34" charset="0"/>
                <a:cs typeface="Arial" pitchFamily="34" charset="0"/>
              </a:rPr>
              <a:t>9</a:t>
            </a:r>
            <a:r>
              <a:rPr lang="en-US" sz="2400" dirty="0">
                <a:latin typeface="Arial" pitchFamily="34" charset="0"/>
                <a:cs typeface="Arial" pitchFamily="34" charset="0"/>
              </a:rPr>
              <a:t>/L	</a:t>
            </a:r>
          </a:p>
          <a:p>
            <a:pPr>
              <a:buFontTx/>
              <a:buNone/>
            </a:pPr>
            <a:r>
              <a:rPr lang="en-US" sz="2400" dirty="0">
                <a:latin typeface="Arial" pitchFamily="34" charset="0"/>
                <a:cs typeface="Arial" pitchFamily="34" charset="0"/>
              </a:rPr>
              <a:t>Hemoglobin	&lt; 10.5 g/L	</a:t>
            </a:r>
          </a:p>
          <a:p>
            <a:pPr>
              <a:buFontTx/>
              <a:buNone/>
            </a:pPr>
            <a:r>
              <a:rPr lang="en-US" sz="2400" dirty="0" err="1" smtClean="0">
                <a:latin typeface="Arial" pitchFamily="34" charset="0"/>
                <a:cs typeface="Arial" pitchFamily="34" charset="0"/>
              </a:rPr>
              <a:t>Lymphs</a:t>
            </a:r>
            <a:r>
              <a:rPr lang="en-US" sz="2400" dirty="0" smtClean="0">
                <a:latin typeface="Arial" pitchFamily="34" charset="0"/>
                <a:cs typeface="Arial" pitchFamily="34" charset="0"/>
              </a:rPr>
              <a:t>	&lt; </a:t>
            </a:r>
            <a:r>
              <a:rPr lang="en-US" sz="2400" dirty="0">
                <a:latin typeface="Arial" pitchFamily="34" charset="0"/>
                <a:cs typeface="Arial" pitchFamily="34" charset="0"/>
              </a:rPr>
              <a:t>600 or &lt; 8%</a:t>
            </a:r>
          </a:p>
        </p:txBody>
      </p:sp>
      <p:sp>
        <p:nvSpPr>
          <p:cNvPr id="1552388" name="Text Box 3076"/>
          <p:cNvSpPr txBox="1">
            <a:spLocks noChangeArrowheads="1"/>
          </p:cNvSpPr>
          <p:nvPr/>
        </p:nvSpPr>
        <p:spPr bwMode="auto">
          <a:xfrm>
            <a:off x="5562600" y="6248400"/>
            <a:ext cx="335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Tahoma" pitchFamily="34" charset="0"/>
              </a:rPr>
              <a:t> </a:t>
            </a:r>
          </a:p>
        </p:txBody>
      </p:sp>
      <p:sp>
        <p:nvSpPr>
          <p:cNvPr id="1552389" name="Text Box 3077"/>
          <p:cNvSpPr txBox="1">
            <a:spLocks noChangeArrowheads="1"/>
          </p:cNvSpPr>
          <p:nvPr/>
        </p:nvSpPr>
        <p:spPr bwMode="auto">
          <a:xfrm>
            <a:off x="76200" y="6290846"/>
            <a:ext cx="4953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1600" b="1" i="1" dirty="0" err="1" smtClean="0">
                <a:solidFill>
                  <a:srgbClr val="000066"/>
                </a:solidFill>
                <a:latin typeface="Tahoma" pitchFamily="34" charset="0"/>
              </a:rPr>
              <a:t>Hasenclever</a:t>
            </a:r>
            <a:r>
              <a:rPr lang="en-US" sz="1600" b="1" i="1" dirty="0" smtClean="0">
                <a:solidFill>
                  <a:srgbClr val="000066"/>
                </a:solidFill>
                <a:latin typeface="Tahoma" pitchFamily="34" charset="0"/>
              </a:rPr>
              <a:t> et al, NEJM 1998;339:1506</a:t>
            </a:r>
            <a:endParaRPr lang="en-US" sz="1600" b="1" i="1" dirty="0">
              <a:solidFill>
                <a:srgbClr val="000066"/>
              </a:solidFill>
              <a:latin typeface="Tahoma" pitchFamily="34" charset="0"/>
            </a:endParaRPr>
          </a:p>
        </p:txBody>
      </p:sp>
      <p:sp>
        <p:nvSpPr>
          <p:cNvPr id="1552390" name="Text Box 3078"/>
          <p:cNvSpPr txBox="1">
            <a:spLocks noChangeArrowheads="1"/>
          </p:cNvSpPr>
          <p:nvPr/>
        </p:nvSpPr>
        <p:spPr bwMode="auto">
          <a:xfrm>
            <a:off x="7239000" y="5867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b="1" dirty="0">
                <a:solidFill>
                  <a:srgbClr val="000066"/>
                </a:solidFill>
              </a:rPr>
              <a:t>n</a:t>
            </a:r>
            <a:r>
              <a:rPr lang="en-US" sz="2400" b="1" dirty="0" smtClean="0">
                <a:solidFill>
                  <a:srgbClr val="000066"/>
                </a:solidFill>
              </a:rPr>
              <a:t>=5141</a:t>
            </a:r>
            <a:endParaRPr lang="en-US" sz="2400" b="1" dirty="0">
              <a:solidFill>
                <a:srgbClr val="000066"/>
              </a:solidFill>
            </a:endParaRPr>
          </a:p>
        </p:txBody>
      </p:sp>
      <p:pic>
        <p:nvPicPr>
          <p:cNvPr id="1552392" name="Picture 3080" descr="~AUT000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57400"/>
            <a:ext cx="4267200" cy="37338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2393" name="Text Box 3081"/>
          <p:cNvSpPr txBox="1">
            <a:spLocks noChangeArrowheads="1"/>
          </p:cNvSpPr>
          <p:nvPr/>
        </p:nvSpPr>
        <p:spPr bwMode="auto">
          <a:xfrm>
            <a:off x="5546725" y="4038600"/>
            <a:ext cx="1104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u="sng" dirty="0">
                <a:solidFill>
                  <a:srgbClr val="990033"/>
                </a:solidFill>
              </a:rPr>
              <a:t>FFP</a:t>
            </a:r>
          </a:p>
          <a:p>
            <a:r>
              <a:rPr lang="en-US" b="1" dirty="0">
                <a:solidFill>
                  <a:srgbClr val="990033"/>
                </a:solidFill>
              </a:rPr>
              <a:t>0-2=74%</a:t>
            </a:r>
          </a:p>
          <a:p>
            <a:r>
              <a:rPr lang="en-US" b="1" dirty="0">
                <a:solidFill>
                  <a:srgbClr val="990033"/>
                </a:solidFill>
              </a:rPr>
              <a:t>3-7=55%</a:t>
            </a:r>
          </a:p>
          <a:p>
            <a:endParaRPr lang="en-US" b="1" dirty="0">
              <a:solidFill>
                <a:srgbClr val="990033"/>
              </a:solidFill>
            </a:endParaRPr>
          </a:p>
        </p:txBody>
      </p:sp>
    </p:spTree>
    <p:extLst>
      <p:ext uri="{BB962C8B-B14F-4D97-AF65-F5344CB8AC3E}">
        <p14:creationId xmlns:p14="http://schemas.microsoft.com/office/powerpoint/2010/main" val="8344162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Medscape Education 2011">
      <a:dk1>
        <a:srgbClr val="000000"/>
      </a:dk1>
      <a:lt1>
        <a:srgbClr val="FFFFFF"/>
      </a:lt1>
      <a:dk2>
        <a:srgbClr val="000000"/>
      </a:dk2>
      <a:lt2>
        <a:srgbClr val="FFFFFF"/>
      </a:lt2>
      <a:accent1>
        <a:srgbClr val="003854"/>
      </a:accent1>
      <a:accent2>
        <a:srgbClr val="0A6FA7"/>
      </a:accent2>
      <a:accent3>
        <a:srgbClr val="444E54"/>
      </a:accent3>
      <a:accent4>
        <a:srgbClr val="345B0E"/>
      </a:accent4>
      <a:accent5>
        <a:srgbClr val="8E1400"/>
      </a:accent5>
      <a:accent6>
        <a:srgbClr val="000000"/>
      </a:accent6>
      <a:hlink>
        <a:srgbClr val="003854"/>
      </a:hlink>
      <a:folHlink>
        <a:srgbClr val="0A6F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DCE6FA"/>
        </a:dk2>
        <a:lt2>
          <a:srgbClr val="808080"/>
        </a:lt2>
        <a:accent1>
          <a:srgbClr val="FFFF66"/>
        </a:accent1>
        <a:accent2>
          <a:srgbClr val="66FF66"/>
        </a:accent2>
        <a:accent3>
          <a:srgbClr val="FFFFFF"/>
        </a:accent3>
        <a:accent4>
          <a:srgbClr val="000000"/>
        </a:accent4>
        <a:accent5>
          <a:srgbClr val="FFFFB8"/>
        </a:accent5>
        <a:accent6>
          <a:srgbClr val="5CE75C"/>
        </a:accent6>
        <a:hlink>
          <a:srgbClr val="FF9966"/>
        </a:hlink>
        <a:folHlink>
          <a:srgbClr val="66CC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81C6"/>
        </a:dk2>
        <a:lt2>
          <a:srgbClr val="808080"/>
        </a:lt2>
        <a:accent1>
          <a:srgbClr val="99CC00"/>
        </a:accent1>
        <a:accent2>
          <a:srgbClr val="FF9900"/>
        </a:accent2>
        <a:accent3>
          <a:srgbClr val="FFFFFF"/>
        </a:accent3>
        <a:accent4>
          <a:srgbClr val="000000"/>
        </a:accent4>
        <a:accent5>
          <a:srgbClr val="CAE2AA"/>
        </a:accent5>
        <a:accent6>
          <a:srgbClr val="E78A00"/>
        </a:accent6>
        <a:hlink>
          <a:srgbClr val="000066"/>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tandarddesign">
  <a:themeElements>
    <a:clrScheme name="5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5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7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ribose">
  <a:themeElements>
    <a:clrScheme name="2_rib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2_ribo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2_rib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rib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rib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rib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rib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rib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rib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
      <a:dk1>
        <a:srgbClr val="919191"/>
      </a:dk1>
      <a:lt1>
        <a:srgbClr val="FFFFFF"/>
      </a:lt1>
      <a:dk2>
        <a:srgbClr val="00003E"/>
      </a:dk2>
      <a:lt2>
        <a:srgbClr val="EBE114"/>
      </a:lt2>
      <a:accent1>
        <a:srgbClr val="618FFD"/>
      </a:accent1>
      <a:accent2>
        <a:srgbClr val="00AE00"/>
      </a:accent2>
      <a:accent3>
        <a:srgbClr val="AAAAAF"/>
      </a:accent3>
      <a:accent4>
        <a:srgbClr val="DADADA"/>
      </a:accent4>
      <a:accent5>
        <a:srgbClr val="B7C6FE"/>
      </a:accent5>
      <a:accent6>
        <a:srgbClr val="009D00"/>
      </a:accent6>
      <a:hlink>
        <a:srgbClr val="FC0128"/>
      </a:hlink>
      <a:folHlink>
        <a:srgbClr val="CECEC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ASH 2010">
  <a:themeElements>
    <a:clrScheme name="Custom 9">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heme1 gree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00"/>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00"/>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Custom 13">
      <a:dk1>
        <a:srgbClr val="00003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6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all blue">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_Theme1 gree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00"/>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00"/>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6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7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8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8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7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0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me1 cibmtr">
  <a:themeElements>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fontScheme name="CIBMT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CIBMTR 3">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CIBMTR 4">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
      <a:clrScheme name="CIBMTR 5">
        <a:dk1>
          <a:srgbClr val="000000"/>
        </a:dk1>
        <a:lt1>
          <a:srgbClr val="FFFFFF"/>
        </a:lt1>
        <a:dk2>
          <a:srgbClr val="8A003E"/>
        </a:dk2>
        <a:lt2>
          <a:srgbClr val="3B001B"/>
        </a:lt2>
        <a:accent1>
          <a:srgbClr val="FFFF00"/>
        </a:accent1>
        <a:accent2>
          <a:srgbClr val="66FFFF"/>
        </a:accent2>
        <a:accent3>
          <a:srgbClr val="C4AAAF"/>
        </a:accent3>
        <a:accent4>
          <a:srgbClr val="DADADA"/>
        </a:accent4>
        <a:accent5>
          <a:srgbClr val="FFFFAA"/>
        </a:accent5>
        <a:accent6>
          <a:srgbClr val="5CE7E7"/>
        </a:accent6>
        <a:hlink>
          <a:srgbClr val="FA00A7"/>
        </a:hlink>
        <a:folHlink>
          <a:srgbClr val="D99703"/>
        </a:folHlink>
      </a:clrScheme>
      <a:clrMap bg1="dk2" tx1="lt1" bg2="dk1" tx2="lt2" accent1="accent1" accent2="accent2" accent3="accent3" accent4="accent4" accent5="accent5" accent6="accent6" hlink="hlink" folHlink="folHlink"/>
    </a:extraClrScheme>
    <a:extraClrScheme>
      <a:clrScheme name="CIBMTR 6">
        <a:dk1>
          <a:srgbClr val="043209"/>
        </a:dk1>
        <a:lt1>
          <a:srgbClr val="FFFFFF"/>
        </a:lt1>
        <a:dk2>
          <a:srgbClr val="FFFF00"/>
        </a:dk2>
        <a:lt2>
          <a:srgbClr val="7DF58B"/>
        </a:lt2>
        <a:accent1>
          <a:srgbClr val="AE2434"/>
        </a:accent1>
        <a:accent2>
          <a:srgbClr val="FF6B3D"/>
        </a:accent2>
        <a:accent3>
          <a:srgbClr val="FFFFFF"/>
        </a:accent3>
        <a:accent4>
          <a:srgbClr val="032906"/>
        </a:accent4>
        <a:accent5>
          <a:srgbClr val="D3ACAE"/>
        </a:accent5>
        <a:accent6>
          <a:srgbClr val="E76036"/>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CIBMTR 7">
        <a:dk1>
          <a:srgbClr val="000000"/>
        </a:dk1>
        <a:lt1>
          <a:srgbClr val="FFFFFF"/>
        </a:lt1>
        <a:dk2>
          <a:srgbClr val="A33100"/>
        </a:dk2>
        <a:lt2>
          <a:srgbClr val="663300"/>
        </a:lt2>
        <a:accent1>
          <a:srgbClr val="D3A219"/>
        </a:accent1>
        <a:accent2>
          <a:srgbClr val="808000"/>
        </a:accent2>
        <a:accent3>
          <a:srgbClr val="CEADAA"/>
        </a:accent3>
        <a:accent4>
          <a:srgbClr val="DADADA"/>
        </a:accent4>
        <a:accent5>
          <a:srgbClr val="E6CEAB"/>
        </a:accent5>
        <a:accent6>
          <a:srgbClr val="737300"/>
        </a:accent6>
        <a:hlink>
          <a:srgbClr val="FFCC66"/>
        </a:hlink>
        <a:folHlink>
          <a:srgbClr val="996600"/>
        </a:folHlink>
      </a:clrScheme>
      <a:clrMap bg1="dk2" tx1="lt1" bg2="dk1" tx2="lt2" accent1="accent1" accent2="accent2" accent3="accent3" accent4="accent4" accent5="accent5" accent6="accent6" hlink="hlink" folHlink="folHlink"/>
    </a:extraClrScheme>
    <a:extraClrScheme>
      <a:clrScheme name="CIBMTR 8">
        <a:dk1>
          <a:srgbClr val="000000"/>
        </a:dk1>
        <a:lt1>
          <a:srgbClr val="FFFFFF"/>
        </a:lt1>
        <a:dk2>
          <a:srgbClr val="A11F08"/>
        </a:dk2>
        <a:lt2>
          <a:srgbClr val="180502"/>
        </a:lt2>
        <a:accent1>
          <a:srgbClr val="FFFF00"/>
        </a:accent1>
        <a:accent2>
          <a:srgbClr val="01FF01"/>
        </a:accent2>
        <a:accent3>
          <a:srgbClr val="CDABAA"/>
        </a:accent3>
        <a:accent4>
          <a:srgbClr val="DADADA"/>
        </a:accent4>
        <a:accent5>
          <a:srgbClr val="FFFFAA"/>
        </a:accent5>
        <a:accent6>
          <a:srgbClr val="01E701"/>
        </a:accent6>
        <a:hlink>
          <a:srgbClr val="FF9933"/>
        </a:hlink>
        <a:folHlink>
          <a:srgbClr val="00FFFF"/>
        </a:folHlink>
      </a:clrScheme>
      <a:clrMap bg1="dk2" tx1="lt1" bg2="dk1" tx2="lt2" accent1="accent1" accent2="accent2" accent3="accent3" accent4="accent4" accent5="accent5" accent6="accent6" hlink="hlink" folHlink="folHlink"/>
    </a:extraClrScheme>
    <a:extraClrScheme>
      <a:clrScheme name="CIBMTR 9">
        <a:dk1>
          <a:srgbClr val="000000"/>
        </a:dk1>
        <a:lt1>
          <a:srgbClr val="FFFFFF"/>
        </a:lt1>
        <a:dk2>
          <a:srgbClr val="A11F08"/>
        </a:dk2>
        <a:lt2>
          <a:srgbClr val="180502"/>
        </a:lt2>
        <a:accent1>
          <a:srgbClr val="FFFF00"/>
        </a:accent1>
        <a:accent2>
          <a:srgbClr val="FE9933"/>
        </a:accent2>
        <a:accent3>
          <a:srgbClr val="CDABAA"/>
        </a:accent3>
        <a:accent4>
          <a:srgbClr val="DADADA"/>
        </a:accent4>
        <a:accent5>
          <a:srgbClr val="FFFFAA"/>
        </a:accent5>
        <a:accent6>
          <a:srgbClr val="E68A2D"/>
        </a:accent6>
        <a:hlink>
          <a:srgbClr val="01FF01"/>
        </a:hlink>
        <a:folHlink>
          <a:srgbClr val="00FF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BMTR-IBMTR">
  <a:themeElements>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fontScheme name="ABMTR-IBM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MTR-IBMTR 1">
        <a:dk1>
          <a:srgbClr val="000000"/>
        </a:dk1>
        <a:lt1>
          <a:srgbClr val="FFFFFF"/>
        </a:lt1>
        <a:dk2>
          <a:srgbClr val="FFFFFF"/>
        </a:dk2>
        <a:lt2>
          <a:srgbClr val="DDDDDD"/>
        </a:lt2>
        <a:accent1>
          <a:srgbClr val="000000"/>
        </a:accent1>
        <a:accent2>
          <a:srgbClr val="868686"/>
        </a:accent2>
        <a:accent3>
          <a:srgbClr val="FFFFFF"/>
        </a:accent3>
        <a:accent4>
          <a:srgbClr val="000000"/>
        </a:accent4>
        <a:accent5>
          <a:srgbClr val="AAAAAA"/>
        </a:accent5>
        <a:accent6>
          <a:srgbClr val="79797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ABMTR-IBMTR 2">
        <a:dk1>
          <a:srgbClr val="000000"/>
        </a:dk1>
        <a:lt1>
          <a:srgbClr val="FFFFFF"/>
        </a:lt1>
        <a:dk2>
          <a:srgbClr val="063DE8"/>
        </a:dk2>
        <a:lt2>
          <a:srgbClr val="02113F"/>
        </a:lt2>
        <a:accent1>
          <a:srgbClr val="FFFF00"/>
        </a:accent1>
        <a:accent2>
          <a:srgbClr val="DF212A"/>
        </a:accent2>
        <a:accent3>
          <a:srgbClr val="AAAFF2"/>
        </a:accent3>
        <a:accent4>
          <a:srgbClr val="DADADA"/>
        </a:accent4>
        <a:accent5>
          <a:srgbClr val="FFFFAA"/>
        </a:accent5>
        <a:accent6>
          <a:srgbClr val="CA1D25"/>
        </a:accent6>
        <a:hlink>
          <a:srgbClr val="819FFC"/>
        </a:hlink>
        <a:folHlink>
          <a:srgbClr val="C16C33"/>
        </a:folHlink>
      </a:clrScheme>
      <a:clrMap bg1="dk2" tx1="lt1" bg2="dk1" tx2="lt2" accent1="accent1" accent2="accent2" accent3="accent3" accent4="accent4" accent5="accent5" accent6="accent6" hlink="hlink" folHlink="folHlink"/>
    </a:extraClrScheme>
    <a:extraClrScheme>
      <a:clrScheme name="ABMTR-IBMTR 3">
        <a:dk1>
          <a:srgbClr val="075B11"/>
        </a:dk1>
        <a:lt1>
          <a:srgbClr val="FFFFFF"/>
        </a:lt1>
        <a:dk2>
          <a:srgbClr val="D8FCDC"/>
        </a:dk2>
        <a:lt2>
          <a:srgbClr val="99F7A4"/>
        </a:lt2>
        <a:accent1>
          <a:srgbClr val="B32D6D"/>
        </a:accent1>
        <a:accent2>
          <a:srgbClr val="FF855F"/>
        </a:accent2>
        <a:accent3>
          <a:srgbClr val="FFFFFF"/>
        </a:accent3>
        <a:accent4>
          <a:srgbClr val="054C0D"/>
        </a:accent4>
        <a:accent5>
          <a:srgbClr val="D6ADBA"/>
        </a:accent5>
        <a:accent6>
          <a:srgbClr val="E7785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BMTR-IBMTR 4">
        <a:dk1>
          <a:srgbClr val="000000"/>
        </a:dk1>
        <a:lt1>
          <a:srgbClr val="FFFFFF"/>
        </a:lt1>
        <a:dk2>
          <a:srgbClr val="075B11"/>
        </a:dk2>
        <a:lt2>
          <a:srgbClr val="021C05"/>
        </a:lt2>
        <a:accent1>
          <a:srgbClr val="FFFF00"/>
        </a:accent1>
        <a:accent2>
          <a:srgbClr val="FF6600"/>
        </a:accent2>
        <a:accent3>
          <a:srgbClr val="AAB5AA"/>
        </a:accent3>
        <a:accent4>
          <a:srgbClr val="DADADA"/>
        </a:accent4>
        <a:accent5>
          <a:srgbClr val="FFFFAA"/>
        </a:accent5>
        <a:accent6>
          <a:srgbClr val="E75C00"/>
        </a:accent6>
        <a:hlink>
          <a:srgbClr val="03AD20"/>
        </a:hlink>
        <a:folHlink>
          <a:srgbClr val="767900"/>
        </a:folHlink>
      </a:clrScheme>
      <a:clrMap bg1="dk2" tx1="lt1" bg2="dk1" tx2="lt2" accent1="accent1" accent2="accent2" accent3="accent3" accent4="accent4" accent5="accent5" accent6="accent6" hlink="hlink" folHlink="folHlink"/>
    </a:extraClrScheme>
    <a:extraClrScheme>
      <a:clrScheme name="ABMTR-IBMTR 5">
        <a:dk1>
          <a:srgbClr val="000000"/>
        </a:dk1>
        <a:lt1>
          <a:srgbClr val="FFFFFF"/>
        </a:lt1>
        <a:dk2>
          <a:srgbClr val="550169"/>
        </a:dk2>
        <a:lt2>
          <a:srgbClr val="2B0135"/>
        </a:lt2>
        <a:accent1>
          <a:srgbClr val="FFFF00"/>
        </a:accent1>
        <a:accent2>
          <a:srgbClr val="CC0000"/>
        </a:accent2>
        <a:accent3>
          <a:srgbClr val="B4AAB9"/>
        </a:accent3>
        <a:accent4>
          <a:srgbClr val="DADADA"/>
        </a:accent4>
        <a:accent5>
          <a:srgbClr val="FFFFAA"/>
        </a:accent5>
        <a:accent6>
          <a:srgbClr val="B90000"/>
        </a:accent6>
        <a:hlink>
          <a:srgbClr val="EB9AFE"/>
        </a:hlink>
        <a:folHlink>
          <a:srgbClr val="D68D0A"/>
        </a:folHlink>
      </a:clrScheme>
      <a:clrMap bg1="dk2" tx1="lt1" bg2="dk1" tx2="lt2" accent1="accent1" accent2="accent2" accent3="accent3" accent4="accent4" accent5="accent5" accent6="accent6" hlink="hlink" folHlink="folHlink"/>
    </a:extraClrScheme>
    <a:extraClrScheme>
      <a:clrScheme name="ABMTR-IBMTR 6">
        <a:dk1>
          <a:srgbClr val="000000"/>
        </a:dk1>
        <a:lt1>
          <a:srgbClr val="FFFFCC"/>
        </a:lt1>
        <a:dk2>
          <a:srgbClr val="A50021"/>
        </a:dk2>
        <a:lt2>
          <a:srgbClr val="5C0012"/>
        </a:lt2>
        <a:accent1>
          <a:srgbClr val="FFFF00"/>
        </a:accent1>
        <a:accent2>
          <a:srgbClr val="00CC99"/>
        </a:accent2>
        <a:accent3>
          <a:srgbClr val="CFAAAB"/>
        </a:accent3>
        <a:accent4>
          <a:srgbClr val="DADAAE"/>
        </a:accent4>
        <a:accent5>
          <a:srgbClr val="FFFFAA"/>
        </a:accent5>
        <a:accent6>
          <a:srgbClr val="00B98A"/>
        </a:accent6>
        <a:hlink>
          <a:srgbClr val="FFC775"/>
        </a:hlink>
        <a:folHlink>
          <a:srgbClr val="D68D0A"/>
        </a:folHlink>
      </a:clrScheme>
      <a:clrMap bg1="dk2" tx1="lt1" bg2="dk1" tx2="lt2" accent1="accent1" accent2="accent2" accent3="accent3" accent4="accent4" accent5="accent5" accent6="accent6" hlink="hlink" folHlink="folHlink"/>
    </a:extraClrScheme>
    <a:extraClrScheme>
      <a:clrScheme name="ABMTR-IBMTR 7">
        <a:dk1>
          <a:srgbClr val="043209"/>
        </a:dk1>
        <a:lt1>
          <a:srgbClr val="FFFFFF"/>
        </a:lt1>
        <a:dk2>
          <a:srgbClr val="FFFF00"/>
        </a:dk2>
        <a:lt2>
          <a:srgbClr val="FFFF66"/>
        </a:lt2>
        <a:accent1>
          <a:srgbClr val="003300"/>
        </a:accent1>
        <a:accent2>
          <a:srgbClr val="FF855F"/>
        </a:accent2>
        <a:accent3>
          <a:srgbClr val="FFFFFF"/>
        </a:accent3>
        <a:accent4>
          <a:srgbClr val="032906"/>
        </a:accent4>
        <a:accent5>
          <a:srgbClr val="AAADAA"/>
        </a:accent5>
        <a:accent6>
          <a:srgbClr val="E77855"/>
        </a:accent6>
        <a:hlink>
          <a:srgbClr val="FFFFFF"/>
        </a:hlink>
        <a:folHlink>
          <a:srgbClr val="6E6B00"/>
        </a:folHlink>
      </a:clrScheme>
      <a:clrMap bg1="lt1" tx1="dk1" bg2="lt2" tx2="dk2" accent1="accent1" accent2="accent2" accent3="accent3" accent4="accent4" accent5="accent5" accent6="accent6" hlink="hlink" folHlink="folHlink"/>
    </a:extraClrScheme>
    <a:extraClrScheme>
      <a:clrScheme name="ABMTR-IBMTR 8">
        <a:dk1>
          <a:srgbClr val="000000"/>
        </a:dk1>
        <a:lt1>
          <a:srgbClr val="FFFFFF"/>
        </a:lt1>
        <a:dk2>
          <a:srgbClr val="A4004A"/>
        </a:dk2>
        <a:lt2>
          <a:srgbClr val="3B001B"/>
        </a:lt2>
        <a:accent1>
          <a:srgbClr val="FFFF00"/>
        </a:accent1>
        <a:accent2>
          <a:srgbClr val="CC3300"/>
        </a:accent2>
        <a:accent3>
          <a:srgbClr val="CFAAB1"/>
        </a:accent3>
        <a:accent4>
          <a:srgbClr val="DADADA"/>
        </a:accent4>
        <a:accent5>
          <a:srgbClr val="FFFFAA"/>
        </a:accent5>
        <a:accent6>
          <a:srgbClr val="B92D00"/>
        </a:accent6>
        <a:hlink>
          <a:srgbClr val="FA0070"/>
        </a:hlink>
        <a:folHlink>
          <a:srgbClr val="AB7702"/>
        </a:folHlink>
      </a:clrScheme>
      <a:clrMap bg1="dk2" tx1="lt1" bg2="dk1" tx2="lt2" accent1="accent1" accent2="accent2" accent3="accent3" accent4="accent4" accent5="accent5" accent6="accent6" hlink="hlink" folHlink="folHlink"/>
    </a:extraClrScheme>
    <a:extraClrScheme>
      <a:clrScheme name="ABMTR-IBMTR 9">
        <a:dk1>
          <a:srgbClr val="000000"/>
        </a:dk1>
        <a:lt1>
          <a:srgbClr val="FFFFFF"/>
        </a:lt1>
        <a:dk2>
          <a:srgbClr val="054000"/>
        </a:dk2>
        <a:lt2>
          <a:srgbClr val="021600"/>
        </a:lt2>
        <a:accent1>
          <a:srgbClr val="FFFF00"/>
        </a:accent1>
        <a:accent2>
          <a:srgbClr val="FF6600"/>
        </a:accent2>
        <a:accent3>
          <a:srgbClr val="AAAFAA"/>
        </a:accent3>
        <a:accent4>
          <a:srgbClr val="DADADA"/>
        </a:accent4>
        <a:accent5>
          <a:srgbClr val="FFFFAA"/>
        </a:accent5>
        <a:accent6>
          <a:srgbClr val="E75C00"/>
        </a:accent6>
        <a:hlink>
          <a:srgbClr val="0DBA00"/>
        </a:hlink>
        <a:folHlink>
          <a:srgbClr val="767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ummel">
  <a:themeElements>
    <a:clrScheme name="3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3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andarddesign">
  <a:themeElements>
    <a:clrScheme name="1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1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57724</TotalTime>
  <Words>1399</Words>
  <Application>Microsoft Office PowerPoint</Application>
  <PresentationFormat>On-screen Show (4:3)</PresentationFormat>
  <Paragraphs>437</Paragraphs>
  <Slides>22</Slides>
  <Notes>14</Notes>
  <HiddenSlides>0</HiddenSlides>
  <MMClips>0</MMClips>
  <ScaleCrop>false</ScaleCrop>
  <HeadingPairs>
    <vt:vector size="6" baseType="variant">
      <vt:variant>
        <vt:lpstr>Theme</vt:lpstr>
      </vt:variant>
      <vt:variant>
        <vt:i4>45</vt:i4>
      </vt:variant>
      <vt:variant>
        <vt:lpstr>Embedded OLE Servers</vt:lpstr>
      </vt:variant>
      <vt:variant>
        <vt:i4>1</vt:i4>
      </vt:variant>
      <vt:variant>
        <vt:lpstr>Slide Titles</vt:lpstr>
      </vt:variant>
      <vt:variant>
        <vt:i4>22</vt:i4>
      </vt:variant>
    </vt:vector>
  </HeadingPairs>
  <TitlesOfParts>
    <vt:vector size="68" baseType="lpstr">
      <vt:lpstr>Default Design</vt:lpstr>
      <vt:lpstr>Theme1 cibmtr</vt:lpstr>
      <vt:lpstr>Beam</vt:lpstr>
      <vt:lpstr>ABMTR-IBMTR</vt:lpstr>
      <vt:lpstr>1_Theme1 cibmtr</vt:lpstr>
      <vt:lpstr>1_Beam</vt:lpstr>
      <vt:lpstr>1_ABMTR-IBMTR</vt:lpstr>
      <vt:lpstr>Rummel</vt:lpstr>
      <vt:lpstr>11_Standarddesign</vt:lpstr>
      <vt:lpstr>5_Standarddesign</vt:lpstr>
      <vt:lpstr>7_Standarddesign</vt:lpstr>
      <vt:lpstr>2_ribose</vt:lpstr>
      <vt:lpstr>1_Default Design</vt:lpstr>
      <vt:lpstr>2_Theme1 cibmtr</vt:lpstr>
      <vt:lpstr>2_Beam</vt:lpstr>
      <vt:lpstr>2_ABMTR-IBMTR</vt:lpstr>
      <vt:lpstr>3_Theme1 cibmtr</vt:lpstr>
      <vt:lpstr>3_Beam</vt:lpstr>
      <vt:lpstr>3_ABMTR-IBMTR</vt:lpstr>
      <vt:lpstr>4_Theme1 cibmtr</vt:lpstr>
      <vt:lpstr>4_Beam</vt:lpstr>
      <vt:lpstr>4_ABMTR-IBMTR</vt:lpstr>
      <vt:lpstr>5_Beam</vt:lpstr>
      <vt:lpstr>5_ABMTR-IBMTR</vt:lpstr>
      <vt:lpstr>ASH 2010</vt:lpstr>
      <vt:lpstr>Theme1 green</vt:lpstr>
      <vt:lpstr>Office Theme</vt:lpstr>
      <vt:lpstr>5_Theme1 cibmtr</vt:lpstr>
      <vt:lpstr>6_Beam</vt:lpstr>
      <vt:lpstr>6_ABMTR-IBMTR</vt:lpstr>
      <vt:lpstr>1_Office Theme</vt:lpstr>
      <vt:lpstr>all blue</vt:lpstr>
      <vt:lpstr>2_Office Theme</vt:lpstr>
      <vt:lpstr>1_Theme1 green</vt:lpstr>
      <vt:lpstr>6_Theme1 cibmtr</vt:lpstr>
      <vt:lpstr>7_Beam</vt:lpstr>
      <vt:lpstr>7_ABMTR-IBMTR</vt:lpstr>
      <vt:lpstr>8_Beam</vt:lpstr>
      <vt:lpstr>8_ABMTR-IBMTR</vt:lpstr>
      <vt:lpstr>3_Office Theme</vt:lpstr>
      <vt:lpstr>7_Theme1 cibmtr</vt:lpstr>
      <vt:lpstr>9_Beam</vt:lpstr>
      <vt:lpstr>9_ABMTR-IBMTR</vt:lpstr>
      <vt:lpstr>10_Beam</vt:lpstr>
      <vt:lpstr>10_ABMTR-IBMTR</vt:lpstr>
      <vt:lpstr>Chart</vt:lpstr>
      <vt:lpstr>Optimizing Timing of Transplant  in Hodgkin Lymphoma  </vt:lpstr>
      <vt:lpstr>Hematopoietic Cell Transplantation  in Hodgkin Lymphoma</vt:lpstr>
      <vt:lpstr>Transplant Activity Worldwide 1968-2012</vt:lpstr>
      <vt:lpstr>Indications for Hematopoietic Stem  Cell Transplants in the U.S. </vt:lpstr>
      <vt:lpstr>Hodgkin’s disease</vt:lpstr>
      <vt:lpstr>Hodgkin Lymphoma</vt:lpstr>
      <vt:lpstr>Autologous HSCT for Hodgkin Lymphoma</vt:lpstr>
      <vt:lpstr>Survival after Autologous Transplant for Hodgkin Disease, 2000-2009 - By Disease Status -</vt:lpstr>
      <vt:lpstr>International Prognostic Factors Project: Advanced Stage Classical Hodgkin’s Disease</vt:lpstr>
      <vt:lpstr>Prognostic Factors for Rel/Refractory Hodgkin patients</vt:lpstr>
      <vt:lpstr>PowerPoint Presentation</vt:lpstr>
      <vt:lpstr>Optimal Salvage Regimen Prior to Autologous SCT?</vt:lpstr>
      <vt:lpstr>Conditioning Regimens with  Autologous HSCT</vt:lpstr>
      <vt:lpstr>Improving  Outcome after  Autologous HSCT</vt:lpstr>
      <vt:lpstr>Improving  Outcome after  Autologous HSCT</vt:lpstr>
      <vt:lpstr>Improving  Outcome after  Autologous HSCT: Maintenance Therapy post-HSCT</vt:lpstr>
      <vt:lpstr>PowerPoint Presentation</vt:lpstr>
      <vt:lpstr>PowerPoint Presentation</vt:lpstr>
      <vt:lpstr>Survival after Allogeneic Transplants for Hodgkin Disease, 2000-2009 - By Donor Type -</vt:lpstr>
      <vt:lpstr> Reduced Intensity Allogeneic HCT for Hodgkin Lymphoma </vt:lpstr>
      <vt:lpstr>Hematopoietic SCT for  Hodgkin Lymphoma </vt:lpstr>
      <vt:lpstr>Stanford University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Ginna Laport</dc:creator>
  <cp:lastModifiedBy>Ginna Laport</cp:lastModifiedBy>
  <cp:revision>8682</cp:revision>
  <cp:lastPrinted>2011-12-02T17:48:12Z</cp:lastPrinted>
  <dcterms:created xsi:type="dcterms:W3CDTF">2010-10-31T04:50:12Z</dcterms:created>
  <dcterms:modified xsi:type="dcterms:W3CDTF">2013-02-23T01:38:49Z</dcterms:modified>
</cp:coreProperties>
</file>