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396" r:id="rId2"/>
    <p:sldId id="343" r:id="rId3"/>
    <p:sldId id="344" r:id="rId4"/>
    <p:sldId id="345" r:id="rId5"/>
    <p:sldId id="346" r:id="rId6"/>
    <p:sldId id="382" r:id="rId7"/>
    <p:sldId id="400" r:id="rId8"/>
    <p:sldId id="402" r:id="rId9"/>
    <p:sldId id="403" r:id="rId10"/>
    <p:sldId id="381" r:id="rId11"/>
    <p:sldId id="364" r:id="rId12"/>
    <p:sldId id="404" r:id="rId13"/>
    <p:sldId id="405" r:id="rId14"/>
    <p:sldId id="406" r:id="rId15"/>
    <p:sldId id="347" r:id="rId16"/>
    <p:sldId id="374" r:id="rId17"/>
    <p:sldId id="407" r:id="rId18"/>
    <p:sldId id="408" r:id="rId19"/>
    <p:sldId id="409" r:id="rId20"/>
    <p:sldId id="410" r:id="rId21"/>
    <p:sldId id="411" r:id="rId22"/>
    <p:sldId id="397" r:id="rId23"/>
    <p:sldId id="398" r:id="rId24"/>
    <p:sldId id="412" r:id="rId25"/>
    <p:sldId id="413" r:id="rId26"/>
    <p:sldId id="414" r:id="rId27"/>
    <p:sldId id="415" r:id="rId28"/>
    <p:sldId id="416" r:id="rId29"/>
    <p:sldId id="399" r:id="rId30"/>
  </p:sldIdLst>
  <p:sldSz cx="9144000" cy="6858000" type="screen4x3"/>
  <p:notesSz cx="71120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57D35"/>
    <a:srgbClr val="55692D"/>
    <a:srgbClr val="000000"/>
    <a:srgbClr val="D3C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4605" autoAdjust="0"/>
  </p:normalViewPr>
  <p:slideViewPr>
    <p:cSldViewPr>
      <p:cViewPr>
        <p:scale>
          <a:sx n="80" d="100"/>
          <a:sy n="80" d="100"/>
        </p:scale>
        <p:origin x="-240" y="-1032"/>
      </p:cViewPr>
      <p:guideLst>
        <p:guide orient="horz" pos="1344"/>
        <p:guide orient="horz" pos="4128"/>
        <p:guide orient="horz" pos="3552"/>
        <p:guide orient="horz" pos="384"/>
        <p:guide orient="horz" pos="3744"/>
        <p:guide orient="horz" pos="1536"/>
        <p:guide pos="288"/>
        <p:guide pos="5424"/>
        <p:guide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1704" y="360"/>
      </p:cViewPr>
      <p:guideLst>
        <p:guide orient="horz" pos="2960"/>
        <p:guide pos="2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0B9BE5-9C7D-4043-B096-4E20210D41BD}" type="datetimeFigureOut">
              <a:rPr lang="en-US"/>
              <a:pPr>
                <a:defRPr/>
              </a:pPr>
              <a:t>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43ACE2-35BF-4059-B09B-1E9934BE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E48C17-A71F-40F4-9087-EAB8E431CE60}" type="datetimeFigureOut">
              <a:rPr lang="en-US"/>
              <a:pPr>
                <a:defRPr/>
              </a:pPr>
              <a:t>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C64A70-36E5-4C52-A5F3-5F4C4D596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21073-5308-457F-BA2C-0B26FA6BBD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78F10-FA99-4BAD-B6A5-C70DECF17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8F95F-D23D-4C72-82EF-564536670A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4861F-9D78-4878-B8D5-3F482B5D54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C1348-1046-4109-9D03-1F7D792A1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64234-3F8E-4C66-BFCC-E83644765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96317-9065-4D5D-8CAC-710B5B4046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241B9-9719-4C3D-A0EA-75A1CE73D7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7A22E-BF9D-4B35-ACD9-98BBA267A2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DFF82-A143-44FF-9132-B054B0D6F1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B8379-9450-4173-ABBA-AB58F9D7BF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7AAB4C-079E-410C-800A-7525CD42D1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00BB9-3169-4E00-9FD0-383353D9CB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7A148-C32F-4460-A27E-F6307CA3AB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C8EC7-C735-4AD4-BA06-1B43B6FDB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9BD96-F412-4616-82C9-A9BCC67741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25D0A-DEAD-42C9-89AC-AAE0183057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130425"/>
            <a:ext cx="6172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325" y="3886200"/>
            <a:ext cx="57594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33600" y="6245225"/>
            <a:ext cx="6781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763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600200"/>
            <a:ext cx="7543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19200" y="6245225"/>
            <a:ext cx="7543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4352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274638"/>
            <a:ext cx="19208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0" y="274638"/>
            <a:ext cx="56102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245225"/>
            <a:ext cx="7620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3900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69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600200"/>
            <a:ext cx="7543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245225"/>
            <a:ext cx="7543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274638"/>
            <a:ext cx="7683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00200"/>
            <a:ext cx="7683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245225"/>
            <a:ext cx="7696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4406900"/>
            <a:ext cx="7427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90600" y="6245225"/>
            <a:ext cx="7620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618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600200"/>
            <a:ext cx="3765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0" y="1600200"/>
            <a:ext cx="3765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3354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209800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143000" y="6245225"/>
            <a:ext cx="7543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0320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245225"/>
            <a:ext cx="7620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43000" y="6245225"/>
            <a:ext cx="7543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9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1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478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43000" y="6245225"/>
            <a:ext cx="7620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578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2452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47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274638"/>
            <a:ext cx="768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600200"/>
            <a:ext cx="7683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7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76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DAE10A9-FBDB-4CE8-8D03-466DA74B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D20000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D20000"/>
        </a:buClr>
        <a:buSzPct val="85000"/>
        <a:buFont typeface="Wingdings" pitchFamily="2" charset="2"/>
        <a:buChar char="l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Char char="–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SzPct val="70000"/>
        <a:buFont typeface="Wingdings" pitchFamily="2" charset="2"/>
        <a:buChar char="l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SzPct val="75000"/>
        <a:buFont typeface="Arial" charset="0"/>
        <a:buChar char="–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20000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 Inhibitors: Cases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Lisa N Boggio, MS, MD</a:t>
            </a:r>
          </a:p>
          <a:p>
            <a:pPr eaLnBrk="1" hangingPunct="1">
              <a:defRPr/>
            </a:pPr>
            <a:r>
              <a:rPr lang="en-US" dirty="0" smtClean="0"/>
              <a:t>Rush University Medical Center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2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15-year-old male with FVIII deficiency and inhibitors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severe bleeding episodes over the past 2 years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Numerous joint bleeds, muscle bleeds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 severe retroperitoneal bleeds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Has been hospitalized for 20% of the days in the past year for bleed and pain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now wheelchair bound due to </a:t>
            </a:r>
            <a:r>
              <a:rPr lang="en-US" dirty="0" err="1" smtClean="0"/>
              <a:t>arthropathy</a:t>
            </a:r>
            <a:r>
              <a:rPr lang="en-US" dirty="0" smtClean="0"/>
              <a:t> and </a:t>
            </a:r>
            <a:r>
              <a:rPr lang="en-US" dirty="0" err="1" smtClean="0"/>
              <a:t>deconditioning</a:t>
            </a:r>
            <a:r>
              <a:rPr lang="en-US" dirty="0" smtClean="0"/>
              <a:t> from immobility for much of the past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921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43E50-3A12-4A72-87D3-DAA7C5EEAAE9}" type="slidenum">
              <a:rPr lang="en-US" smtClean="0">
                <a:cs typeface="Arial" charset="0"/>
              </a:rPr>
              <a:pPr eaLnBrk="1" hangingPunct="1"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2: Questions/Discussion Points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 this patient an appropriate candidate for prophylactic therapy?</a:t>
            </a:r>
          </a:p>
          <a:p>
            <a:pPr eaLnBrk="1" hangingPunct="1">
              <a:defRPr/>
            </a:pPr>
            <a:r>
              <a:rPr lang="en-US" smtClean="0"/>
              <a:t>If so, why?</a:t>
            </a:r>
          </a:p>
          <a:p>
            <a:pPr eaLnBrk="1" hangingPunct="1">
              <a:defRPr/>
            </a:pPr>
            <a:r>
              <a:rPr lang="en-US" smtClean="0"/>
              <a:t>What benefits could this patient expect if he has a good response to prophylaxis?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E0249-225E-4F86-B678-2F6A35E3732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rFVIIa</a:t>
            </a:r>
            <a:r>
              <a:rPr lang="en-US" dirty="0" smtClean="0"/>
              <a:t> Prophylaxis Study: </a:t>
            </a:r>
          </a:p>
        </p:txBody>
      </p:sp>
      <p:sp>
        <p:nvSpPr>
          <p:cNvPr id="6144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52886" y="6428550"/>
            <a:ext cx="80010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/>
              <a:t>Konkle</a:t>
            </a:r>
            <a:r>
              <a:rPr lang="en-US" dirty="0" smtClean="0"/>
              <a:t> BA et al. </a:t>
            </a:r>
            <a:r>
              <a:rPr lang="en-US" i="1" dirty="0" smtClean="0"/>
              <a:t>J </a:t>
            </a:r>
            <a:r>
              <a:rPr lang="en-US" i="1" dirty="0" err="1" smtClean="0"/>
              <a:t>Thromb</a:t>
            </a:r>
            <a:r>
              <a:rPr lang="en-US" i="1" dirty="0" smtClean="0"/>
              <a:t> </a:t>
            </a:r>
            <a:r>
              <a:rPr lang="en-US" i="1" dirty="0" err="1" smtClean="0"/>
              <a:t>Haemost</a:t>
            </a:r>
            <a:r>
              <a:rPr lang="en-US" i="1" dirty="0" smtClean="0"/>
              <a:t>.</a:t>
            </a:r>
            <a:r>
              <a:rPr lang="en-US" dirty="0" smtClean="0"/>
              <a:t> 2007;5:1904-1913. </a:t>
            </a:r>
          </a:p>
        </p:txBody>
      </p:sp>
      <p:grpSp>
        <p:nvGrpSpPr>
          <p:cNvPr id="61445" name="Group 59"/>
          <p:cNvGrpSpPr>
            <a:grpSpLocks/>
          </p:cNvGrpSpPr>
          <p:nvPr/>
        </p:nvGrpSpPr>
        <p:grpSpPr bwMode="auto">
          <a:xfrm>
            <a:off x="1577975" y="1447800"/>
            <a:ext cx="6880225" cy="3802063"/>
            <a:chOff x="1577217" y="1600200"/>
            <a:chExt cx="6880983" cy="3801659"/>
          </a:xfrm>
        </p:grpSpPr>
        <p:sp>
          <p:nvSpPr>
            <p:cNvPr id="44" name="Freeform 43"/>
            <p:cNvSpPr/>
            <p:nvPr/>
          </p:nvSpPr>
          <p:spPr>
            <a:xfrm rot="10800000">
              <a:off x="4741454" y="3490712"/>
              <a:ext cx="0" cy="91430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28705" y="3689128"/>
              <a:ext cx="395331" cy="1122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0800000">
              <a:off x="6472019" y="3665319"/>
              <a:ext cx="0" cy="91430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6083038" y="3020862"/>
              <a:ext cx="0" cy="91430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5146310" y="3817702"/>
              <a:ext cx="0" cy="91430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0800000">
              <a:off x="3826953" y="2620855"/>
              <a:ext cx="0" cy="91430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10800000">
              <a:off x="3414157" y="2546249"/>
              <a:ext cx="0" cy="91430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54" name="TextBox 6"/>
            <p:cNvSpPr txBox="1">
              <a:spLocks noChangeArrowheads="1"/>
            </p:cNvSpPr>
            <p:nvPr/>
          </p:nvSpPr>
          <p:spPr bwMode="auto">
            <a:xfrm>
              <a:off x="2362200" y="4838628"/>
              <a:ext cx="198120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b="1"/>
                <a:t>Preprophylaxis</a:t>
              </a:r>
              <a:br>
                <a:rPr lang="en-US" b="1"/>
              </a:br>
              <a:r>
                <a:rPr lang="en-US" b="1"/>
                <a:t> Period </a:t>
              </a:r>
            </a:p>
          </p:txBody>
        </p:sp>
        <p:sp>
          <p:nvSpPr>
            <p:cNvPr id="61455" name="TextBox 7"/>
            <p:cNvSpPr txBox="1">
              <a:spLocks noChangeArrowheads="1"/>
            </p:cNvSpPr>
            <p:nvPr/>
          </p:nvSpPr>
          <p:spPr bwMode="auto">
            <a:xfrm>
              <a:off x="5534025" y="4838628"/>
              <a:ext cx="2238375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b="1"/>
                <a:t>Postprophylaxis</a:t>
              </a:r>
              <a:br>
                <a:rPr lang="en-US" b="1"/>
              </a:br>
              <a:r>
                <a:rPr lang="en-US" b="1"/>
                <a:t>Period </a:t>
              </a:r>
            </a:p>
          </p:txBody>
        </p:sp>
        <p:sp>
          <p:nvSpPr>
            <p:cNvPr id="61456" name="TextBox 8"/>
            <p:cNvSpPr txBox="1">
              <a:spLocks noChangeArrowheads="1"/>
            </p:cNvSpPr>
            <p:nvPr/>
          </p:nvSpPr>
          <p:spPr bwMode="auto">
            <a:xfrm>
              <a:off x="3962400" y="4838628"/>
              <a:ext cx="198120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b="1"/>
                <a:t>Prophylaxis</a:t>
              </a:r>
              <a:br>
                <a:rPr lang="en-US" b="1"/>
              </a:br>
              <a:r>
                <a:rPr lang="en-US" b="1"/>
                <a:t> Period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0935" y="2704983"/>
              <a:ext cx="396919" cy="21063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7380" y="2836732"/>
              <a:ext cx="396919" cy="19746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3562" y="3982785"/>
              <a:ext cx="396919" cy="8285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8703" y="3274835"/>
              <a:ext cx="396919" cy="1536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5148" y="3811353"/>
              <a:ext cx="396919" cy="100001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67856" y="2177989"/>
              <a:ext cx="12701" cy="2633383"/>
            </a:xfrm>
            <a:custGeom>
              <a:avLst/>
              <a:gdLst>
                <a:gd name="connsiteX0" fmla="*/ 0 w 12192"/>
                <a:gd name="connsiteY0" fmla="*/ 0 h 2633472"/>
                <a:gd name="connsiteX1" fmla="*/ 12192 w 12192"/>
                <a:gd name="connsiteY1" fmla="*/ 2633472 h 263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" h="2633472">
                  <a:moveTo>
                    <a:pt x="0" y="0"/>
                  </a:moveTo>
                  <a:lnTo>
                    <a:pt x="12192" y="2633472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63" name="TextBox 17"/>
            <p:cNvSpPr txBox="1">
              <a:spLocks noChangeArrowheads="1"/>
            </p:cNvSpPr>
            <p:nvPr/>
          </p:nvSpPr>
          <p:spPr bwMode="auto">
            <a:xfrm rot="-5400000">
              <a:off x="-20662" y="3357131"/>
              <a:ext cx="3523540" cy="32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b="1"/>
                <a:t>Mean No. of Bleeds per Month</a:t>
              </a:r>
            </a:p>
          </p:txBody>
        </p:sp>
        <p:sp>
          <p:nvSpPr>
            <p:cNvPr id="61464" name="TextBox 18"/>
            <p:cNvSpPr txBox="1">
              <a:spLocks noChangeArrowheads="1"/>
            </p:cNvSpPr>
            <p:nvPr/>
          </p:nvSpPr>
          <p:spPr bwMode="auto">
            <a:xfrm>
              <a:off x="1828800" y="198265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7</a:t>
              </a:r>
            </a:p>
          </p:txBody>
        </p:sp>
        <p:sp>
          <p:nvSpPr>
            <p:cNvPr id="61465" name="TextBox 19"/>
            <p:cNvSpPr txBox="1">
              <a:spLocks noChangeArrowheads="1"/>
            </p:cNvSpPr>
            <p:nvPr/>
          </p:nvSpPr>
          <p:spPr bwMode="auto">
            <a:xfrm>
              <a:off x="1828800" y="237889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6</a:t>
              </a:r>
            </a:p>
          </p:txBody>
        </p:sp>
        <p:sp>
          <p:nvSpPr>
            <p:cNvPr id="61466" name="TextBox 20"/>
            <p:cNvSpPr txBox="1">
              <a:spLocks noChangeArrowheads="1"/>
            </p:cNvSpPr>
            <p:nvPr/>
          </p:nvSpPr>
          <p:spPr bwMode="auto">
            <a:xfrm>
              <a:off x="1828800" y="2765988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5</a:t>
              </a:r>
            </a:p>
          </p:txBody>
        </p:sp>
        <p:sp>
          <p:nvSpPr>
            <p:cNvPr id="61467" name="TextBox 21"/>
            <p:cNvSpPr txBox="1">
              <a:spLocks noChangeArrowheads="1"/>
            </p:cNvSpPr>
            <p:nvPr/>
          </p:nvSpPr>
          <p:spPr bwMode="auto">
            <a:xfrm>
              <a:off x="1828800" y="3162228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4</a:t>
              </a:r>
            </a:p>
          </p:txBody>
        </p:sp>
        <p:sp>
          <p:nvSpPr>
            <p:cNvPr id="61468" name="TextBox 22"/>
            <p:cNvSpPr txBox="1">
              <a:spLocks noChangeArrowheads="1"/>
            </p:cNvSpPr>
            <p:nvPr/>
          </p:nvSpPr>
          <p:spPr bwMode="auto">
            <a:xfrm>
              <a:off x="1828800" y="3543228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3</a:t>
              </a:r>
            </a:p>
          </p:txBody>
        </p:sp>
        <p:sp>
          <p:nvSpPr>
            <p:cNvPr id="61469" name="TextBox 23"/>
            <p:cNvSpPr txBox="1">
              <a:spLocks noChangeArrowheads="1"/>
            </p:cNvSpPr>
            <p:nvPr/>
          </p:nvSpPr>
          <p:spPr bwMode="auto">
            <a:xfrm>
              <a:off x="1828800" y="387241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2</a:t>
              </a:r>
            </a:p>
          </p:txBody>
        </p:sp>
        <p:sp>
          <p:nvSpPr>
            <p:cNvPr id="61470" name="TextBox 24"/>
            <p:cNvSpPr txBox="1">
              <a:spLocks noChangeArrowheads="1"/>
            </p:cNvSpPr>
            <p:nvPr/>
          </p:nvSpPr>
          <p:spPr bwMode="auto">
            <a:xfrm>
              <a:off x="1828800" y="426865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1</a:t>
              </a:r>
            </a:p>
          </p:txBody>
        </p:sp>
        <p:sp>
          <p:nvSpPr>
            <p:cNvPr id="61471" name="TextBox 25"/>
            <p:cNvSpPr txBox="1">
              <a:spLocks noChangeArrowheads="1"/>
            </p:cNvSpPr>
            <p:nvPr/>
          </p:nvSpPr>
          <p:spPr bwMode="auto">
            <a:xfrm>
              <a:off x="1828800" y="4613076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/>
                <a:t>0</a:t>
              </a:r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2257536" y="2535927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2257536" y="2926410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2257536" y="3286735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16200000">
              <a:off x="2257536" y="2164491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2257536" y="3662932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6200000">
              <a:off x="2257536" y="4051828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16200000">
              <a:off x="2257536" y="4434375"/>
              <a:ext cx="0" cy="46043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0800000">
              <a:off x="4947851" y="4836769"/>
              <a:ext cx="0" cy="46032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10800000">
              <a:off x="6287849" y="4836769"/>
              <a:ext cx="0" cy="46032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3603090" y="4836769"/>
              <a:ext cx="0" cy="46032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81615" y="2324023"/>
              <a:ext cx="152417" cy="152384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81615" y="2628791"/>
              <a:ext cx="152417" cy="152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84" name="TextBox 38"/>
            <p:cNvSpPr txBox="1">
              <a:spLocks noChangeArrowheads="1"/>
            </p:cNvSpPr>
            <p:nvPr/>
          </p:nvSpPr>
          <p:spPr bwMode="auto">
            <a:xfrm>
              <a:off x="7010400" y="2242286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/>
                <a:t>90 µg/kg</a:t>
              </a:r>
              <a:endParaRPr lang="en-US" sz="1400" baseline="30000"/>
            </a:p>
          </p:txBody>
        </p:sp>
        <p:sp>
          <p:nvSpPr>
            <p:cNvPr id="61485" name="TextBox 39"/>
            <p:cNvSpPr txBox="1">
              <a:spLocks noChangeArrowheads="1"/>
            </p:cNvSpPr>
            <p:nvPr/>
          </p:nvSpPr>
          <p:spPr bwMode="auto">
            <a:xfrm>
              <a:off x="7010400" y="2558962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/>
                <a:t>270 µg/kg</a:t>
              </a:r>
              <a:endParaRPr lang="en-US" sz="1400" baseline="30000"/>
            </a:p>
          </p:txBody>
        </p:sp>
        <p:sp>
          <p:nvSpPr>
            <p:cNvPr id="17" name="Freeform 16"/>
            <p:cNvSpPr/>
            <p:nvPr/>
          </p:nvSpPr>
          <p:spPr>
            <a:xfrm rot="16200000">
              <a:off x="4870850" y="2076600"/>
              <a:ext cx="11111" cy="5487004"/>
            </a:xfrm>
            <a:custGeom>
              <a:avLst/>
              <a:gdLst>
                <a:gd name="connsiteX0" fmla="*/ 0 w 12192"/>
                <a:gd name="connsiteY0" fmla="*/ 0 h 2633472"/>
                <a:gd name="connsiteX1" fmla="*/ 12192 w 12192"/>
                <a:gd name="connsiteY1" fmla="*/ 2633472 h 263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" h="2633472">
                  <a:moveTo>
                    <a:pt x="0" y="0"/>
                  </a:moveTo>
                  <a:lnTo>
                    <a:pt x="12192" y="2633472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16200000">
              <a:off x="3417333" y="2471630"/>
              <a:ext cx="0" cy="136540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16200000">
              <a:off x="3826159" y="2542267"/>
              <a:ext cx="0" cy="13812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16200000">
              <a:off x="4743042" y="3412918"/>
              <a:ext cx="0" cy="136540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>
              <a:off x="5152662" y="3747844"/>
              <a:ext cx="0" cy="136540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>
              <a:off x="6472813" y="3589905"/>
              <a:ext cx="0" cy="138128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16200000">
              <a:off x="6092565" y="2947829"/>
              <a:ext cx="0" cy="136540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ight Brace 52"/>
            <p:cNvSpPr/>
            <p:nvPr/>
          </p:nvSpPr>
          <p:spPr>
            <a:xfrm rot="16200000">
              <a:off x="5644857" y="2285803"/>
              <a:ext cx="152384" cy="1143126"/>
            </a:xfrm>
            <a:prstGeom prst="rightBrace">
              <a:avLst>
                <a:gd name="adj1" fmla="val 8333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94" name="TextBox 53"/>
            <p:cNvSpPr txBox="1">
              <a:spLocks noChangeArrowheads="1"/>
            </p:cNvSpPr>
            <p:nvPr/>
          </p:nvSpPr>
          <p:spPr bwMode="auto">
            <a:xfrm>
              <a:off x="5012574" y="2476428"/>
              <a:ext cx="1447800" cy="35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0000"/>
                </a:lnSpc>
              </a:pPr>
              <a:r>
                <a:rPr lang="en-US" sz="1400"/>
                <a:t>* </a:t>
              </a:r>
              <a:br>
                <a:rPr lang="en-US" sz="1400"/>
              </a:br>
              <a:r>
                <a:rPr lang="en-US" sz="1400"/>
                <a:t>+35%; +22%</a:t>
              </a:r>
              <a:endParaRPr lang="en-US" sz="1400" baseline="30000"/>
            </a:p>
          </p:txBody>
        </p:sp>
        <p:sp>
          <p:nvSpPr>
            <p:cNvPr id="55" name="Right Brace 54"/>
            <p:cNvSpPr/>
            <p:nvPr/>
          </p:nvSpPr>
          <p:spPr>
            <a:xfrm rot="16200000">
              <a:off x="4245321" y="1791327"/>
              <a:ext cx="152384" cy="1357462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96" name="TextBox 55"/>
            <p:cNvSpPr txBox="1">
              <a:spLocks noChangeArrowheads="1"/>
            </p:cNvSpPr>
            <p:nvPr/>
          </p:nvSpPr>
          <p:spPr bwMode="auto">
            <a:xfrm>
              <a:off x="3737954" y="2062176"/>
              <a:ext cx="1447800" cy="35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0000"/>
                </a:lnSpc>
              </a:pPr>
              <a:r>
                <a:rPr lang="en-US" sz="1400"/>
                <a:t>    ***       ***</a:t>
              </a:r>
            </a:p>
            <a:p>
              <a:pPr eaLnBrk="1" hangingPunct="1">
                <a:lnSpc>
                  <a:spcPct val="60000"/>
                </a:lnSpc>
              </a:pPr>
              <a:r>
                <a:rPr lang="en-US" sz="1400"/>
                <a:t>– 45%; –59%</a:t>
              </a:r>
              <a:endParaRPr lang="en-US" sz="1400" baseline="30000"/>
            </a:p>
          </p:txBody>
        </p:sp>
        <p:sp>
          <p:nvSpPr>
            <p:cNvPr id="57" name="Right Brace 56"/>
            <p:cNvSpPr/>
            <p:nvPr/>
          </p:nvSpPr>
          <p:spPr>
            <a:xfrm rot="16200000">
              <a:off x="4859752" y="716576"/>
              <a:ext cx="152384" cy="2529166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98" name="TextBox 57"/>
            <p:cNvSpPr txBox="1">
              <a:spLocks noChangeArrowheads="1"/>
            </p:cNvSpPr>
            <p:nvPr/>
          </p:nvSpPr>
          <p:spPr bwMode="auto">
            <a:xfrm>
              <a:off x="4303219" y="1600200"/>
              <a:ext cx="1447800" cy="35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0000"/>
                </a:lnSpc>
              </a:pPr>
              <a:r>
                <a:rPr lang="en-US" sz="1400"/>
                <a:t>     **       ***</a:t>
              </a:r>
            </a:p>
            <a:p>
              <a:pPr eaLnBrk="1" hangingPunct="1">
                <a:lnSpc>
                  <a:spcPct val="60000"/>
                </a:lnSpc>
              </a:pPr>
              <a:r>
                <a:rPr lang="en-US" sz="1400"/>
                <a:t>– 27%; –50%</a:t>
              </a:r>
              <a:endParaRPr lang="en-US" sz="1400" baseline="30000"/>
            </a:p>
          </p:txBody>
        </p:sp>
      </p:grpSp>
      <p:sp>
        <p:nvSpPr>
          <p:cNvPr id="61446" name="TextBox 58"/>
          <p:cNvSpPr txBox="1">
            <a:spLocks noChangeArrowheads="1"/>
          </p:cNvSpPr>
          <p:nvPr/>
        </p:nvSpPr>
        <p:spPr bwMode="auto">
          <a:xfrm>
            <a:off x="1066800" y="5246688"/>
            <a:ext cx="807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dirty="0"/>
              <a:t>Bracketed data are the estimated changes (%) in no. of bleeds/month (defined as 28 days) for the 90 µg/kg and 270 µg/kg </a:t>
            </a:r>
            <a:r>
              <a:rPr lang="en-US" sz="1600" dirty="0" err="1"/>
              <a:t>rFVIIa</a:t>
            </a:r>
            <a:r>
              <a:rPr lang="en-US" sz="1600" dirty="0"/>
              <a:t> treatment groups during the prophylaxis or </a:t>
            </a:r>
            <a:r>
              <a:rPr lang="en-US" sz="1600" dirty="0" err="1"/>
              <a:t>postprophylaxis</a:t>
            </a:r>
            <a:r>
              <a:rPr lang="en-US" sz="1600" dirty="0"/>
              <a:t> period as compared with the </a:t>
            </a:r>
            <a:r>
              <a:rPr lang="en-US" sz="1600" dirty="0" err="1"/>
              <a:t>preprophylaxis</a:t>
            </a:r>
            <a:r>
              <a:rPr lang="en-US" sz="1600" dirty="0"/>
              <a:t> period, and during the prophylaxis period as compared with the </a:t>
            </a:r>
            <a:r>
              <a:rPr lang="en-US" sz="1600" dirty="0" err="1"/>
              <a:t>postprophylaxis</a:t>
            </a:r>
            <a:r>
              <a:rPr lang="en-US" sz="1600" dirty="0"/>
              <a:t> period. ***</a:t>
            </a:r>
            <a:r>
              <a:rPr lang="en-US" sz="1600" i="1" dirty="0"/>
              <a:t>P≤</a:t>
            </a:r>
            <a:r>
              <a:rPr lang="en-US" sz="1600" dirty="0"/>
              <a:t>0.001; </a:t>
            </a:r>
            <a:r>
              <a:rPr lang="en-US" sz="1600" i="1" dirty="0"/>
              <a:t>**P≤</a:t>
            </a:r>
            <a:r>
              <a:rPr lang="en-US" sz="1600" dirty="0"/>
              <a:t>0.01;</a:t>
            </a:r>
            <a:r>
              <a:rPr lang="en-US" sz="1600" i="1" dirty="0"/>
              <a:t> *P≤</a:t>
            </a:r>
            <a:r>
              <a:rPr lang="en-US" sz="1600" dirty="0"/>
              <a:t>0.05.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2533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475456" y="2286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rFVIIa</a:t>
            </a:r>
            <a:r>
              <a:rPr lang="en-US" dirty="0" smtClean="0"/>
              <a:t> Prophylaxis Quality of Life</a:t>
            </a:r>
          </a:p>
        </p:txBody>
      </p:sp>
      <p:sp>
        <p:nvSpPr>
          <p:cNvPr id="6246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3856" y="6248400"/>
            <a:ext cx="5025943" cy="365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Hoots WK et al. </a:t>
            </a:r>
            <a:r>
              <a:rPr lang="en-US" i="1" dirty="0" err="1" smtClean="0"/>
              <a:t>Haemophilia</a:t>
            </a:r>
            <a:r>
              <a:rPr lang="en-US" dirty="0" smtClean="0"/>
              <a:t>. 2008;14:466-475</a:t>
            </a:r>
          </a:p>
        </p:txBody>
      </p:sp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981075" y="1905000"/>
            <a:ext cx="658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/>
              <a:t>80</a:t>
            </a: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981075" y="2717800"/>
            <a:ext cx="6588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/>
              <a:t>60</a:t>
            </a:r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981075" y="3603625"/>
            <a:ext cx="658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/>
              <a:t>40</a:t>
            </a:r>
          </a:p>
        </p:txBody>
      </p:sp>
      <p:sp>
        <p:nvSpPr>
          <p:cNvPr id="62472" name="TextBox 10"/>
          <p:cNvSpPr txBox="1">
            <a:spLocks noChangeArrowheads="1"/>
          </p:cNvSpPr>
          <p:nvPr/>
        </p:nvSpPr>
        <p:spPr bwMode="auto">
          <a:xfrm>
            <a:off x="981075" y="4427538"/>
            <a:ext cx="658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/>
              <a:t>20</a:t>
            </a:r>
          </a:p>
        </p:txBody>
      </p: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981075" y="5332413"/>
            <a:ext cx="658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/>
              <a:t>0</a:t>
            </a:r>
          </a:p>
        </p:txBody>
      </p:sp>
      <p:sp>
        <p:nvSpPr>
          <p:cNvPr id="62474" name="TextBox 12"/>
          <p:cNvSpPr txBox="1">
            <a:spLocks noChangeArrowheads="1"/>
          </p:cNvSpPr>
          <p:nvPr/>
        </p:nvSpPr>
        <p:spPr bwMode="auto">
          <a:xfrm rot="-5400000">
            <a:off x="-923925" y="3571875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/>
              <a:t>% Patients With No Problems</a:t>
            </a:r>
          </a:p>
        </p:txBody>
      </p:sp>
      <p:sp>
        <p:nvSpPr>
          <p:cNvPr id="62475" name="TextBox 18"/>
          <p:cNvSpPr txBox="1">
            <a:spLocks noChangeArrowheads="1"/>
          </p:cNvSpPr>
          <p:nvPr/>
        </p:nvSpPr>
        <p:spPr bwMode="auto">
          <a:xfrm>
            <a:off x="6562725" y="496252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Mobility </a:t>
            </a:r>
          </a:p>
        </p:txBody>
      </p:sp>
      <p:sp>
        <p:nvSpPr>
          <p:cNvPr id="62476" name="TextBox 19"/>
          <p:cNvSpPr txBox="1">
            <a:spLocks noChangeArrowheads="1"/>
          </p:cNvSpPr>
          <p:nvPr/>
        </p:nvSpPr>
        <p:spPr bwMode="auto">
          <a:xfrm>
            <a:off x="1881188" y="549275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Screening </a:t>
            </a:r>
          </a:p>
        </p:txBody>
      </p:sp>
      <p:sp>
        <p:nvSpPr>
          <p:cNvPr id="62477" name="TextBox 20"/>
          <p:cNvSpPr txBox="1">
            <a:spLocks noChangeArrowheads="1"/>
          </p:cNvSpPr>
          <p:nvPr/>
        </p:nvSpPr>
        <p:spPr bwMode="auto">
          <a:xfrm>
            <a:off x="3119438" y="549275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Preprophylaxis </a:t>
            </a:r>
          </a:p>
        </p:txBody>
      </p:sp>
      <p:sp>
        <p:nvSpPr>
          <p:cNvPr id="62478" name="TextBox 21"/>
          <p:cNvSpPr txBox="1">
            <a:spLocks noChangeArrowheads="1"/>
          </p:cNvSpPr>
          <p:nvPr/>
        </p:nvSpPr>
        <p:spPr bwMode="auto">
          <a:xfrm>
            <a:off x="4606925" y="5532438"/>
            <a:ext cx="17430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/>
              <a:t>End of Prophylaxis </a:t>
            </a:r>
          </a:p>
        </p:txBody>
      </p:sp>
      <p:sp>
        <p:nvSpPr>
          <p:cNvPr id="62479" name="TextBox 22"/>
          <p:cNvSpPr txBox="1">
            <a:spLocks noChangeArrowheads="1"/>
          </p:cNvSpPr>
          <p:nvPr/>
        </p:nvSpPr>
        <p:spPr bwMode="auto">
          <a:xfrm>
            <a:off x="6059488" y="5532438"/>
            <a:ext cx="19335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/>
              <a:t>End of Postprophylaxis </a:t>
            </a:r>
          </a:p>
        </p:txBody>
      </p:sp>
      <p:grpSp>
        <p:nvGrpSpPr>
          <p:cNvPr id="62480" name="Group 65"/>
          <p:cNvGrpSpPr>
            <a:grpSpLocks/>
          </p:cNvGrpSpPr>
          <p:nvPr/>
        </p:nvGrpSpPr>
        <p:grpSpPr bwMode="auto">
          <a:xfrm>
            <a:off x="6019800" y="3733800"/>
            <a:ext cx="2514600" cy="1485900"/>
            <a:chOff x="6096000" y="3790950"/>
            <a:chExt cx="2514600" cy="1485464"/>
          </a:xfrm>
        </p:grpSpPr>
        <p:sp>
          <p:nvSpPr>
            <p:cNvPr id="62518" name="TextBox 13"/>
            <p:cNvSpPr txBox="1">
              <a:spLocks noChangeArrowheads="1"/>
            </p:cNvSpPr>
            <p:nvPr/>
          </p:nvSpPr>
          <p:spPr bwMode="auto">
            <a:xfrm>
              <a:off x="6096000" y="3790950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EQ-5D dimension</a:t>
              </a:r>
            </a:p>
          </p:txBody>
        </p:sp>
        <p:sp>
          <p:nvSpPr>
            <p:cNvPr id="62519" name="TextBox 14"/>
            <p:cNvSpPr txBox="1">
              <a:spLocks noChangeArrowheads="1"/>
            </p:cNvSpPr>
            <p:nvPr/>
          </p:nvSpPr>
          <p:spPr bwMode="auto">
            <a:xfrm>
              <a:off x="6629400" y="4048125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Anxiety </a:t>
              </a:r>
            </a:p>
          </p:txBody>
        </p:sp>
        <p:sp>
          <p:nvSpPr>
            <p:cNvPr id="62520" name="TextBox 15"/>
            <p:cNvSpPr txBox="1">
              <a:spLocks noChangeArrowheads="1"/>
            </p:cNvSpPr>
            <p:nvPr/>
          </p:nvSpPr>
          <p:spPr bwMode="auto">
            <a:xfrm>
              <a:off x="6629400" y="4291130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Self-care</a:t>
              </a:r>
            </a:p>
          </p:txBody>
        </p:sp>
        <p:sp>
          <p:nvSpPr>
            <p:cNvPr id="62521" name="TextBox 16"/>
            <p:cNvSpPr txBox="1">
              <a:spLocks noChangeArrowheads="1"/>
            </p:cNvSpPr>
            <p:nvPr/>
          </p:nvSpPr>
          <p:spPr bwMode="auto">
            <a:xfrm>
              <a:off x="6629400" y="4534135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Pain </a:t>
              </a:r>
            </a:p>
          </p:txBody>
        </p:sp>
        <p:sp>
          <p:nvSpPr>
            <p:cNvPr id="62522" name="TextBox 17"/>
            <p:cNvSpPr txBox="1">
              <a:spLocks noChangeArrowheads="1"/>
            </p:cNvSpPr>
            <p:nvPr/>
          </p:nvSpPr>
          <p:spPr bwMode="auto">
            <a:xfrm>
              <a:off x="6629400" y="477714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Unusual activities </a:t>
              </a: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6400800" y="4143272"/>
              <a:ext cx="152400" cy="13013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6427788" y="4893939"/>
              <a:ext cx="98425" cy="999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419850" y="4422590"/>
              <a:ext cx="114300" cy="11426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Diamond 44"/>
            <p:cNvSpPr/>
            <p:nvPr/>
          </p:nvSpPr>
          <p:spPr>
            <a:xfrm>
              <a:off x="6400800" y="5124059"/>
              <a:ext cx="152400" cy="152355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>
              <a:off x="6415088" y="4654297"/>
              <a:ext cx="123825" cy="10633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2481" name="Group 66"/>
          <p:cNvGrpSpPr>
            <a:grpSpLocks/>
          </p:cNvGrpSpPr>
          <p:nvPr/>
        </p:nvGrpSpPr>
        <p:grpSpPr bwMode="auto">
          <a:xfrm>
            <a:off x="1692275" y="1989138"/>
            <a:ext cx="6003925" cy="3502025"/>
            <a:chOff x="2150076" y="1989438"/>
            <a:chExt cx="5226908" cy="3501933"/>
          </a:xfrm>
        </p:grpSpPr>
        <p:sp>
          <p:nvSpPr>
            <p:cNvPr id="24" name="Freeform 23"/>
            <p:cNvSpPr/>
            <p:nvPr/>
          </p:nvSpPr>
          <p:spPr>
            <a:xfrm>
              <a:off x="2857685" y="3076846"/>
              <a:ext cx="3895996" cy="1952574"/>
            </a:xfrm>
            <a:custGeom>
              <a:avLst/>
              <a:gdLst>
                <a:gd name="connsiteX0" fmla="*/ 0 w 3895725"/>
                <a:gd name="connsiteY0" fmla="*/ 1952625 h 1952625"/>
                <a:gd name="connsiteX1" fmla="*/ 1285875 w 3895725"/>
                <a:gd name="connsiteY1" fmla="*/ 1381125 h 1952625"/>
                <a:gd name="connsiteX2" fmla="*/ 2590800 w 3895725"/>
                <a:gd name="connsiteY2" fmla="*/ 628650 h 1952625"/>
                <a:gd name="connsiteX3" fmla="*/ 3895725 w 3895725"/>
                <a:gd name="connsiteY3" fmla="*/ 0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5725" h="1952625">
                  <a:moveTo>
                    <a:pt x="0" y="1952625"/>
                  </a:moveTo>
                  <a:lnTo>
                    <a:pt x="1285875" y="1381125"/>
                  </a:lnTo>
                  <a:lnTo>
                    <a:pt x="2590800" y="628650"/>
                  </a:lnTo>
                  <a:lnTo>
                    <a:pt x="3895725" y="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57685" y="3467361"/>
              <a:ext cx="3876647" cy="981049"/>
            </a:xfrm>
            <a:custGeom>
              <a:avLst/>
              <a:gdLst>
                <a:gd name="connsiteX0" fmla="*/ 0 w 3876675"/>
                <a:gd name="connsiteY0" fmla="*/ 790575 h 981075"/>
                <a:gd name="connsiteX1" fmla="*/ 1295400 w 3876675"/>
                <a:gd name="connsiteY1" fmla="*/ 981075 h 981075"/>
                <a:gd name="connsiteX2" fmla="*/ 2590800 w 3876675"/>
                <a:gd name="connsiteY2" fmla="*/ 457200 h 981075"/>
                <a:gd name="connsiteX3" fmla="*/ 3876675 w 3876675"/>
                <a:gd name="connsiteY3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981075">
                  <a:moveTo>
                    <a:pt x="0" y="790575"/>
                  </a:moveTo>
                  <a:lnTo>
                    <a:pt x="1295400" y="981075"/>
                  </a:lnTo>
                  <a:lnTo>
                    <a:pt x="2590800" y="457200"/>
                  </a:lnTo>
                  <a:lnTo>
                    <a:pt x="3876675" y="0"/>
                  </a:lnTo>
                </a:path>
              </a:pathLst>
            </a:cu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867360" y="3286391"/>
              <a:ext cx="3876646" cy="962000"/>
            </a:xfrm>
            <a:custGeom>
              <a:avLst/>
              <a:gdLst>
                <a:gd name="connsiteX0" fmla="*/ 0 w 3876675"/>
                <a:gd name="connsiteY0" fmla="*/ 962025 h 962025"/>
                <a:gd name="connsiteX1" fmla="*/ 1295400 w 3876675"/>
                <a:gd name="connsiteY1" fmla="*/ 390525 h 962025"/>
                <a:gd name="connsiteX2" fmla="*/ 2590800 w 3876675"/>
                <a:gd name="connsiteY2" fmla="*/ 219075 h 962025"/>
                <a:gd name="connsiteX3" fmla="*/ 3876675 w 3876675"/>
                <a:gd name="connsiteY3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962025">
                  <a:moveTo>
                    <a:pt x="0" y="962025"/>
                  </a:moveTo>
                  <a:lnTo>
                    <a:pt x="1295400" y="390525"/>
                  </a:lnTo>
                  <a:lnTo>
                    <a:pt x="2590800" y="219075"/>
                  </a:lnTo>
                  <a:lnTo>
                    <a:pt x="3876675" y="0"/>
                  </a:ln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67360" y="2305342"/>
              <a:ext cx="3876646" cy="1162019"/>
            </a:xfrm>
            <a:custGeom>
              <a:avLst/>
              <a:gdLst>
                <a:gd name="connsiteX0" fmla="*/ 0 w 3876675"/>
                <a:gd name="connsiteY0" fmla="*/ 1162050 h 1162050"/>
                <a:gd name="connsiteX1" fmla="*/ 1295400 w 3876675"/>
                <a:gd name="connsiteY1" fmla="*/ 390525 h 1162050"/>
                <a:gd name="connsiteX2" fmla="*/ 2581275 w 3876675"/>
                <a:gd name="connsiteY2" fmla="*/ 552450 h 1162050"/>
                <a:gd name="connsiteX3" fmla="*/ 3876675 w 3876675"/>
                <a:gd name="connsiteY3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1162050">
                  <a:moveTo>
                    <a:pt x="0" y="1162050"/>
                  </a:moveTo>
                  <a:lnTo>
                    <a:pt x="1295400" y="390525"/>
                  </a:lnTo>
                  <a:lnTo>
                    <a:pt x="2581275" y="552450"/>
                  </a:lnTo>
                  <a:lnTo>
                    <a:pt x="3876675" y="0"/>
                  </a:lnTo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48011" y="2419639"/>
              <a:ext cx="3886321" cy="866752"/>
            </a:xfrm>
            <a:custGeom>
              <a:avLst/>
              <a:gdLst>
                <a:gd name="connsiteX0" fmla="*/ 0 w 3886200"/>
                <a:gd name="connsiteY0" fmla="*/ 866775 h 866775"/>
                <a:gd name="connsiteX1" fmla="*/ 1304925 w 3886200"/>
                <a:gd name="connsiteY1" fmla="*/ 857250 h 866775"/>
                <a:gd name="connsiteX2" fmla="*/ 2609850 w 3886200"/>
                <a:gd name="connsiteY2" fmla="*/ 0 h 866775"/>
                <a:gd name="connsiteX3" fmla="*/ 3886200 w 3886200"/>
                <a:gd name="connsiteY3" fmla="*/ 7620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0" h="866775">
                  <a:moveTo>
                    <a:pt x="0" y="866775"/>
                  </a:moveTo>
                  <a:lnTo>
                    <a:pt x="1304925" y="857250"/>
                  </a:lnTo>
                  <a:lnTo>
                    <a:pt x="2609850" y="0"/>
                  </a:lnTo>
                  <a:lnTo>
                    <a:pt x="3886200" y="7620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74903" y="2438688"/>
              <a:ext cx="113328" cy="1142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799639" y="3221306"/>
              <a:ext cx="113328" cy="1142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096001" y="3221306"/>
              <a:ext cx="114710" cy="1142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85452" y="2368840"/>
              <a:ext cx="114710" cy="1142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2780290" y="3391163"/>
              <a:ext cx="152025" cy="1317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076652" y="2606959"/>
              <a:ext cx="152025" cy="1317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366104" y="2772054"/>
              <a:ext cx="153407" cy="1317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6655555" y="2219619"/>
              <a:ext cx="152025" cy="1317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681814" y="3229242"/>
              <a:ext cx="99508" cy="984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5393745" y="3448312"/>
              <a:ext cx="98125" cy="984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102911" y="3622932"/>
              <a:ext cx="99508" cy="984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806550" y="4202355"/>
              <a:ext cx="99508" cy="984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6655555" y="3394338"/>
              <a:ext cx="152025" cy="152396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5366104" y="3846764"/>
              <a:ext cx="153407" cy="152396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4076652" y="4362688"/>
              <a:ext cx="152025" cy="152396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Diamond 48"/>
            <p:cNvSpPr/>
            <p:nvPr/>
          </p:nvSpPr>
          <p:spPr>
            <a:xfrm>
              <a:off x="2780290" y="4175368"/>
              <a:ext cx="152025" cy="152396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>
              <a:off x="2794111" y="4961160"/>
              <a:ext cx="124384" cy="10635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>
              <a:off x="4091855" y="4381737"/>
              <a:ext cx="123002" cy="1063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>
              <a:off x="5381306" y="3662619"/>
              <a:ext cx="123003" cy="10635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>
              <a:off x="6669375" y="3048272"/>
              <a:ext cx="124384" cy="1063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24707" y="1989438"/>
              <a:ext cx="0" cy="3484470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50076" y="5424698"/>
              <a:ext cx="5226908" cy="12700"/>
            </a:xfrm>
            <a:custGeom>
              <a:avLst/>
              <a:gdLst>
                <a:gd name="connsiteX0" fmla="*/ 0 w 5226908"/>
                <a:gd name="connsiteY0" fmla="*/ 0 h 12357"/>
                <a:gd name="connsiteX1" fmla="*/ 5226908 w 5226908"/>
                <a:gd name="connsiteY1" fmla="*/ 12357 h 1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6908" h="12357">
                  <a:moveTo>
                    <a:pt x="0" y="0"/>
                  </a:moveTo>
                  <a:lnTo>
                    <a:pt x="5226908" y="12357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365928" y="5443747"/>
              <a:ext cx="0" cy="46036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080622" y="5443747"/>
              <a:ext cx="0" cy="46036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793936" y="5445334"/>
              <a:ext cx="0" cy="4603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508630" y="5445334"/>
              <a:ext cx="0" cy="4603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637940" y="5438984"/>
              <a:ext cx="0" cy="4603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16200000">
              <a:off x="2190847" y="2825448"/>
              <a:ext cx="0" cy="4560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6200000">
              <a:off x="2190847" y="3682676"/>
              <a:ext cx="0" cy="4560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6200000">
              <a:off x="2190847" y="4533553"/>
              <a:ext cx="0" cy="4560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6200000">
              <a:off x="2199139" y="1974571"/>
              <a:ext cx="0" cy="45607"/>
            </a:xfrm>
            <a:custGeom>
              <a:avLst/>
              <a:gdLst>
                <a:gd name="connsiteX0" fmla="*/ 0 w 0"/>
                <a:gd name="connsiteY0" fmla="*/ 0 h 3484605"/>
                <a:gd name="connsiteX1" fmla="*/ 0 w 0"/>
                <a:gd name="connsiteY1" fmla="*/ 3484605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84605">
                  <a:moveTo>
                    <a:pt x="0" y="0"/>
                  </a:moveTo>
                  <a:lnTo>
                    <a:pt x="0" y="3484605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90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aPCC</a:t>
            </a:r>
            <a:r>
              <a:rPr lang="en-US" dirty="0" smtClean="0"/>
              <a:t> Prophylaxis Case Series</a:t>
            </a:r>
          </a:p>
        </p:txBody>
      </p:sp>
      <p:sp>
        <p:nvSpPr>
          <p:cNvPr id="6349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143000" y="6400800"/>
            <a:ext cx="3581400" cy="365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 dirty="0" smtClean="0"/>
          </a:p>
        </p:txBody>
      </p:sp>
      <p:graphicFrame>
        <p:nvGraphicFramePr>
          <p:cNvPr id="23644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79361"/>
              </p:ext>
            </p:extLst>
          </p:nvPr>
        </p:nvGraphicFramePr>
        <p:xfrm>
          <a:off x="1066800" y="2057400"/>
          <a:ext cx="7924800" cy="3657774"/>
        </p:xfrm>
        <a:graphic>
          <a:graphicData uri="http://schemas.openxmlformats.org/drawingml/2006/table">
            <a:tbl>
              <a:tblPr/>
              <a:tblGrid>
                <a:gridCol w="1270958"/>
                <a:gridCol w="786442"/>
                <a:gridCol w="409755"/>
                <a:gridCol w="1196197"/>
                <a:gridCol w="971909"/>
                <a:gridCol w="822385"/>
                <a:gridCol w="971909"/>
                <a:gridCol w="1495245"/>
              </a:tblGrid>
              <a:tr h="514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Joint ROM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Bleeding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Author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Unit/Wk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Better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Δ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Worse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Reduction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Valentino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Leissinger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Ohga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DiMichele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Siegmund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Hilgartner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74" name="Rectangle 335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0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3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2800" smtClean="0"/>
              <a:t>53-year-old active male with FVIII deficiency and inhibitors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2800" smtClean="0"/>
              <a:t>Target joint (right knee), difficulty walking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2800" smtClean="0"/>
              <a:t>Considering elective orthopedic surgery 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C0B8F-40CD-485F-BDDF-943A2E77AE80}" type="slidenum">
              <a:rPr lang="en-US" smtClean="0">
                <a:cs typeface="Arial" charset="0"/>
              </a:rPr>
              <a:pPr eaLnBrk="1" hangingPunct="1"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3: Questions/Discussion Points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are the options for preventing bleeding in the peri-operative period? </a:t>
            </a:r>
          </a:p>
          <a:p>
            <a:pPr eaLnBrk="1" hangingPunct="1">
              <a:defRPr/>
            </a:pPr>
            <a:r>
              <a:rPr lang="en-US" smtClean="0"/>
              <a:t>Prevent bleeding in this patient with rFVIIa vs aPCC?</a:t>
            </a:r>
          </a:p>
          <a:p>
            <a:pPr eaLnBrk="1" hangingPunct="1">
              <a:defRPr/>
            </a:pPr>
            <a:r>
              <a:rPr lang="en-US" smtClean="0"/>
              <a:t>What are the potential risks of using bypassing agents to manage this patient?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109862-3531-4D95-B1DE-3FEFD0FE86E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66800" y="6400800"/>
            <a:ext cx="6096000" cy="365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/>
              <a:t>Giangrande</a:t>
            </a:r>
            <a:r>
              <a:rPr lang="en-US" dirty="0" smtClean="0"/>
              <a:t> PLF et al. </a:t>
            </a:r>
            <a:r>
              <a:rPr lang="en-US" i="1" dirty="0" err="1" smtClean="0"/>
              <a:t>Haemophili</a:t>
            </a:r>
            <a:r>
              <a:rPr lang="en-US" dirty="0" err="1" smtClean="0"/>
              <a:t>a</a:t>
            </a:r>
            <a:r>
              <a:rPr lang="en-US" dirty="0" smtClean="0"/>
              <a:t>. 2009;15:501-508.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C227E9-4E9B-43B9-881B-49446DBF1240}" type="slidenum">
              <a:rPr lang="en-US" smtClean="0">
                <a:cs typeface="Arial" charset="0"/>
              </a:rPr>
              <a:pPr eaLnBrk="1" hangingPunct="1"/>
              <a:t>17</a:t>
            </a:fld>
            <a:endParaRPr lang="en-US" smtClean="0">
              <a:cs typeface="Arial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417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3"/>
          <p:cNvSpPr txBox="1">
            <a:spLocks noChangeArrowheads="1"/>
          </p:cNvSpPr>
          <p:nvPr/>
        </p:nvSpPr>
        <p:spPr bwMode="auto">
          <a:xfrm>
            <a:off x="1066800" y="3779838"/>
            <a:ext cx="76200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10 operations: 13 procedures in 8 patients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Preoperative bolus of </a:t>
            </a:r>
            <a:r>
              <a:rPr lang="en-US" sz="2400" dirty="0" err="1"/>
              <a:t>rFVIIa</a:t>
            </a:r>
            <a:r>
              <a:rPr lang="en-US" sz="2400" dirty="0"/>
              <a:t> 120-180 µg/kg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Good control of hemostasis during surgery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Final outcome rated as “excellent” or “extremely satisfactory”</a:t>
            </a:r>
          </a:p>
        </p:txBody>
      </p:sp>
    </p:spTree>
    <p:extLst>
      <p:ext uri="{BB962C8B-B14F-4D97-AF65-F5344CB8AC3E}">
        <p14:creationId xmlns:p14="http://schemas.microsoft.com/office/powerpoint/2010/main" val="29891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248400"/>
            <a:ext cx="8001000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  *Excluding one outlier.   </a:t>
            </a:r>
          </a:p>
          <a:p>
            <a:pPr eaLnBrk="1" hangingPunct="1"/>
            <a:r>
              <a:rPr lang="en-US" dirty="0" smtClean="0"/>
              <a:t>Shapiro AD et al. </a:t>
            </a:r>
            <a:r>
              <a:rPr lang="en-US" i="1" dirty="0" err="1" smtClean="0"/>
              <a:t>Thromb</a:t>
            </a:r>
            <a:r>
              <a:rPr lang="en-US" i="1" dirty="0" smtClean="0"/>
              <a:t> </a:t>
            </a:r>
            <a:r>
              <a:rPr lang="en-US" i="1" dirty="0" err="1" smtClean="0"/>
              <a:t>Haemost</a:t>
            </a:r>
            <a:r>
              <a:rPr lang="en-US" dirty="0" smtClean="0"/>
              <a:t>. 1998;80:773-778.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8FBC8-9153-4CAA-9314-196A3A8FB3FD}" type="slidenum">
              <a:rPr lang="en-US" smtClean="0">
                <a:cs typeface="Arial" charset="0"/>
              </a:rPr>
              <a:pPr eaLnBrk="1" hangingPunct="1"/>
              <a:t>18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33347"/>
              </p:ext>
            </p:extLst>
          </p:nvPr>
        </p:nvGraphicFramePr>
        <p:xfrm>
          <a:off x="1219200" y="2362200"/>
          <a:ext cx="7680323" cy="373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579"/>
                <a:gridCol w="1266436"/>
                <a:gridCol w="1266436"/>
                <a:gridCol w="1266436"/>
                <a:gridCol w="1266436"/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0" marT="731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Minor surgery</a:t>
                      </a:r>
                    </a:p>
                  </a:txBody>
                  <a:tcPr marL="0" marR="0" marT="731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1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Major surgery</a:t>
                      </a:r>
                    </a:p>
                  </a:txBody>
                  <a:tcPr marL="0" marR="0" marT="731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Median (range)</a:t>
                      </a:r>
                    </a:p>
                  </a:txBody>
                  <a:tcPr marL="91433" marR="0" marT="731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10)</a:t>
                      </a:r>
                    </a:p>
                  </a:txBody>
                  <a:tcPr marL="0" marR="0" marT="731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7)*</a:t>
                      </a:r>
                    </a:p>
                  </a:txBody>
                  <a:tcPr marL="0" marR="0" marT="7315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5)</a:t>
                      </a:r>
                    </a:p>
                  </a:txBody>
                  <a:tcPr marL="0" marR="0" marT="731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6)</a:t>
                      </a:r>
                    </a:p>
                  </a:txBody>
                  <a:tcPr marL="0" marR="0" marT="73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dosing (days)</a:t>
                      </a:r>
                    </a:p>
                  </a:txBody>
                  <a:tcPr marL="91433" marR="0" marT="36576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(3-6)</a:t>
                      </a:r>
                    </a:p>
                  </a:txBody>
                  <a:tcPr marL="0" marR="0" marT="36576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(3-6)</a:t>
                      </a:r>
                    </a:p>
                  </a:txBody>
                  <a:tcPr marL="0" marR="0" marT="36576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(2-26)</a:t>
                      </a:r>
                    </a:p>
                  </a:txBody>
                  <a:tcPr marL="91433" marR="91433" marT="36576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(8-17)</a:t>
                      </a:r>
                    </a:p>
                  </a:txBody>
                  <a:tcPr marL="91433" marR="91433" marT="36576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injections</a:t>
                      </a:r>
                    </a:p>
                  </a:txBody>
                  <a:tcPr marL="91433" marR="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(24-44)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38.0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(26-67)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135.0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(11-186)</a:t>
                      </a:r>
                    </a:p>
                  </a:txBody>
                  <a:tcPr marL="91433" marR="91433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(71-128)</a:t>
                      </a:r>
                    </a:p>
                  </a:txBody>
                  <a:tcPr marL="91433" marR="91433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dose of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rFVIIa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(mg)</a:t>
                      </a:r>
                    </a:p>
                  </a:txBody>
                  <a:tcPr marL="91433" marR="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(14-171)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67.0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(31-122)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(31-839)</a:t>
                      </a:r>
                    </a:p>
                  </a:txBody>
                  <a:tcPr marL="91433" marR="91433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(107-698)</a:t>
                      </a:r>
                    </a:p>
                  </a:txBody>
                  <a:tcPr marL="91433" marR="91433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58763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5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248400"/>
            <a:ext cx="8001000" cy="60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*Effective or partially effective.    </a:t>
            </a:r>
          </a:p>
          <a:p>
            <a:pPr eaLnBrk="1" hangingPunct="1"/>
            <a:r>
              <a:rPr lang="en-US" dirty="0" smtClean="0"/>
              <a:t>Shapiro AD et al. </a:t>
            </a:r>
            <a:r>
              <a:rPr lang="en-US" i="1" dirty="0" err="1" smtClean="0"/>
              <a:t>Thromb</a:t>
            </a:r>
            <a:r>
              <a:rPr lang="en-US" i="1" dirty="0" smtClean="0"/>
              <a:t> </a:t>
            </a:r>
            <a:r>
              <a:rPr lang="en-US" i="1" dirty="0" err="1" smtClean="0"/>
              <a:t>Haemost</a:t>
            </a:r>
            <a:r>
              <a:rPr lang="en-US" dirty="0" smtClean="0"/>
              <a:t>. 1998;80:773-778.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87816"/>
              </p:ext>
            </p:extLst>
          </p:nvPr>
        </p:nvGraphicFramePr>
        <p:xfrm>
          <a:off x="136525" y="1600200"/>
          <a:ext cx="8778877" cy="464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932"/>
                <a:gridCol w="1417423"/>
                <a:gridCol w="1417423"/>
                <a:gridCol w="1417423"/>
                <a:gridCol w="1417423"/>
                <a:gridCol w="1280253"/>
              </a:tblGrid>
              <a:tr h="914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0" marT="731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Patients With Satisfactory Hemostasis*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Minor Surgery                Major Surgery                                        </a:t>
                      </a:r>
                    </a:p>
                  </a:txBody>
                  <a:tcPr marL="0" marR="0" marT="731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152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152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-Value</a:t>
                      </a:r>
                    </a:p>
                  </a:txBody>
                  <a:tcPr marL="0" marR="0" marT="731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4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Point </a:t>
                      </a:r>
                    </a:p>
                  </a:txBody>
                  <a:tcPr marL="91447" marR="0" marT="731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10)</a:t>
                      </a:r>
                    </a:p>
                  </a:txBody>
                  <a:tcPr marL="0" marR="0" marT="731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8)</a:t>
                      </a:r>
                    </a:p>
                  </a:txBody>
                  <a:tcPr marL="0" marR="0" marT="731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5)</a:t>
                      </a:r>
                    </a:p>
                  </a:txBody>
                  <a:tcPr marL="0" marR="0" marT="731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6)</a:t>
                      </a:r>
                    </a:p>
                  </a:txBody>
                  <a:tcPr marL="0" marR="0" marT="73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µg/kg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µg/kg</a:t>
                      </a:r>
                    </a:p>
                  </a:txBody>
                  <a:tcPr marL="0" marR="0" marT="731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marL="91447" marR="0" marT="3657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3657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0" marR="0" marT="3657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3657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3657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1447" marR="91447" marT="3657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 0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8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24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48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   3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4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0.008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5</a:t>
                      </a:r>
                    </a:p>
                  </a:txBody>
                  <a:tcPr marL="91447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0.030</a:t>
                      </a:r>
                    </a:p>
                  </a:txBody>
                  <a:tcPr marL="91447" marR="91447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90600" y="258763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+mn-lt"/>
                <a:ea typeface="+mj-ea"/>
                <a:cs typeface="+mj-cs"/>
              </a:rPr>
              <a:t>rFVIIa</a:t>
            </a:r>
            <a:r>
              <a:rPr lang="en-US" sz="3200" b="1" dirty="0">
                <a:latin typeface="+mn-lt"/>
                <a:ea typeface="+mj-ea"/>
                <a:cs typeface="+mj-cs"/>
              </a:rPr>
              <a:t> in Patients With Hemophilia and Inhibitors  Undergoing Surgery</a:t>
            </a:r>
            <a:r>
              <a:rPr lang="en-US" sz="3200" b="1" dirty="0">
                <a:latin typeface="+mj-lt"/>
                <a:ea typeface="+mj-ea"/>
                <a:cs typeface="+mj-cs"/>
              </a:rPr>
              <a:t>: </a:t>
            </a:r>
            <a:r>
              <a:rPr lang="en-US" sz="3200" b="1" dirty="0">
                <a:latin typeface="+mn-lt"/>
                <a:ea typeface="+mj-ea"/>
                <a:cs typeface="+mj-cs"/>
              </a:rPr>
              <a:t>Efficacy</a:t>
            </a:r>
          </a:p>
        </p:txBody>
      </p:sp>
    </p:spTree>
    <p:extLst>
      <p:ext uri="{BB962C8B-B14F-4D97-AF65-F5344CB8AC3E}">
        <p14:creationId xmlns:p14="http://schemas.microsoft.com/office/powerpoint/2010/main" val="5113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1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12-year-old patient with severe FVIII deficiency and inhibitor</a:t>
            </a:r>
          </a:p>
          <a:p>
            <a:pPr eaLnBrk="1" hangingPunct="1">
              <a:defRPr/>
            </a:pPr>
            <a:r>
              <a:rPr lang="en-US" dirty="0" smtClean="0"/>
              <a:t>Normally treats bleeds with </a:t>
            </a:r>
            <a:r>
              <a:rPr lang="en-US" dirty="0" err="1" smtClean="0"/>
              <a:t>rFVIIa</a:t>
            </a:r>
            <a:r>
              <a:rPr lang="en-US" dirty="0" smtClean="0"/>
              <a:t> ~100 µg/kg</a:t>
            </a:r>
          </a:p>
          <a:p>
            <a:pPr eaLnBrk="1" hangingPunct="1">
              <a:defRPr/>
            </a:pPr>
            <a:r>
              <a:rPr lang="en-US" dirty="0" smtClean="0"/>
              <a:t>Develops pain in arm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96D77-6968-4F31-BFDF-497C96F7F898}" type="slidenum">
              <a:rPr lang="en-US" smtClean="0">
                <a:cs typeface="Arial" charset="0"/>
              </a:rPr>
              <a:pPr eaLnBrk="1" hangingPunct="1"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860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066800" y="6400800"/>
            <a:ext cx="7010400" cy="365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Rodriguez-</a:t>
            </a:r>
            <a:r>
              <a:rPr lang="en-US" dirty="0" err="1" smtClean="0"/>
              <a:t>Merchan</a:t>
            </a:r>
            <a:r>
              <a:rPr lang="en-US" dirty="0" smtClean="0"/>
              <a:t> EC et al. </a:t>
            </a:r>
            <a:r>
              <a:rPr lang="en-US" i="1" dirty="0" err="1" smtClean="0"/>
              <a:t>Haemophilia</a:t>
            </a:r>
            <a:r>
              <a:rPr lang="en-US" dirty="0" smtClean="0"/>
              <a:t>. 2007;13:613-619.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73245"/>
              </p:ext>
            </p:extLst>
          </p:nvPr>
        </p:nvGraphicFramePr>
        <p:xfrm>
          <a:off x="1066801" y="2971800"/>
          <a:ext cx="8077199" cy="285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56"/>
                <a:gridCol w="1346200"/>
                <a:gridCol w="1720144"/>
                <a:gridCol w="1003530"/>
                <a:gridCol w="1688869"/>
              </a:tblGrid>
              <a:tr h="553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Procedure </a:t>
                      </a:r>
                    </a:p>
                  </a:txBody>
                  <a:tcPr marR="0" marT="7315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Procedures</a:t>
                      </a:r>
                    </a:p>
                  </a:txBody>
                  <a:tcPr marL="0" marR="0" marT="7315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Hematological Treatment </a:t>
                      </a:r>
                    </a:p>
                  </a:txBody>
                  <a:tcPr marL="0" marR="0" marT="7315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 </a:t>
                      </a:r>
                    </a:p>
                  </a:txBody>
                  <a:tcPr marT="73155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Complications</a:t>
                      </a:r>
                    </a:p>
                  </a:txBody>
                  <a:tcPr marL="0" marR="0" marT="73155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0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Radiosynoviorthesis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36578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36578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with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aPCC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578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good,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fair</a:t>
                      </a:r>
                    </a:p>
                  </a:txBody>
                  <a:tcPr marT="36578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postinjection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bleeding</a:t>
                      </a:r>
                    </a:p>
                  </a:txBody>
                  <a:tcPr marT="36578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knee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arthroplasty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with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aPCC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  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with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rFVIIa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good,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fair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postoperative bleeding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Fixation of femoral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neck fracture</a:t>
                      </a:r>
                    </a:p>
                  </a:txBody>
                  <a:tcPr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rFVIIa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hip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arthroplasty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rFVIIa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Ankle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arthrodesis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aPCC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Knee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arthrodesis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rFVIIa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 </a:t>
                      </a:r>
                    </a:p>
                  </a:txBody>
                  <a:tcPr marT="18289" marB="18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4800" y="6381750"/>
            <a:ext cx="7543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/>
              <a:t>DiMichele</a:t>
            </a:r>
            <a:r>
              <a:rPr lang="en-US" dirty="0" smtClean="0"/>
              <a:t> D, </a:t>
            </a:r>
            <a:r>
              <a:rPr lang="en-US" dirty="0" err="1" smtClean="0"/>
              <a:t>Négrier</a:t>
            </a:r>
            <a:r>
              <a:rPr lang="en-US" dirty="0" smtClean="0"/>
              <a:t> C. </a:t>
            </a:r>
            <a:r>
              <a:rPr lang="en-US" i="1" dirty="0" err="1" smtClean="0"/>
              <a:t>Haemophilia</a:t>
            </a:r>
            <a:r>
              <a:rPr lang="en-US" dirty="0" smtClean="0"/>
              <a:t>. 2006;12:352-362.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D3A43-F1DB-46CC-86D0-39FDD74C2AB2}" type="slidenum">
              <a:rPr lang="en-US" smtClean="0">
                <a:cs typeface="Arial" charset="0"/>
              </a:rPr>
              <a:pPr eaLnBrk="1" hangingPunct="1"/>
              <a:t>21</a:t>
            </a:fld>
            <a:endParaRPr lang="en-US" smtClean="0">
              <a:cs typeface="Arial" charset="0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44547"/>
              </p:ext>
            </p:extLst>
          </p:nvPr>
        </p:nvGraphicFramePr>
        <p:xfrm>
          <a:off x="1066800" y="3048000"/>
          <a:ext cx="7848600" cy="245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157"/>
                <a:gridCol w="2151443"/>
                <a:gridCol w="1600200"/>
                <a:gridCol w="1447800"/>
                <a:gridCol w="1143000"/>
              </a:tblGrid>
              <a:tr h="86872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US" sz="1800" dirty="0"/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Intraoperative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Infusions</a:t>
                      </a:r>
                    </a:p>
                  </a:txBody>
                  <a:tcPr marL="91443" marR="91443" marT="45722" marB="4572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Post-operative Infusions</a:t>
                      </a:r>
                    </a:p>
                  </a:txBody>
                  <a:tcPr marL="91443" marR="91443" marT="45722" marB="4572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Days of Treatment</a:t>
                      </a:r>
                    </a:p>
                  </a:txBody>
                  <a:tcPr marL="91443" marR="91443" marT="45722" marB="4572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Dosage (U/kg)</a:t>
                      </a:r>
                    </a:p>
                  </a:txBody>
                  <a:tcPr marL="91443" marR="91443" marT="45722" marB="4572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8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Major Surgery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4)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(1-5)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(12-31)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(6-14)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1174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(480-1693)</a:t>
                      </a:r>
                    </a:p>
                  </a:txBody>
                  <a:tcPr marL="0" marR="0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Minor Surgery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12)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(1-2)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(1-33)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(1-74)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748 (142-2550)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3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609600"/>
            <a:ext cx="778933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Case 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24746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58 year old with hypertension</a:t>
            </a:r>
          </a:p>
          <a:p>
            <a:r>
              <a:rPr lang="en-US" dirty="0" smtClean="0"/>
              <a:t>Had a biopsy of a lung mass</a:t>
            </a:r>
          </a:p>
          <a:p>
            <a:r>
              <a:rPr lang="en-US" dirty="0" smtClean="0"/>
              <a:t>BP dropped, bleeding noted during procedure</a:t>
            </a:r>
          </a:p>
          <a:p>
            <a:r>
              <a:rPr lang="en-US" dirty="0" err="1" smtClean="0"/>
              <a:t>Hgb</a:t>
            </a:r>
            <a:r>
              <a:rPr lang="en-US" dirty="0" smtClean="0"/>
              <a:t> is 8 g/dl</a:t>
            </a:r>
          </a:p>
          <a:p>
            <a:r>
              <a:rPr lang="en-US" dirty="0" smtClean="0"/>
              <a:t>PT is 13 sec, </a:t>
            </a:r>
            <a:r>
              <a:rPr lang="en-US" dirty="0" err="1" smtClean="0"/>
              <a:t>aPTT</a:t>
            </a:r>
            <a:r>
              <a:rPr lang="en-US" dirty="0" smtClean="0"/>
              <a:t> 58 sec</a:t>
            </a:r>
          </a:p>
          <a:p>
            <a:r>
              <a:rPr lang="en-US" dirty="0" smtClean="0"/>
              <a:t>Lupus anticoagulant is positive</a:t>
            </a:r>
          </a:p>
        </p:txBody>
      </p:sp>
    </p:spTree>
    <p:extLst>
      <p:ext uri="{BB962C8B-B14F-4D97-AF65-F5344CB8AC3E}">
        <p14:creationId xmlns:p14="http://schemas.microsoft.com/office/powerpoint/2010/main" val="251731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42403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812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8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Inhibitors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Lupus anticoagulant (some are anti-</a:t>
            </a:r>
            <a:r>
              <a:rPr lang="en-US" dirty="0" err="1"/>
              <a:t>Prothrombin</a:t>
            </a:r>
            <a:r>
              <a:rPr lang="en-US" dirty="0"/>
              <a:t>)</a:t>
            </a:r>
          </a:p>
          <a:p>
            <a:r>
              <a:rPr lang="en-US" dirty="0"/>
              <a:t>Factor VIII inhibitors</a:t>
            </a:r>
          </a:p>
          <a:p>
            <a:r>
              <a:rPr lang="en-US" dirty="0"/>
              <a:t>Factor X inhibitors (amyloid)</a:t>
            </a:r>
          </a:p>
          <a:p>
            <a:r>
              <a:rPr lang="en-US" dirty="0"/>
              <a:t>Factor V inhibitors (anti-bovine factor V)</a:t>
            </a:r>
          </a:p>
          <a:p>
            <a:r>
              <a:rPr lang="en-US" dirty="0"/>
              <a:t>Factor XIII inhibitors</a:t>
            </a:r>
          </a:p>
          <a:p>
            <a:r>
              <a:rPr lang="en-US" dirty="0"/>
              <a:t>Anti-thrombin, anti-VII,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0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occur against any clotting factor</a:t>
            </a:r>
          </a:p>
          <a:p>
            <a:r>
              <a:rPr lang="en-US" dirty="0"/>
              <a:t>Most commonly factor VIII</a:t>
            </a:r>
          </a:p>
          <a:p>
            <a:r>
              <a:rPr lang="en-US" dirty="0"/>
              <a:t>0.2 – 1.0 case per million per year</a:t>
            </a:r>
          </a:p>
          <a:p>
            <a:r>
              <a:rPr lang="en-US" dirty="0"/>
              <a:t>Many are unrecognized unless trauma or surgery occurs</a:t>
            </a:r>
          </a:p>
          <a:p>
            <a:r>
              <a:rPr lang="en-US" dirty="0"/>
              <a:t>80-90% present with major hemorrhage</a:t>
            </a:r>
          </a:p>
          <a:p>
            <a:r>
              <a:rPr lang="en-US" dirty="0"/>
              <a:t>10-22% </a:t>
            </a:r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447800"/>
            <a:ext cx="7683500" cy="4800600"/>
          </a:xfrm>
        </p:spPr>
        <p:txBody>
          <a:bodyPr/>
          <a:lstStyle/>
          <a:p>
            <a:r>
              <a:rPr lang="en-US" dirty="0"/>
              <a:t>Age 60-80 years</a:t>
            </a:r>
          </a:p>
          <a:p>
            <a:r>
              <a:rPr lang="en-US" dirty="0"/>
              <a:t>Most without underlying disease</a:t>
            </a:r>
          </a:p>
          <a:p>
            <a:r>
              <a:rPr lang="en-US" dirty="0"/>
              <a:t>Some associated with other disorder</a:t>
            </a:r>
          </a:p>
          <a:p>
            <a:pPr lvl="1"/>
            <a:r>
              <a:rPr lang="en-US" sz="2400" dirty="0"/>
              <a:t>Systemic lupus </a:t>
            </a:r>
            <a:r>
              <a:rPr lang="en-US" sz="2400" dirty="0" err="1"/>
              <a:t>erythematosus</a:t>
            </a:r>
            <a:r>
              <a:rPr lang="en-US" sz="2400" dirty="0"/>
              <a:t>, rheumatoid arthritis</a:t>
            </a:r>
          </a:p>
          <a:p>
            <a:pPr lvl="1"/>
            <a:r>
              <a:rPr lang="en-US" sz="2400" dirty="0"/>
              <a:t>Multiple sclerosis, graft </a:t>
            </a:r>
            <a:r>
              <a:rPr lang="en-US" sz="2400" dirty="0" err="1"/>
              <a:t>vs</a:t>
            </a:r>
            <a:r>
              <a:rPr lang="en-US" sz="2400" dirty="0"/>
              <a:t> host disease post BMT</a:t>
            </a:r>
          </a:p>
          <a:p>
            <a:pPr lvl="1"/>
            <a:r>
              <a:rPr lang="en-US" sz="2400" dirty="0"/>
              <a:t>Asthma, IBD, pemphigus</a:t>
            </a:r>
          </a:p>
          <a:p>
            <a:pPr lvl="1"/>
            <a:r>
              <a:rPr lang="en-US" sz="2400" dirty="0"/>
              <a:t>Reactions to penicillin, sulfonamides, interferon, </a:t>
            </a:r>
            <a:r>
              <a:rPr lang="en-US" sz="2400" dirty="0" smtClean="0"/>
              <a:t>BCG</a:t>
            </a:r>
          </a:p>
          <a:p>
            <a:pPr lvl="1"/>
            <a:r>
              <a:rPr lang="en-US" sz="2400" dirty="0" smtClean="0"/>
              <a:t>Pregnancy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8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Work Up a Prolonged PTT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3" descr="inc ptt workup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239000" cy="5228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16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Lab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Mixing study:</a:t>
            </a:r>
          </a:p>
          <a:p>
            <a:pPr lvl="1"/>
            <a:r>
              <a:rPr lang="en-US" dirty="0"/>
              <a:t>Pre: 58 sec; Control: 28 sec; 1:1 45 sec; 2 hour incubation 60 sec</a:t>
            </a:r>
          </a:p>
          <a:p>
            <a:pPr lvl="1"/>
            <a:r>
              <a:rPr lang="en-US" dirty="0"/>
              <a:t>Factor VIII &lt;5%</a:t>
            </a:r>
          </a:p>
          <a:p>
            <a:pPr lvl="1"/>
            <a:r>
              <a:rPr lang="en-US" dirty="0"/>
              <a:t>Bethesda titer 20 BU</a:t>
            </a:r>
          </a:p>
          <a:p>
            <a:r>
              <a:rPr lang="en-US" dirty="0"/>
              <a:t>Chest X-Ray:  RUL mass</a:t>
            </a:r>
          </a:p>
          <a:p>
            <a:r>
              <a:rPr lang="en-US" dirty="0"/>
              <a:t>CT brain, PET, Bone scan without other </a:t>
            </a:r>
            <a:r>
              <a:rPr lang="en-US" dirty="0" smtClean="0"/>
              <a:t>lesion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9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609600"/>
            <a:ext cx="778933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Case 4 Treatment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247467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Porcine </a:t>
            </a:r>
            <a:r>
              <a:rPr lang="en-US" dirty="0" smtClean="0"/>
              <a:t>factor VIII not available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Treated with FEIBA with resolution of bleeding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Prednisone and cyclophosphamide started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 response after 3 weeks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Biopsy of lung lesion - Adenocarcinoma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Carboplatin/Paclitaxel x 4 with resolution of inhibitor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Tumor resected completely, no recurrence</a:t>
            </a:r>
          </a:p>
        </p:txBody>
      </p:sp>
    </p:spTree>
    <p:extLst>
      <p:ext uri="{BB962C8B-B14F-4D97-AF65-F5344CB8AC3E}">
        <p14:creationId xmlns:p14="http://schemas.microsoft.com/office/powerpoint/2010/main" val="84297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pic>
        <p:nvPicPr>
          <p:cNvPr id="88066" name="Picture 5" descr="hemarthelbow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19200"/>
            <a:ext cx="7264400" cy="5448300"/>
          </a:xfrm>
        </p:spPr>
      </p:pic>
      <p:sp>
        <p:nvSpPr>
          <p:cNvPr id="880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927"/>
            <a:ext cx="533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6D89C-D73E-4ABF-B392-E865A7734D54}" type="slidenum">
              <a:rPr lang="en-US" smtClean="0">
                <a:cs typeface="Arial" charset="0"/>
              </a:rPr>
              <a:pPr eaLnBrk="1" hangingPunct="1"/>
              <a:t>3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</a:p>
        </p:txBody>
      </p:sp>
      <p:pic>
        <p:nvPicPr>
          <p:cNvPr id="89091" name="Picture 5" descr="tricepsblee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3808413" cy="3886200"/>
          </a:xfrm>
        </p:spPr>
      </p:pic>
      <p:pic>
        <p:nvPicPr>
          <p:cNvPr id="89092" name="Picture 8" descr="tricepsbleed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4078288" cy="3859213"/>
          </a:xfrm>
        </p:spPr>
      </p:pic>
      <p:sp>
        <p:nvSpPr>
          <p:cNvPr id="890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1843F-D90E-4CF9-A1F0-017D64500293}" type="slidenum">
              <a:rPr lang="en-US" smtClean="0">
                <a:cs typeface="Arial" charset="0"/>
              </a:rPr>
              <a:pPr eaLnBrk="1" hangingPunct="1"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1: Treatment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Initiated treatment with </a:t>
            </a:r>
            <a:r>
              <a:rPr lang="en-US" dirty="0" err="1" smtClean="0"/>
              <a:t>rFVIIa</a:t>
            </a:r>
            <a:r>
              <a:rPr lang="en-US" dirty="0" smtClean="0"/>
              <a:t> 100 µg/kg q3 hours for 6 doses</a:t>
            </a:r>
          </a:p>
          <a:p>
            <a:pPr eaLnBrk="1" hangingPunct="1">
              <a:defRPr/>
            </a:pPr>
            <a:r>
              <a:rPr lang="en-US" dirty="0" smtClean="0"/>
              <a:t>Pain worsened</a:t>
            </a:r>
          </a:p>
          <a:p>
            <a:pPr eaLnBrk="1" hangingPunct="1">
              <a:defRPr/>
            </a:pPr>
            <a:r>
              <a:rPr lang="en-US" dirty="0" smtClean="0"/>
              <a:t>Examination with increased arm swelling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6A0AFC-1FB0-478A-BEB5-2AA18B065D8E}" type="slidenum">
              <a:rPr lang="en-US" smtClean="0">
                <a:cs typeface="Arial" charset="0"/>
              </a:rPr>
              <a:pPr eaLnBrk="1" hangingPunct="1"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1: Questions/Discussion Points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are the treatment options at this point?</a:t>
            </a:r>
          </a:p>
          <a:p>
            <a:pPr lvl="1" eaLnBrk="1" hangingPunct="1">
              <a:defRPr/>
            </a:pPr>
            <a:r>
              <a:rPr lang="en-US" smtClean="0"/>
              <a:t>Continue the same treatment?</a:t>
            </a:r>
          </a:p>
          <a:p>
            <a:pPr lvl="1" eaLnBrk="1" hangingPunct="1">
              <a:defRPr/>
            </a:pPr>
            <a:r>
              <a:rPr lang="en-US" smtClean="0"/>
              <a:t>Increase rFVIIa dose?</a:t>
            </a:r>
          </a:p>
          <a:p>
            <a:pPr lvl="1" eaLnBrk="1" hangingPunct="1">
              <a:defRPr/>
            </a:pPr>
            <a:r>
              <a:rPr lang="en-US" smtClean="0"/>
              <a:t>Switch to aPCC?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96000" y="76200"/>
            <a:ext cx="304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03E6E-FCDA-4C14-A004-F43A111F63E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2591336"/>
            <a:ext cx="7683500" cy="3534827"/>
          </a:xfrm>
        </p:spPr>
        <p:txBody>
          <a:bodyPr/>
          <a:lstStyle/>
          <a:p>
            <a:pPr marL="358775">
              <a:buFontTx/>
              <a:buChar char="•"/>
              <a:defRPr/>
            </a:pPr>
            <a:r>
              <a:rPr lang="en-US" sz="2800" dirty="0"/>
              <a:t>Follow-up retrospective study evaluated 35 admissions and 115 days of sequential therapy</a:t>
            </a:r>
          </a:p>
          <a:p>
            <a:pPr marL="358775">
              <a:buFontTx/>
              <a:buChar char="•"/>
              <a:defRPr/>
            </a:pPr>
            <a:r>
              <a:rPr lang="en-US" sz="2800" dirty="0"/>
              <a:t>Patients responded after a median of 3 days of sequential therapy after failing to respond for a median of 3 days of </a:t>
            </a:r>
            <a:r>
              <a:rPr lang="en-US" sz="2800" dirty="0" err="1"/>
              <a:t>monotherapy</a:t>
            </a:r>
            <a:r>
              <a:rPr lang="en-US" sz="2800" dirty="0"/>
              <a:t> </a:t>
            </a:r>
          </a:p>
          <a:p>
            <a:pPr marL="358775">
              <a:buFontTx/>
              <a:buChar char="•"/>
              <a:defRPr/>
            </a:pPr>
            <a:r>
              <a:rPr lang="en-US" sz="2800" dirty="0"/>
              <a:t>No thrombotic </a:t>
            </a:r>
            <a:r>
              <a:rPr lang="en-US" sz="2800" dirty="0" smtClean="0"/>
              <a:t>events, elevations </a:t>
            </a:r>
            <a:r>
              <a:rPr lang="en-US" sz="2800" dirty="0"/>
              <a:t>in </a:t>
            </a:r>
            <a:r>
              <a:rPr lang="en-US" sz="2800" dirty="0" smtClean="0"/>
              <a:t>D-dimer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9200" y="6381750"/>
            <a:ext cx="7696200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Schneiderman</a:t>
            </a:r>
            <a:r>
              <a:rPr lang="en-US" dirty="0"/>
              <a:t> et al. </a:t>
            </a:r>
            <a:r>
              <a:rPr lang="en-US" i="1" dirty="0" err="1"/>
              <a:t>Haemophilia</a:t>
            </a:r>
            <a:r>
              <a:rPr lang="en-US" dirty="0"/>
              <a:t>. 2007;13:244-248.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310"/>
            <a:ext cx="8458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7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944562"/>
          </a:xfrm>
        </p:spPr>
        <p:txBody>
          <a:bodyPr/>
          <a:lstStyle/>
          <a:p>
            <a:r>
              <a:rPr lang="en-US" dirty="0" smtClean="0"/>
              <a:t>Sequential Therapy Regimens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Schneiderman</a:t>
            </a:r>
            <a:r>
              <a:rPr lang="en-US" dirty="0"/>
              <a:t> et al. </a:t>
            </a:r>
            <a:r>
              <a:rPr lang="en-US" i="1" dirty="0" err="1"/>
              <a:t>Haemophilia</a:t>
            </a:r>
            <a:r>
              <a:rPr lang="en-US" dirty="0"/>
              <a:t>. 2004;10:347-351.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7781"/>
              </p:ext>
            </p:extLst>
          </p:nvPr>
        </p:nvGraphicFramePr>
        <p:xfrm>
          <a:off x="1219201" y="1219200"/>
          <a:ext cx="7543800" cy="4887915"/>
        </p:xfrm>
        <a:graphic>
          <a:graphicData uri="http://schemas.openxmlformats.org/drawingml/2006/table">
            <a:tbl>
              <a:tblPr/>
              <a:tblGrid>
                <a:gridCol w="1920240"/>
                <a:gridCol w="1988820"/>
                <a:gridCol w="2057400"/>
                <a:gridCol w="1577340"/>
              </a:tblGrid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Regimen 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Regimen 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Regimen 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136">
                <a:tc gridSpan="4"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these, regimen 1 was used most frequently with regimens 2 and 3 reserved for the most severe bleeds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56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=activated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prothrombin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complex concentrate;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rFVIIa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=recombinant factor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96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Teitel</a:t>
            </a:r>
            <a:r>
              <a:rPr lang="en-US" dirty="0"/>
              <a:t> et al. </a:t>
            </a:r>
            <a:r>
              <a:rPr lang="en-US" i="1" dirty="0" err="1"/>
              <a:t>Haemophilia</a:t>
            </a:r>
            <a:r>
              <a:rPr lang="en-US" dirty="0"/>
              <a:t>. 2007;13:256-263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71" y="457200"/>
            <a:ext cx="7648955" cy="564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78270"/>
      </p:ext>
    </p:extLst>
  </p:cSld>
  <p:clrMapOvr>
    <a:masterClrMapping/>
  </p:clrMapOvr>
</p:sld>
</file>

<file path=ppt/theme/theme1.xml><?xml version="1.0" encoding="utf-8"?>
<a:theme xmlns:a="http://schemas.openxmlformats.org/drawingml/2006/main" name="Congen Hem Inh Boggio 1-26-13">
  <a:themeElements>
    <a:clrScheme name="Berlex CME Slide Ki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rlex CME Slide Kit Templat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rnd" cmpd="sng" algn="ctr">
          <a:solidFill>
            <a:schemeClr val="tx1"/>
          </a:solidFill>
          <a:prstDash val="solid"/>
          <a:round/>
          <a:headEnd type="triangle" w="lg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rnd" cmpd="sng" algn="ctr">
          <a:solidFill>
            <a:schemeClr val="tx1"/>
          </a:solidFill>
          <a:prstDash val="solid"/>
          <a:round/>
          <a:headEnd type="triangle" w="lg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rlex CME Slide Ki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ex CME Slide Ki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ex CME Slide Ki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ex CME Slide Ki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ex CME Slide Ki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ex CME Slide Ki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ex CME Slide Ki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ex CME Slide Ki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ex CME Slide Ki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ex CME Slide Ki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ex CME Slide Ki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ex CME Slide Ki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Congen Hem Inh Boggio 1-26-13</Template>
  <TotalTime>39</TotalTime>
  <Words>1520</Words>
  <Application>Microsoft Macintosh PowerPoint</Application>
  <PresentationFormat>On-screen Show (4:3)</PresentationFormat>
  <Paragraphs>441</Paragraphs>
  <Slides>29</Slides>
  <Notes>17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Congen Hem Inh Boggio 1-26-13</vt:lpstr>
      <vt:lpstr>Factor Inhibitors: Cases</vt:lpstr>
      <vt:lpstr>Case 1</vt:lpstr>
      <vt:lpstr>Case 1</vt:lpstr>
      <vt:lpstr>Case 1</vt:lpstr>
      <vt:lpstr>Case 1: Treatment</vt:lpstr>
      <vt:lpstr>Case 1: Questions/Discussion Points</vt:lpstr>
      <vt:lpstr>PowerPoint Presentation</vt:lpstr>
      <vt:lpstr>Sequential Therapy Regimens</vt:lpstr>
      <vt:lpstr>PowerPoint Presentation</vt:lpstr>
      <vt:lpstr>Case 2 </vt:lpstr>
      <vt:lpstr>Case 2: Questions/Discussion Points</vt:lpstr>
      <vt:lpstr>rFVIIa Prophylaxis Study: </vt:lpstr>
      <vt:lpstr>rFVIIa Prophylaxis Quality of Life</vt:lpstr>
      <vt:lpstr>aPCC Prophylaxis Case Series</vt:lpstr>
      <vt:lpstr>Case 3</vt:lpstr>
      <vt:lpstr>Case 3: Questions/Discussion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</vt:lpstr>
      <vt:lpstr>PowerPoint Presentation</vt:lpstr>
      <vt:lpstr>Classification of Inhibitors</vt:lpstr>
      <vt:lpstr>Acquired Inhibitors</vt:lpstr>
      <vt:lpstr>Epidemiology</vt:lpstr>
      <vt:lpstr>How to Work Up a Prolonged PTT</vt:lpstr>
      <vt:lpstr>Case 4 Lab Results</vt:lpstr>
      <vt:lpstr>Case 4 Treatment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Inhibitors in Congenital Hemophilia</dc:title>
  <dc:creator>User1</dc:creator>
  <cp:lastModifiedBy>Simrit Parmar</cp:lastModifiedBy>
  <cp:revision>19</cp:revision>
  <dcterms:created xsi:type="dcterms:W3CDTF">2013-01-28T00:29:39Z</dcterms:created>
  <dcterms:modified xsi:type="dcterms:W3CDTF">2013-02-16T01:02:29Z</dcterms:modified>
</cp:coreProperties>
</file>