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266" r:id="rId10"/>
    <p:sldId id="301" r:id="rId11"/>
    <p:sldId id="302" r:id="rId12"/>
    <p:sldId id="303" r:id="rId13"/>
    <p:sldId id="304" r:id="rId14"/>
    <p:sldId id="284" r:id="rId15"/>
    <p:sldId id="290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2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40CD8-2503-F344-B74F-27F1C2100708}" type="datetimeFigureOut">
              <a:rPr lang="en-US" smtClean="0"/>
              <a:t>2/15/13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E9360-5A87-7B4D-9440-00A0776F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0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E6C21A-CD8B-4459-AE39-7595C84B42BD}" type="slidenum">
              <a:rPr lang="en-US" altLang="zh-TW">
                <a:solidFill>
                  <a:srgbClr val="000000"/>
                </a:solidFill>
              </a:rPr>
              <a:pPr/>
              <a:t>2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207" indent="-220207" defTabSz="440414">
              <a:defRPr/>
            </a:pPr>
            <a:r>
              <a:rPr lang="en-US" b="1" dirty="0" smtClean="0">
                <a:latin typeface="Arial" pitchFamily="34" charset="0"/>
              </a:rPr>
              <a:t>Trends in Overall Survival of MM</a:t>
            </a:r>
          </a:p>
          <a:p>
            <a:pPr marL="220207" indent="-220207" defTabSz="440414">
              <a:defRPr/>
            </a:pPr>
            <a:endParaRPr lang="en-US" b="1" dirty="0" smtClean="0">
              <a:latin typeface="Arial" pitchFamily="34" charset="0"/>
            </a:endParaRPr>
          </a:p>
          <a:p>
            <a:pPr marL="219827" indent="-219827" defTabSz="440414">
              <a:buFontTx/>
              <a:buChar char="•"/>
              <a:defRPr/>
            </a:pPr>
            <a:r>
              <a:rPr lang="en-US" dirty="0" smtClean="0">
                <a:latin typeface="Arial" pitchFamily="34" charset="0"/>
              </a:rPr>
              <a:t>Kumar et al studied survival in 387 patients who were treated at the </a:t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Mayo Clinic from 1971–2006 and experienced a first relapse after ASCT</a:t>
            </a:r>
            <a:endParaRPr lang="en-US" sz="800" dirty="0" smtClean="0">
              <a:latin typeface="Arial" pitchFamily="34" charset="0"/>
            </a:endParaRPr>
          </a:p>
          <a:p>
            <a:pPr marL="550517" lvl="1" indent="-220207" defTabSz="440414">
              <a:buFont typeface="Times New Roman" pitchFamily="18" charset="0"/>
              <a:buChar char="–"/>
              <a:defRPr/>
            </a:pPr>
            <a:r>
              <a:rPr lang="en-US" dirty="0" smtClean="0">
                <a:latin typeface="Arial" pitchFamily="34" charset="0"/>
              </a:rPr>
              <a:t>Patients were divided into 2 cohorts, those with a relapse date on </a:t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or before December 31, 2000 and those with a later relapse date </a:t>
            </a:r>
            <a:endParaRPr lang="en-US" sz="800" dirty="0" smtClean="0">
              <a:latin typeface="Arial" pitchFamily="34" charset="0"/>
            </a:endParaRPr>
          </a:p>
          <a:p>
            <a:pPr marL="550517" lvl="1" indent="-220207" defTabSz="440414">
              <a:buFont typeface="Times New Roman" pitchFamily="18" charset="0"/>
              <a:buChar char="–"/>
              <a:defRPr/>
            </a:pPr>
            <a:r>
              <a:rPr lang="en-US" dirty="0" smtClean="0">
                <a:latin typeface="Arial" pitchFamily="34" charset="0"/>
              </a:rPr>
              <a:t>Median overall survival (OS) was longer for patients who relapsed after 2000 compared with those who relapsed prior to this date </a:t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(23.9 </a:t>
            </a:r>
            <a:r>
              <a:rPr lang="en-US" dirty="0" err="1" smtClean="0">
                <a:latin typeface="Arial" pitchFamily="34" charset="0"/>
              </a:rPr>
              <a:t>vs</a:t>
            </a:r>
            <a:r>
              <a:rPr lang="en-US" dirty="0" smtClean="0">
                <a:latin typeface="Arial" pitchFamily="34" charset="0"/>
              </a:rPr>
              <a:t> 11.8 months)</a:t>
            </a:r>
          </a:p>
          <a:p>
            <a:pPr marL="98301" indent="-220207" defTabSz="440414">
              <a:buFont typeface="Arial" pitchFamily="34" charset="0"/>
              <a:buChar char="•"/>
              <a:tabLst>
                <a:tab pos="224539" algn="l"/>
              </a:tabLst>
              <a:defRPr/>
            </a:pPr>
            <a:r>
              <a:rPr lang="en-US" dirty="0" smtClean="0">
                <a:latin typeface="Arial" pitchFamily="34" charset="0"/>
              </a:rPr>
              <a:t>Improved outcome of patients with MM has been observed in recent years,    </a:t>
            </a:r>
          </a:p>
          <a:p>
            <a:pPr marL="219827" indent="-219827" defTabSz="440414">
              <a:tabLst>
                <a:tab pos="116195" algn="l"/>
              </a:tabLst>
              <a:defRPr/>
            </a:pPr>
            <a:r>
              <a:rPr lang="en-US" dirty="0" smtClean="0">
                <a:latin typeface="Arial" pitchFamily="34" charset="0"/>
              </a:rPr>
              <a:t>     both in the relapsed setting as well as at diagnosis</a:t>
            </a:r>
          </a:p>
          <a:p>
            <a:pPr marL="98301" indent="-220207" defTabSz="440414">
              <a:defRPr/>
            </a:pPr>
            <a:endParaRPr lang="en-US" sz="800" dirty="0" smtClean="0">
              <a:latin typeface="Arial" pitchFamily="34" charset="0"/>
            </a:endParaRPr>
          </a:p>
          <a:p>
            <a:pPr marL="550517" lvl="1" indent="-220207" defTabSz="440414">
              <a:buFont typeface="Times New Roman" pitchFamily="18" charset="0"/>
              <a:buChar char="–"/>
              <a:defRPr/>
            </a:pPr>
            <a:endParaRPr lang="en-US" sz="800" dirty="0" smtClean="0">
              <a:latin typeface="Arial" pitchFamily="34" charset="0"/>
            </a:endParaRPr>
          </a:p>
          <a:p>
            <a:pPr marL="110104" indent="-220207" defTabSz="440414">
              <a:defRPr/>
            </a:pPr>
            <a:r>
              <a:rPr lang="en-US" sz="1000" b="1" dirty="0" smtClean="0">
                <a:latin typeface="Arial" pitchFamily="34" charset="0"/>
              </a:rPr>
              <a:t>Reference</a:t>
            </a:r>
          </a:p>
          <a:p>
            <a:pPr marL="110104" indent="-220207" defTabSz="440414">
              <a:defRPr/>
            </a:pPr>
            <a:r>
              <a:rPr lang="en-US" altLang="zh-TW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Kumar SK, </a:t>
            </a:r>
            <a:r>
              <a:rPr lang="en-US" altLang="zh-TW" sz="1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Rajkumar</a:t>
            </a:r>
            <a:r>
              <a:rPr lang="en-US" altLang="zh-TW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SV, </a:t>
            </a:r>
            <a:r>
              <a:rPr lang="en-US" altLang="zh-TW" sz="1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Dispenzieri</a:t>
            </a:r>
            <a:r>
              <a:rPr lang="en-US" altLang="zh-TW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A, et al. Improved survival in multiple myeloma and the</a:t>
            </a:r>
          </a:p>
          <a:p>
            <a:pPr marL="110104" indent="-220207" defTabSz="440414">
              <a:defRPr/>
            </a:pPr>
            <a:r>
              <a:rPr lang="en-US" altLang="zh-TW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impact of novel therapies. </a:t>
            </a:r>
            <a:r>
              <a:rPr lang="en-US" altLang="zh-TW" sz="10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Blood</a:t>
            </a:r>
            <a:r>
              <a:rPr lang="en-US" altLang="zh-TW" sz="1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2008;111(5):2516-2520.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316C2-CDB5-471B-97E8-C58C2DF2FB27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7333" y="4343400"/>
            <a:ext cx="5867569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0771" indent="-110771" defTabSz="443083">
              <a:defRPr/>
            </a:pP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CR associated with OS prolongation in post-induction and post-transplant settings</a:t>
            </a:r>
          </a:p>
          <a:p>
            <a:pPr marL="110771" indent="-110771" defTabSz="443083"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Assessing the prognostic impact of achieving CR has been difficult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because of the use of  different definitions of CR.</a:t>
            </a:r>
            <a:r>
              <a:rPr lang="en-US" baseline="30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1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baseline="30000" dirty="0" err="1" smtClean="0">
                <a:latin typeface="Arial" pitchFamily="34" charset="0"/>
                <a:cs typeface="Arial" pitchFamily="34" charset="0"/>
              </a:rPr>
              <a:t>Harousseau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/p3139/c2/para3/lines1-3]</a:t>
            </a:r>
            <a:endParaRPr lang="en-US" baseline="30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0771" indent="-110771"/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0771" indent="-110771" defTabSz="443083">
              <a:spcBef>
                <a:spcPct val="0"/>
              </a:spcBef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Although not all studies show a correlation between CR and OS in MM, CR generally indicates patients who are likely to live longer.</a:t>
            </a:r>
            <a:r>
              <a:rPr lang="en-US" baseline="30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 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[Wang/p500/fig1]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10771" indent="-110771">
              <a:spcBef>
                <a:spcPct val="0"/>
              </a:spcBef>
              <a:buFontTx/>
              <a:buChar char="•"/>
            </a:pPr>
            <a:endParaRPr lang="en-US" baseline="30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0771" indent="-110771">
              <a:spcBef>
                <a:spcPct val="0"/>
              </a:spcBef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0771" indent="-110771" defTabSz="443083">
              <a:spcBef>
                <a:spcPct val="0"/>
              </a:spcBef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Many studies have demonstrated that CR is usually associated with longer overall survival.</a:t>
            </a:r>
            <a:r>
              <a:rPr lang="en-US" baseline="30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baseline="30000" dirty="0" err="1" smtClean="0">
                <a:latin typeface="Arial" pitchFamily="34" charset="0"/>
                <a:cs typeface="Arial" pitchFamily="34" charset="0"/>
              </a:rPr>
              <a:t>Harousseau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/p3140/c2/para1/lines1-9]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10771" indent="-110771">
              <a:spcBef>
                <a:spcPct val="0"/>
              </a:spcBef>
              <a:buFontTx/>
              <a:buChar char="•"/>
            </a:pPr>
            <a:endParaRPr lang="en-US" baseline="30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0771" indent="-110771">
              <a:spcBef>
                <a:spcPct val="0"/>
              </a:spcBef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0771" indent="-110771" defTabSz="443083">
              <a:spcBef>
                <a:spcPct val="0"/>
              </a:spcBef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These findings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have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been demonstrated in both the postinduction and posttransplant settings.</a:t>
            </a:r>
            <a:r>
              <a:rPr lang="en-US" baseline="30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baseline="30000" dirty="0" err="1" smtClean="0">
                <a:latin typeface="Arial" pitchFamily="34" charset="0"/>
                <a:cs typeface="Arial" pitchFamily="34" charset="0"/>
              </a:rPr>
              <a:t>Lahuerta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/p5778/table3]</a:t>
            </a:r>
            <a:endParaRPr lang="en-US" baseline="30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0771" indent="-110771">
              <a:spcBef>
                <a:spcPct val="0"/>
              </a:spcBef>
            </a:pPr>
            <a:endParaRPr lang="en-US" b="1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0771" indent="-110771">
              <a:spcBef>
                <a:spcPct val="0"/>
              </a:spcBef>
            </a:pPr>
            <a:endParaRPr lang="en-US" b="1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10771" indent="-110771">
              <a:spcBef>
                <a:spcPct val="0"/>
              </a:spcBef>
            </a:pPr>
            <a:r>
              <a:rPr lang="en-US" b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1. </a:t>
            </a:r>
            <a:r>
              <a:rPr lang="fr-FR" b="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Harousseau</a:t>
            </a:r>
            <a:r>
              <a:rPr lang="fr-FR" b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J-L et al. </a:t>
            </a:r>
            <a:r>
              <a:rPr lang="en-US" b="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Blood</a:t>
            </a:r>
            <a:r>
              <a:rPr lang="en-US" b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2009;114(15):3139-3146. </a:t>
            </a:r>
          </a:p>
          <a:p>
            <a:pPr marL="110771" indent="-110771">
              <a:spcBef>
                <a:spcPct val="0"/>
              </a:spcBef>
            </a:pPr>
            <a:r>
              <a:rPr lang="pt-BR" b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2. Wang M et al. </a:t>
            </a:r>
            <a:r>
              <a:rPr lang="pt-BR" b="0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Bone Marrow Transplant</a:t>
            </a:r>
            <a:r>
              <a:rPr lang="pt-BR" b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2010;45(3):498-504.</a:t>
            </a:r>
            <a:r>
              <a:rPr lang="en-US" b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marL="110771" indent="-110771">
              <a:spcBef>
                <a:spcPct val="0"/>
              </a:spcBef>
            </a:pPr>
            <a:r>
              <a:rPr lang="en-US" b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3. </a:t>
            </a:r>
            <a:r>
              <a:rPr lang="pt-BR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Lahuerta JJ et al. </a:t>
            </a:r>
            <a:r>
              <a:rPr lang="pt-BR" i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J Clin Oncol</a:t>
            </a:r>
            <a:r>
              <a:rPr lang="pt-BR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2008;26(35):5775-5782. </a:t>
            </a: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892320"/>
            <a:fld id="{D14BC461-5235-4B09-9897-B34565A64816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defTabSz="892320"/>
              <a:t>4</a:t>
            </a:fld>
            <a:endParaRPr lang="en-US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46FC0-EC1D-42FE-BA77-5DF40DC7E0B0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1700" dirty="0" smtClean="0">
                <a:latin typeface="Arial" pitchFamily="34" charset="0"/>
              </a:rPr>
              <a:t>MM-020 study design: </a:t>
            </a:r>
          </a:p>
          <a:p>
            <a:pPr>
              <a:spcBef>
                <a:spcPct val="0"/>
              </a:spcBef>
            </a:pPr>
            <a:r>
              <a:rPr lang="en-GB" sz="1700" dirty="0" err="1" smtClean="0">
                <a:latin typeface="Arial" pitchFamily="34" charset="0"/>
              </a:rPr>
              <a:t>lenalidomide</a:t>
            </a:r>
            <a:r>
              <a:rPr lang="en-GB" sz="1700" dirty="0" smtClean="0">
                <a:latin typeface="Arial" pitchFamily="34" charset="0"/>
              </a:rPr>
              <a:t> plus low-dose dexamethasone given until PD or for 18 four-week cycles versus </a:t>
            </a:r>
            <a:r>
              <a:rPr lang="en-GB" sz="1700" dirty="0" err="1" smtClean="0">
                <a:latin typeface="Arial" pitchFamily="34" charset="0"/>
              </a:rPr>
              <a:t>melphalan</a:t>
            </a:r>
            <a:r>
              <a:rPr lang="en-GB" sz="1700" dirty="0" smtClean="0">
                <a:latin typeface="Arial" pitchFamily="34" charset="0"/>
              </a:rPr>
              <a:t>, prednisone, and thalidomide for 12 six-week cycles in patients with previously untreated multiple myeloma who are either ≥ 65 years old or not candidates for stem cell transplantation.</a:t>
            </a:r>
          </a:p>
          <a:p>
            <a:pPr>
              <a:spcBef>
                <a:spcPct val="0"/>
              </a:spcBef>
            </a:pPr>
            <a:endParaRPr lang="en-GB" sz="1700" dirty="0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GB" sz="1700" dirty="0" err="1" smtClean="0">
                <a:latin typeface="Arial" pitchFamily="34" charset="0"/>
              </a:rPr>
              <a:t>ClCr</a:t>
            </a:r>
            <a:r>
              <a:rPr lang="en-GB" sz="1700" dirty="0" smtClean="0">
                <a:latin typeface="Arial" pitchFamily="34" charset="0"/>
              </a:rPr>
              <a:t> = </a:t>
            </a:r>
            <a:r>
              <a:rPr lang="en-GB" sz="1700" dirty="0" err="1" smtClean="0">
                <a:latin typeface="Arial" pitchFamily="34" charset="0"/>
              </a:rPr>
              <a:t>creatinine</a:t>
            </a:r>
            <a:r>
              <a:rPr lang="en-GB" sz="1700" dirty="0" smtClean="0">
                <a:latin typeface="Arial" pitchFamily="34" charset="0"/>
              </a:rPr>
              <a:t> clearance; MM = multiple myeloma; PD = progressive disease.</a:t>
            </a:r>
          </a:p>
          <a:p>
            <a:pPr>
              <a:spcBef>
                <a:spcPct val="0"/>
              </a:spcBef>
            </a:pPr>
            <a:endParaRPr lang="en-GB" sz="1700" dirty="0" smtClean="0">
              <a:latin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GB" sz="1700" dirty="0" err="1" smtClean="0">
                <a:latin typeface="Arial" pitchFamily="34" charset="0"/>
              </a:rPr>
              <a:t>Celgene</a:t>
            </a:r>
            <a:r>
              <a:rPr lang="en-GB" sz="1700" dirty="0" smtClean="0">
                <a:latin typeface="Arial" pitchFamily="34" charset="0"/>
              </a:rPr>
              <a:t> Corporation.</a:t>
            </a:r>
          </a:p>
          <a:p>
            <a:pPr>
              <a:spcBef>
                <a:spcPct val="0"/>
              </a:spcBef>
            </a:pPr>
            <a:r>
              <a:rPr lang="en-GB" sz="1700" dirty="0" smtClean="0">
                <a:latin typeface="Arial" pitchFamily="34" charset="0"/>
              </a:rPr>
              <a:t>Protocol CC-5013-MM-020/IFM 07-01. 2007; data on file.</a:t>
            </a:r>
          </a:p>
          <a:p>
            <a:pPr>
              <a:spcBef>
                <a:spcPct val="0"/>
              </a:spcBef>
            </a:pPr>
            <a:endParaRPr lang="en-GB" sz="170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1DC3-98FC-4AF0-8E9A-CC88223D4F91}" type="datetimeFigureOut">
              <a:rPr lang="en-US" smtClean="0"/>
              <a:pPr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DF276-73F8-4A23-B130-1A59B09F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zh-CN" altLang="en-US" sz="36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多发性骨髓瘤诱导</a:t>
            </a:r>
            <a:r>
              <a:rPr lang="zh-CN" altLang="en-US" sz="3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治疗</a:t>
            </a:r>
            <a:r>
              <a:rPr lang="en-US" altLang="zh-CN" sz="3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br>
              <a:rPr lang="en-US" altLang="zh-CN" sz="3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zh-CN" altLang="en-US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两药</a:t>
            </a: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VS</a:t>
            </a:r>
            <a:r>
              <a:rPr lang="zh-CN" altLang="en-US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三药治疗方案和</a:t>
            </a:r>
            <a:r>
              <a:rPr lang="zh-CN" altLang="en-US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危险</a:t>
            </a:r>
            <a:r>
              <a:rPr lang="zh-CN" altLang="en-US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分层的</a:t>
            </a:r>
            <a:r>
              <a:rPr lang="zh-CN" altLang="en-US" sz="2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作用</a:t>
            </a:r>
            <a:endParaRPr lang="zh-CN" altLang="en-US" sz="2800" dirty="0"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Ravi </a:t>
            </a:r>
            <a:r>
              <a:rPr lang="en-US" altLang="zh-CN" sz="2400" b="1" dirty="0" err="1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Vij</a:t>
            </a:r>
            <a:r>
              <a:rPr lang="en-US" altLang="zh-CN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MD</a:t>
            </a:r>
            <a:br>
              <a:rPr lang="en-US" altLang="zh-CN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/>
            </a:r>
            <a:br>
              <a:rPr lang="en-US" altLang="zh-CN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副教授</a:t>
            </a:r>
            <a:b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/>
            </a:r>
            <a:b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骨髓移植和</a:t>
            </a:r>
            <a:r>
              <a:rPr lang="zh-CN" altLang="en-US" sz="2400" b="1" dirty="0" smtClean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白血病</a:t>
            </a:r>
            <a: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专业</a:t>
            </a:r>
            <a:b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/>
            </a:r>
            <a:b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zh-CN" altLang="en-US" sz="2400" b="1" dirty="0">
                <a:solidFill>
                  <a:schemeClr val="tx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华盛顿大学医学院</a:t>
            </a:r>
            <a:endParaRPr lang="zh-CN" altLang="en-US" sz="2400" b="1" dirty="0">
              <a:solidFill>
                <a:schemeClr val="tx1"/>
              </a:solidFill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4" name="Picture 2" descr="NEW-SCC-4c-comprehensive 01-2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334000"/>
            <a:ext cx="4739385" cy="1214706"/>
          </a:xfrm>
          <a:prstGeom prst="rect">
            <a:avLst/>
          </a:prstGeom>
          <a:noFill/>
        </p:spPr>
      </p:pic>
      <p:pic>
        <p:nvPicPr>
          <p:cNvPr id="5" name="Picture 6" descr="Washington University Medical Center encompasses Barnes-Jewish Hosptial, St. Louis Children's Hospital and support and research facil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45170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6" name="Picture 8" descr="Washington University Medical Cen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181600"/>
            <a:ext cx="1752600" cy="1523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578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1" y="2133600"/>
            <a:ext cx="468314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4571999" y="2209800"/>
            <a:ext cx="4524015" cy="268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19600" y="6062246"/>
            <a:ext cx="4564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Palumbo </a:t>
            </a:r>
            <a:r>
              <a:rPr lang="en-US" sz="16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 al</a:t>
            </a: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N </a:t>
            </a:r>
            <a:r>
              <a:rPr lang="en-US" sz="16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Engl</a:t>
            </a: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J Med 2012;366:1759-69.</a:t>
            </a:r>
            <a:endParaRPr lang="en-US" sz="16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Rectangle 40"/>
          <p:cNvSpPr txBox="1">
            <a:spLocks noChangeArrowheads="1"/>
          </p:cNvSpPr>
          <p:nvPr/>
        </p:nvSpPr>
        <p:spPr>
          <a:xfrm>
            <a:off x="409575" y="649069"/>
            <a:ext cx="8734425" cy="64633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z="3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老年</a:t>
            </a:r>
            <a:r>
              <a:rPr lang="en-GB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  <a:r>
              <a:rPr lang="zh-CN" alt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患者：</a:t>
            </a:r>
            <a:r>
              <a:rPr lang="en-GB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MPR 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vs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MP</a:t>
            </a:r>
          </a:p>
        </p:txBody>
      </p:sp>
    </p:spTree>
    <p:extLst>
      <p:ext uri="{BB962C8B-B14F-4D97-AF65-F5344CB8AC3E}">
        <p14:creationId xmlns:p14="http://schemas.microsoft.com/office/powerpoint/2010/main" val="327478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238708"/>
              </p:ext>
            </p:extLst>
          </p:nvPr>
        </p:nvGraphicFramePr>
        <p:xfrm>
          <a:off x="152401" y="1905000"/>
          <a:ext cx="8686802" cy="3788064"/>
        </p:xfrm>
        <a:graphic>
          <a:graphicData uri="http://schemas.openxmlformats.org/drawingml/2006/table">
            <a:tbl>
              <a:tblPr/>
              <a:tblGrid>
                <a:gridCol w="1443565"/>
                <a:gridCol w="232834"/>
                <a:gridCol w="1236143"/>
                <a:gridCol w="1443565"/>
                <a:gridCol w="1443565"/>
                <a:gridCol w="1443565"/>
                <a:gridCol w="1443565"/>
              </a:tblGrid>
              <a:tr h="247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Study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52658" marR="52658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Regimen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ORR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CR/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nCR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Outcomes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52658" marR="52658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14041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VISTA</a:t>
                      </a:r>
                      <a:endParaRPr lang="en-US" sz="16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San Miguel et al.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Mateos</a:t>
                      </a:r>
                      <a:r>
                        <a:rPr lang="en-US" sz="16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et al.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Phase III</a:t>
                      </a:r>
                    </a:p>
                  </a:txBody>
                  <a:tcPr marL="52658" marR="52658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VMP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MP</a:t>
                      </a: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344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338</a:t>
                      </a: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71%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35%</a:t>
                      </a: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33%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4%</a:t>
                      </a: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5 </a:t>
                      </a: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yr OS: 46%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5 </a:t>
                      </a: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yr OS: 34.4%</a:t>
                      </a:r>
                    </a:p>
                  </a:txBody>
                  <a:tcPr marL="52658" marR="52658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41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UPFRONT</a:t>
                      </a:r>
                      <a:endParaRPr lang="en-US" sz="16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Niesvizky</a:t>
                      </a:r>
                      <a:r>
                        <a:rPr lang="en-US" sz="1600" b="1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et al.</a:t>
                      </a:r>
                      <a:endParaRPr lang="en-US" sz="160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Phase III</a:t>
                      </a:r>
                    </a:p>
                  </a:txBody>
                  <a:tcPr marL="52658" marR="52658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VMP/</a:t>
                      </a:r>
                      <a:r>
                        <a:rPr lang="en-US" sz="1600" b="1" dirty="0" err="1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Vel</a:t>
                      </a:r>
                      <a:endParaRPr lang="en-US" sz="1600" b="1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VTD/</a:t>
                      </a:r>
                      <a:r>
                        <a:rPr lang="en-US" sz="1600" b="1" dirty="0" err="1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Vel</a:t>
                      </a:r>
                      <a:endParaRPr lang="en-US" sz="1600" b="1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VD/</a:t>
                      </a:r>
                      <a:r>
                        <a:rPr lang="en-US" sz="1600" b="1" dirty="0" err="1" smtClean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Vel</a:t>
                      </a:r>
                      <a:endParaRPr lang="en-US" sz="1600" b="1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300</a:t>
                      </a: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73%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79%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71%</a:t>
                      </a: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31%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36%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34%</a:t>
                      </a:r>
                    </a:p>
                  </a:txBody>
                  <a:tcPr marL="52658" marR="5265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marL="52658" marR="52658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43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ORR: overall response rate; CR: complete response; 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nCR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: near complete response; OS: overall survival; TTP: time to progression; PFS: progression free survival; VMP: 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Bortezomib-melphalan-dexamethasone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; MP: 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Melphalan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-Prednisone; VTP: 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Bortezomib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-thalidomide-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dexamethasone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; VTD: 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bortezomib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-thalidomide-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dexamethasone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; VD: 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bortezomib-dexamethasone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; VMPT-VT: 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bortezomib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-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melphalan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-prednisone-thalidomide followed by </a:t>
                      </a:r>
                      <a:r>
                        <a:rPr lang="en-US" sz="1400" dirty="0" err="1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bortezomib</a:t>
                      </a:r>
                      <a:r>
                        <a:rPr lang="en-US" sz="1400" dirty="0"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-thalidomide maintenance</a:t>
                      </a:r>
                    </a:p>
                  </a:txBody>
                  <a:tcPr marL="52658" marR="52658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40"/>
          <p:cNvSpPr txBox="1">
            <a:spLocks noChangeArrowheads="1"/>
          </p:cNvSpPr>
          <p:nvPr/>
        </p:nvSpPr>
        <p:spPr>
          <a:xfrm>
            <a:off x="228600" y="613226"/>
            <a:ext cx="8734425" cy="68217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pAutoFit/>
          </a:bodyPr>
          <a:lstStyle/>
          <a:p>
            <a:pPr algn="ctr">
              <a:lnSpc>
                <a:spcPct val="115000"/>
              </a:lnSpc>
            </a:pPr>
            <a:r>
              <a:rPr lang="zh-CN" altLang="en-US" sz="3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硼替佐</a:t>
            </a:r>
            <a:r>
              <a:rPr lang="zh-CN" alt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米</a:t>
            </a:r>
            <a:r>
              <a:rPr lang="zh-CN" altLang="en-US" sz="3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治疗</a:t>
            </a:r>
            <a:r>
              <a:rPr lang="zh-CN" alt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不适合移植</a:t>
            </a:r>
            <a:r>
              <a:rPr 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  <a:r>
              <a:rPr lang="zh-CN" altLang="en-US" sz="3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患者</a:t>
            </a:r>
            <a:endParaRPr 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805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zh-CN" altLang="en-US" sz="3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前期研究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1066800" y="1295400"/>
            <a:ext cx="6762750" cy="458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228600" y="6324600"/>
            <a:ext cx="32861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008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6387"/>
            <a:ext cx="9144000" cy="121761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MM-020:</a:t>
            </a:r>
            <a:r>
              <a:rPr lang="zh-CN" altLang="en-US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来那度胺</a:t>
            </a:r>
            <a:r>
              <a:rPr lang="en-US" altLang="zh-CN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+</a:t>
            </a:r>
            <a:r>
              <a:rPr lang="zh-CN" altLang="en-US" sz="32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低剂量地塞米</a:t>
            </a:r>
            <a:r>
              <a:rPr lang="zh-CN" altLang="en-US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松 </a:t>
            </a:r>
            <a:r>
              <a:rPr lang="en-US" altLang="zh-CN" sz="3200" b="1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vs</a:t>
            </a:r>
            <a:r>
              <a:rPr lang="en-US" altLang="zh-CN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MPT</a:t>
            </a:r>
            <a:r>
              <a:rPr lang="zh-CN" altLang="en-US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治疗初治</a:t>
            </a:r>
            <a:r>
              <a:rPr lang="en-US" altLang="zh-CN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  <a:r>
              <a:rPr lang="zh-CN" altLang="en-US" sz="32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患者</a:t>
            </a:r>
            <a:endParaRPr lang="en-GB" sz="3200" b="1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81012" y="6473825"/>
            <a:ext cx="8510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Protocol CC-5013-MM-020/IFM 07-01. 2007; data on file, Celgene Corporation</a:t>
            </a:r>
          </a:p>
        </p:txBody>
      </p:sp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228600" y="2209672"/>
            <a:ext cx="182879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600" b="1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入组标准</a:t>
            </a:r>
            <a:endParaRPr lang="en-GB" sz="1600" b="1" dirty="0" smtClean="0">
              <a:solidFill>
                <a:srgbClr val="0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85725" indent="-85725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初治</a:t>
            </a:r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</a:p>
          <a:p>
            <a:pPr marL="85725" indent="-85725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年龄</a:t>
            </a:r>
            <a:r>
              <a:rPr lang="en-GB" sz="1600" b="1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 </a:t>
            </a:r>
            <a:r>
              <a:rPr lang="en-US" altLang="zh-CN" sz="1600" b="1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65</a:t>
            </a:r>
            <a:r>
              <a:rPr lang="zh-CN" altLang="en-US" sz="1600" b="1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岁或不适合移植的</a:t>
            </a:r>
            <a:r>
              <a:rPr lang="en-US" altLang="zh-CN" sz="1600" b="1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Symbol" pitchFamily="18" charset="2"/>
              </a:rPr>
              <a:t>MM</a:t>
            </a:r>
            <a:endParaRPr lang="en-GB" sz="1600" b="1" dirty="0">
              <a:solidFill>
                <a:srgbClr val="0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85725" indent="-85725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神经病变不大于</a:t>
            </a:r>
            <a:r>
              <a:rPr lang="en-GB" sz="1600" b="1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2</a:t>
            </a:r>
            <a:r>
              <a:rPr lang="zh-CN" altLang="en-US" sz="1600" b="1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级</a:t>
            </a:r>
            <a:endParaRPr lang="en-GB" sz="1600" b="1" dirty="0">
              <a:solidFill>
                <a:srgbClr val="0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85725" indent="-85725">
              <a:spcBef>
                <a:spcPct val="50000"/>
              </a:spcBef>
              <a:buFontTx/>
              <a:buChar char="•"/>
              <a:defRPr/>
            </a:pPr>
            <a:r>
              <a:rPr lang="en-GB" sz="1600" b="1" dirty="0" err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CI</a:t>
            </a:r>
            <a:r>
              <a:rPr lang="en-GB" sz="1600" b="1" baseline="-25000" dirty="0" err="1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</a:t>
            </a:r>
            <a:r>
              <a:rPr lang="en-GB" sz="1600" b="1" dirty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&gt; 30 </a:t>
            </a:r>
            <a:r>
              <a:rPr lang="en-GB" sz="1600" b="1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ml/min</a:t>
            </a:r>
            <a:r>
              <a:rPr lang="zh-CN" altLang="en-US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/>
            </a:r>
            <a:br>
              <a:rPr lang="zh-CN" altLang="en-US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endParaRPr lang="en-GB" sz="1600" b="1" dirty="0">
              <a:solidFill>
                <a:srgbClr val="0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06565" name="Text Box 5"/>
          <p:cNvSpPr txBox="1">
            <a:spLocks noChangeArrowheads="1"/>
          </p:cNvSpPr>
          <p:nvPr/>
        </p:nvSpPr>
        <p:spPr bwMode="auto">
          <a:xfrm>
            <a:off x="2555875" y="1813788"/>
            <a:ext cx="5292725" cy="70788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185738" indent="-185738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来那度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胺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GB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25 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mg/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1–21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每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28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GB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85738" indent="-185738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地塞米松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* </a:t>
            </a:r>
            <a:r>
              <a:rPr lang="en-GB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40 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mg/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1</a:t>
            </a:r>
            <a:r>
              <a:rPr lang="en-GB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8, 15, 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22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每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28 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GB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029575" y="2000250"/>
            <a:ext cx="10296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rIns="36000">
            <a:spAutoFit/>
          </a:bodyPr>
          <a:lstStyle/>
          <a:p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到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PD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为止</a:t>
            </a:r>
            <a:endParaRPr lang="en-GB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7415" name="AutoShape 7"/>
          <p:cNvCxnSpPr>
            <a:cxnSpLocks noChangeShapeType="1"/>
            <a:stCxn id="706565" idx="3"/>
            <a:endCxn id="17414" idx="1"/>
          </p:cNvCxnSpPr>
          <p:nvPr/>
        </p:nvCxnSpPr>
        <p:spPr bwMode="auto">
          <a:xfrm>
            <a:off x="7848600" y="2167731"/>
            <a:ext cx="180975" cy="179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6" name="AutoShape 8"/>
          <p:cNvCxnSpPr>
            <a:cxnSpLocks noChangeShapeType="1"/>
            <a:stCxn id="706564" idx="3"/>
            <a:endCxn id="706565" idx="1"/>
          </p:cNvCxnSpPr>
          <p:nvPr/>
        </p:nvCxnSpPr>
        <p:spPr bwMode="auto">
          <a:xfrm flipV="1">
            <a:off x="2057399" y="2167731"/>
            <a:ext cx="498476" cy="131921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06569" name="Text Box 9"/>
          <p:cNvSpPr txBox="1">
            <a:spLocks noChangeArrowheads="1"/>
          </p:cNvSpPr>
          <p:nvPr/>
        </p:nvSpPr>
        <p:spPr bwMode="auto">
          <a:xfrm>
            <a:off x="2555875" y="3037751"/>
            <a:ext cx="5292725" cy="70788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185738" indent="-185738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来那度胺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25 mg/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1–21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</a:t>
            </a:r>
            <a:r>
              <a:rPr lang="zh-CN" altLang="en-US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每</a:t>
            </a:r>
            <a:r>
              <a:rPr lang="en-GB" altLang="zh-CN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28</a:t>
            </a:r>
            <a:r>
              <a:rPr lang="zh-CN" altLang="en-US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GB" altLang="zh-CN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85738" indent="-185738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地</a:t>
            </a:r>
            <a:r>
              <a:rPr lang="zh-CN" altLang="en-US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塞米松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* </a:t>
            </a:r>
            <a:r>
              <a:rPr lang="en-GB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40 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mg/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1</a:t>
            </a:r>
            <a:r>
              <a:rPr lang="en-GB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8, 15, 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22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每</a:t>
            </a:r>
            <a:r>
              <a:rPr lang="en-GB" altLang="zh-CN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28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GB" sz="1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8029575" y="3197225"/>
            <a:ext cx="9350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18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个周期</a:t>
            </a:r>
            <a:r>
              <a:rPr lang="zh-CN" altLang="en-US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或直到</a:t>
            </a:r>
            <a:r>
              <a:rPr lang="en-US" altLang="zh-CN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PD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23850" y="5229225"/>
            <a:ext cx="18002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 = 1,590</a:t>
            </a:r>
          </a:p>
          <a:p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多中心</a:t>
            </a:r>
            <a:r>
              <a:rPr lang="zh-CN" altLang="en-US" sz="14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</a:t>
            </a: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欧盟</a:t>
            </a:r>
            <a:r>
              <a:rPr lang="en-GB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</a:t>
            </a: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瑞典</a:t>
            </a:r>
            <a:r>
              <a:rPr lang="en-GB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美国，加拿大</a:t>
            </a:r>
            <a:endParaRPr lang="en-GB" sz="14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627313" y="5229225"/>
            <a:ext cx="2808287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Bef>
                <a:spcPct val="25000"/>
              </a:spcBef>
            </a:pPr>
            <a:r>
              <a:rPr lang="en-GB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* </a:t>
            </a: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对于大于</a:t>
            </a:r>
            <a:r>
              <a:rPr lang="en-US" altLang="zh-CN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75</a:t>
            </a: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岁的患者：</a:t>
            </a:r>
            <a:endParaRPr lang="en-GB" sz="14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231775" indent="-231775">
              <a:spcBef>
                <a:spcPct val="25000"/>
              </a:spcBef>
              <a:buFontTx/>
              <a:buChar char="•"/>
            </a:pPr>
            <a:r>
              <a:rPr lang="zh-CN" altLang="en-US" sz="14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地塞米松</a:t>
            </a:r>
            <a:r>
              <a:rPr lang="en-GB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 mg/</a:t>
            </a: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US" altLang="zh-CN" sz="14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231775" indent="-231775">
              <a:spcBef>
                <a:spcPct val="25000"/>
              </a:spcBef>
              <a:buFontTx/>
              <a:buChar char="•"/>
            </a:pP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沙利度胺</a:t>
            </a:r>
            <a:r>
              <a:rPr lang="en-GB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100 mg/</a:t>
            </a: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US" altLang="zh-CN" sz="1400" b="1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231775" indent="-231775">
              <a:spcBef>
                <a:spcPct val="25000"/>
              </a:spcBef>
              <a:buFontTx/>
              <a:buChar char="•"/>
            </a:pP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马法兰</a:t>
            </a:r>
            <a:r>
              <a:rPr lang="en-GB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 mg/kg/</a:t>
            </a:r>
            <a:r>
              <a:rPr lang="zh-CN" altLang="en-US" sz="14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GB" sz="14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06573" name="Text Box 13"/>
          <p:cNvSpPr txBox="1">
            <a:spLocks noChangeArrowheads="1"/>
          </p:cNvSpPr>
          <p:nvPr/>
        </p:nvSpPr>
        <p:spPr bwMode="auto">
          <a:xfrm>
            <a:off x="2555875" y="4065142"/>
            <a:ext cx="5292725" cy="107721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185738" indent="-185738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马法兰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GB" sz="16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0.25 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mg/kg/</a:t>
            </a: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1–4</a:t>
            </a: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每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42 </a:t>
            </a: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US" altLang="zh-CN" sz="1600" b="1" dirty="0" smtClean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85738" indent="-185738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泼</a:t>
            </a:r>
            <a:r>
              <a:rPr lang="zh-CN" altLang="en-US" sz="16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尼松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GB" sz="16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2.0 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mg/kg/</a:t>
            </a: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1–4</a:t>
            </a: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</a:t>
            </a:r>
            <a:r>
              <a:rPr lang="zh-CN" altLang="en-US" sz="16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每</a:t>
            </a:r>
            <a:r>
              <a:rPr lang="en-GB" altLang="zh-CN" sz="16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42 </a:t>
            </a: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GB" sz="1600" b="1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185738" indent="-185738">
              <a:spcBef>
                <a:spcPct val="50000"/>
              </a:spcBef>
              <a:buFontTx/>
              <a:buChar char="•"/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沙利度胺</a:t>
            </a:r>
            <a:r>
              <a:rPr lang="en-GB" sz="16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* 200 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mg/</a:t>
            </a: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r>
              <a:rPr lang="en-GB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1–42</a:t>
            </a:r>
            <a:r>
              <a:rPr lang="zh-CN" altLang="en-US" sz="16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天每</a:t>
            </a:r>
            <a:r>
              <a:rPr lang="en-GB" altLang="zh-CN" sz="16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42 </a:t>
            </a:r>
            <a:r>
              <a:rPr lang="zh-CN" altLang="en-US" sz="16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天</a:t>
            </a:r>
            <a:endParaRPr lang="en-US" altLang="zh-CN" sz="1600" b="1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8029575" y="4416425"/>
            <a:ext cx="9350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r>
              <a:rPr lang="en-US" altLang="zh-CN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12</a:t>
            </a:r>
            <a:r>
              <a:rPr lang="zh-CN" altLang="en-US" sz="1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个六周或</a:t>
            </a:r>
            <a:r>
              <a:rPr lang="zh-CN" altLang="en-US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直到</a:t>
            </a:r>
            <a:r>
              <a:rPr lang="en-US" altLang="zh-CN" sz="1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PD</a:t>
            </a:r>
          </a:p>
        </p:txBody>
      </p:sp>
      <p:cxnSp>
        <p:nvCxnSpPr>
          <p:cNvPr id="17423" name="AutoShape 15"/>
          <p:cNvCxnSpPr>
            <a:cxnSpLocks noChangeShapeType="1"/>
            <a:stCxn id="706564" idx="3"/>
            <a:endCxn id="706569" idx="1"/>
          </p:cNvCxnSpPr>
          <p:nvPr/>
        </p:nvCxnSpPr>
        <p:spPr bwMode="auto">
          <a:xfrm flipV="1">
            <a:off x="2057399" y="3391694"/>
            <a:ext cx="498476" cy="9525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4" name="AutoShape 16"/>
          <p:cNvCxnSpPr>
            <a:cxnSpLocks noChangeShapeType="1"/>
            <a:stCxn id="706564" idx="3"/>
            <a:endCxn id="706573" idx="1"/>
          </p:cNvCxnSpPr>
          <p:nvPr/>
        </p:nvCxnSpPr>
        <p:spPr bwMode="auto">
          <a:xfrm>
            <a:off x="2057399" y="3486945"/>
            <a:ext cx="498476" cy="111680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5" name="AutoShape 17"/>
          <p:cNvCxnSpPr>
            <a:cxnSpLocks noChangeShapeType="1"/>
            <a:stCxn id="706569" idx="3"/>
            <a:endCxn id="17418" idx="1"/>
          </p:cNvCxnSpPr>
          <p:nvPr/>
        </p:nvCxnSpPr>
        <p:spPr bwMode="auto">
          <a:xfrm>
            <a:off x="7848600" y="3391694"/>
            <a:ext cx="180975" cy="34051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6" name="AutoShape 18"/>
          <p:cNvCxnSpPr>
            <a:cxnSpLocks noChangeShapeType="1"/>
            <a:stCxn id="706573" idx="3"/>
            <a:endCxn id="17422" idx="1"/>
          </p:cNvCxnSpPr>
          <p:nvPr/>
        </p:nvCxnSpPr>
        <p:spPr bwMode="auto">
          <a:xfrm>
            <a:off x="7848600" y="4603751"/>
            <a:ext cx="180975" cy="347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41407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328613" y="704850"/>
            <a:ext cx="84867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452438"/>
            <a:ext cx="8162925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结论</a:t>
            </a:r>
            <a:endParaRPr 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三药诱导方案和两药方案相比与有更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高的</a:t>
            </a:r>
            <a:r>
              <a:rPr lang="en-US" altLang="zh-CN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率。</a:t>
            </a:r>
            <a:endParaRPr lang="en-US" altLang="zh-CN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在适合移植患者的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前瞻性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研究中，两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药方案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显示出更高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的</a:t>
            </a: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率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和</a:t>
            </a: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PFS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，随访太短无法分析</a:t>
            </a: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OS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。</a:t>
            </a:r>
            <a:endParaRPr lang="en-US" altLang="zh-CN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对于不适合移植的患者，沙利度胺和硼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替佐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米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的三药方案</a:t>
            </a: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OS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优于</a:t>
            </a: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MP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，其是否与不含有马法兰两药方案等效是临床试验的课题。</a:t>
            </a:r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我们已经进入了一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个危险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分层决定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治疗的时代，然而治疗模式尚未达成共识。</a:t>
            </a:r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sz="22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2920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71" name="Line 62"/>
          <p:cNvSpPr>
            <a:spLocks noChangeShapeType="1"/>
          </p:cNvSpPr>
          <p:nvPr/>
        </p:nvSpPr>
        <p:spPr bwMode="auto">
          <a:xfrm>
            <a:off x="5010150" y="5220494"/>
            <a:ext cx="210824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13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  <a:r>
              <a:rPr lang="zh-CN" altLang="en-US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总</a:t>
            </a:r>
            <a:r>
              <a:rPr lang="zh-CN" altLang="en-US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生存期的</a:t>
            </a:r>
            <a:r>
              <a:rPr lang="zh-CN" altLang="en-US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趋势</a:t>
            </a:r>
            <a:endParaRPr lang="zh-CN" altLang="en-US" dirty="0">
              <a:effectLst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15" name="Rectangle 72"/>
          <p:cNvSpPr>
            <a:spLocks noGrp="1" noChangeArrowheads="1"/>
          </p:cNvSpPr>
          <p:nvPr>
            <p:ph idx="4294967295"/>
          </p:nvPr>
        </p:nvSpPr>
        <p:spPr>
          <a:xfrm>
            <a:off x="874713" y="1679575"/>
            <a:ext cx="7712075" cy="41576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000" b="1" dirty="0" smtClean="0">
                <a:solidFill>
                  <a:srgbClr val="0E469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总生存期</a:t>
            </a:r>
            <a:r>
              <a:rPr lang="en-US" altLang="zh-TW" sz="2000" b="1" dirty="0" smtClean="0">
                <a:solidFill>
                  <a:srgbClr val="0E469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1971–2006 </a:t>
            </a:r>
          </a:p>
        </p:txBody>
      </p:sp>
      <p:sp>
        <p:nvSpPr>
          <p:cNvPr id="64516" name="Rectangle 6"/>
          <p:cNvSpPr>
            <a:spLocks noChangeArrowheads="1"/>
          </p:cNvSpPr>
          <p:nvPr/>
        </p:nvSpPr>
        <p:spPr bwMode="auto">
          <a:xfrm>
            <a:off x="4530725" y="2130425"/>
            <a:ext cx="4114800" cy="12695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25000"/>
              </a:spcAft>
              <a:tabLst>
                <a:tab pos="2779713" algn="ctr"/>
              </a:tabLst>
            </a:pPr>
            <a:r>
              <a:rPr lang="zh-CN" altLang="en-US" sz="1600" b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诊断周期</a:t>
            </a:r>
            <a:r>
              <a:rPr lang="en-US" altLang="zh-TW" sz="1600" b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   </a:t>
            </a:r>
            <a:r>
              <a:rPr lang="zh-CN" altLang="en-US" sz="1600" b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中位</a:t>
            </a:r>
            <a:r>
              <a:rPr lang="en-US" altLang="zh-TW" sz="1600" b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779713" algn="ctr"/>
              </a:tabLst>
            </a:pP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1996–2006	45 </a:t>
            </a:r>
            <a:r>
              <a:rPr lang="zh-CN" altLang="en-US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个月</a:t>
            </a:r>
            <a:endParaRPr lang="en-US" altLang="zh-CN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779713" algn="ctr"/>
              </a:tabLst>
            </a:pP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1971–1996 	30 </a:t>
            </a:r>
            <a:r>
              <a:rPr lang="zh-CN" altLang="en-US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个月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(</a:t>
            </a:r>
            <a:r>
              <a:rPr lang="en-US" altLang="zh-TW" i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</a:t>
            </a:r>
            <a:r>
              <a:rPr lang="en-US" altLang="zh-TW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&lt;0.001)</a:t>
            </a:r>
          </a:p>
        </p:txBody>
      </p:sp>
      <p:sp>
        <p:nvSpPr>
          <p:cNvPr id="64517" name="Rectangle 7"/>
          <p:cNvSpPr>
            <a:spLocks noChangeArrowheads="1"/>
          </p:cNvSpPr>
          <p:nvPr/>
        </p:nvSpPr>
        <p:spPr bwMode="auto">
          <a:xfrm>
            <a:off x="383117" y="6460250"/>
            <a:ext cx="5943600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0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Kumar SK, et al. </a:t>
            </a:r>
            <a:r>
              <a:rPr lang="en-US" altLang="zh-TW" sz="1000" i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Blood</a:t>
            </a:r>
            <a:r>
              <a:rPr lang="en-US" altLang="zh-TW" sz="10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2008;111:2516-2520.                                 </a:t>
            </a:r>
            <a:endParaRPr lang="en-US" altLang="zh-TW" sz="1000" dirty="0" smtClean="0">
              <a:solidFill>
                <a:srgbClr val="FF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18" name="Rectangle 10"/>
          <p:cNvSpPr>
            <a:spLocks noChangeArrowheads="1"/>
          </p:cNvSpPr>
          <p:nvPr/>
        </p:nvSpPr>
        <p:spPr bwMode="auto">
          <a:xfrm>
            <a:off x="4454525" y="2117725"/>
            <a:ext cx="3886200" cy="1277938"/>
          </a:xfrm>
          <a:prstGeom prst="rect">
            <a:avLst/>
          </a:prstGeom>
          <a:noFill/>
          <a:ln w="25400">
            <a:solidFill>
              <a:srgbClr val="FFD869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zh-TW" dirty="0" smtClean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6" name="Text Box 6"/>
          <p:cNvSpPr txBox="1">
            <a:spLocks noChangeArrowheads="1"/>
          </p:cNvSpPr>
          <p:nvPr/>
        </p:nvSpPr>
        <p:spPr bwMode="auto">
          <a:xfrm>
            <a:off x="1113903" y="6189129"/>
            <a:ext cx="3170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   距离诊断时间</a:t>
            </a:r>
            <a:r>
              <a:rPr lang="en-GB" altLang="zh-TW" sz="1600" b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</a:t>
            </a:r>
            <a:r>
              <a:rPr lang="zh-CN" altLang="en-US" sz="1600" b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月</a:t>
            </a:r>
            <a:r>
              <a:rPr lang="en-GB" altLang="zh-TW" sz="1600" b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</a:p>
        </p:txBody>
      </p:sp>
      <p:sp>
        <p:nvSpPr>
          <p:cNvPr id="64554" name="Freeform 42"/>
          <p:cNvSpPr>
            <a:spLocks/>
          </p:cNvSpPr>
          <p:nvPr/>
        </p:nvSpPr>
        <p:spPr bwMode="auto">
          <a:xfrm>
            <a:off x="976313" y="2162444"/>
            <a:ext cx="2927350" cy="3432406"/>
          </a:xfrm>
          <a:custGeom>
            <a:avLst/>
            <a:gdLst>
              <a:gd name="T0" fmla="*/ 2147483647 w 1629"/>
              <a:gd name="T1" fmla="*/ 2147483647 h 1782"/>
              <a:gd name="T2" fmla="*/ 2147483647 w 1629"/>
              <a:gd name="T3" fmla="*/ 2147483647 h 1782"/>
              <a:gd name="T4" fmla="*/ 2147483647 w 1629"/>
              <a:gd name="T5" fmla="*/ 2147483647 h 1782"/>
              <a:gd name="T6" fmla="*/ 2147483647 w 1629"/>
              <a:gd name="T7" fmla="*/ 2147483647 h 1782"/>
              <a:gd name="T8" fmla="*/ 2147483647 w 1629"/>
              <a:gd name="T9" fmla="*/ 2147483647 h 1782"/>
              <a:gd name="T10" fmla="*/ 2147483647 w 1629"/>
              <a:gd name="T11" fmla="*/ 2147483647 h 1782"/>
              <a:gd name="T12" fmla="*/ 2147483647 w 1629"/>
              <a:gd name="T13" fmla="*/ 2147483647 h 1782"/>
              <a:gd name="T14" fmla="*/ 2147483647 w 1629"/>
              <a:gd name="T15" fmla="*/ 2147483647 h 1782"/>
              <a:gd name="T16" fmla="*/ 2147483647 w 1629"/>
              <a:gd name="T17" fmla="*/ 2147483647 h 1782"/>
              <a:gd name="T18" fmla="*/ 2147483647 w 1629"/>
              <a:gd name="T19" fmla="*/ 2147483647 h 1782"/>
              <a:gd name="T20" fmla="*/ 2147483647 w 1629"/>
              <a:gd name="T21" fmla="*/ 2147483647 h 1782"/>
              <a:gd name="T22" fmla="*/ 2147483647 w 1629"/>
              <a:gd name="T23" fmla="*/ 2147483647 h 1782"/>
              <a:gd name="T24" fmla="*/ 2147483647 w 1629"/>
              <a:gd name="T25" fmla="*/ 2147483647 h 1782"/>
              <a:gd name="T26" fmla="*/ 2147483647 w 1629"/>
              <a:gd name="T27" fmla="*/ 2147483647 h 1782"/>
              <a:gd name="T28" fmla="*/ 2147483647 w 1629"/>
              <a:gd name="T29" fmla="*/ 2147483647 h 1782"/>
              <a:gd name="T30" fmla="*/ 2147483647 w 1629"/>
              <a:gd name="T31" fmla="*/ 2147483647 h 1782"/>
              <a:gd name="T32" fmla="*/ 2147483647 w 1629"/>
              <a:gd name="T33" fmla="*/ 2147483647 h 1782"/>
              <a:gd name="T34" fmla="*/ 2147483647 w 1629"/>
              <a:gd name="T35" fmla="*/ 2147483647 h 1782"/>
              <a:gd name="T36" fmla="*/ 2147483647 w 1629"/>
              <a:gd name="T37" fmla="*/ 2147483647 h 1782"/>
              <a:gd name="T38" fmla="*/ 2147483647 w 1629"/>
              <a:gd name="T39" fmla="*/ 2147483647 h 1782"/>
              <a:gd name="T40" fmla="*/ 2147483647 w 1629"/>
              <a:gd name="T41" fmla="*/ 2147483647 h 1782"/>
              <a:gd name="T42" fmla="*/ 2147483647 w 1629"/>
              <a:gd name="T43" fmla="*/ 2147483647 h 1782"/>
              <a:gd name="T44" fmla="*/ 2147483647 w 1629"/>
              <a:gd name="T45" fmla="*/ 2147483647 h 1782"/>
              <a:gd name="T46" fmla="*/ 2147483647 w 1629"/>
              <a:gd name="T47" fmla="*/ 2147483647 h 1782"/>
              <a:gd name="T48" fmla="*/ 2147483647 w 1629"/>
              <a:gd name="T49" fmla="*/ 2147483647 h 1782"/>
              <a:gd name="T50" fmla="*/ 2147483647 w 1629"/>
              <a:gd name="T51" fmla="*/ 2147483647 h 1782"/>
              <a:gd name="T52" fmla="*/ 2147483647 w 1629"/>
              <a:gd name="T53" fmla="*/ 2147483647 h 1782"/>
              <a:gd name="T54" fmla="*/ 2147483647 w 1629"/>
              <a:gd name="T55" fmla="*/ 2147483647 h 1782"/>
              <a:gd name="T56" fmla="*/ 2147483647 w 1629"/>
              <a:gd name="T57" fmla="*/ 2147483647 h 1782"/>
              <a:gd name="T58" fmla="*/ 2147483647 w 1629"/>
              <a:gd name="T59" fmla="*/ 2147483647 h 1782"/>
              <a:gd name="T60" fmla="*/ 2147483647 w 1629"/>
              <a:gd name="T61" fmla="*/ 2147483647 h 1782"/>
              <a:gd name="T62" fmla="*/ 2147483647 w 1629"/>
              <a:gd name="T63" fmla="*/ 2147483647 h 1782"/>
              <a:gd name="T64" fmla="*/ 2147483647 w 1629"/>
              <a:gd name="T65" fmla="*/ 2147483647 h 1782"/>
              <a:gd name="T66" fmla="*/ 2147483647 w 1629"/>
              <a:gd name="T67" fmla="*/ 2147483647 h 1782"/>
              <a:gd name="T68" fmla="*/ 2147483647 w 1629"/>
              <a:gd name="T69" fmla="*/ 2147483647 h 1782"/>
              <a:gd name="T70" fmla="*/ 2147483647 w 1629"/>
              <a:gd name="T71" fmla="*/ 2147483647 h 1782"/>
              <a:gd name="T72" fmla="*/ 2147483647 w 1629"/>
              <a:gd name="T73" fmla="*/ 2147483647 h 1782"/>
              <a:gd name="T74" fmla="*/ 2147483647 w 1629"/>
              <a:gd name="T75" fmla="*/ 2147483647 h 1782"/>
              <a:gd name="T76" fmla="*/ 2147483647 w 1629"/>
              <a:gd name="T77" fmla="*/ 2147483647 h 1782"/>
              <a:gd name="T78" fmla="*/ 2147483647 w 1629"/>
              <a:gd name="T79" fmla="*/ 2147483647 h 1782"/>
              <a:gd name="T80" fmla="*/ 2147483647 w 1629"/>
              <a:gd name="T81" fmla="*/ 2147483647 h 1782"/>
              <a:gd name="T82" fmla="*/ 2147483647 w 1629"/>
              <a:gd name="T83" fmla="*/ 2147483647 h 1782"/>
              <a:gd name="T84" fmla="*/ 2147483647 w 1629"/>
              <a:gd name="T85" fmla="*/ 2147483647 h 1782"/>
              <a:gd name="T86" fmla="*/ 2147483647 w 1629"/>
              <a:gd name="T87" fmla="*/ 2147483647 h 1782"/>
              <a:gd name="T88" fmla="*/ 2147483647 w 1629"/>
              <a:gd name="T89" fmla="*/ 2147483647 h 1782"/>
              <a:gd name="T90" fmla="*/ 2147483647 w 1629"/>
              <a:gd name="T91" fmla="*/ 2147483647 h 1782"/>
              <a:gd name="T92" fmla="*/ 2147483647 w 1629"/>
              <a:gd name="T93" fmla="*/ 2147483647 h 1782"/>
              <a:gd name="T94" fmla="*/ 2147483647 w 1629"/>
              <a:gd name="T95" fmla="*/ 2147483647 h 178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629"/>
              <a:gd name="T145" fmla="*/ 0 h 1782"/>
              <a:gd name="T146" fmla="*/ 1629 w 1629"/>
              <a:gd name="T147" fmla="*/ 1782 h 178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629" h="1782">
                <a:moveTo>
                  <a:pt x="0" y="0"/>
                </a:moveTo>
                <a:lnTo>
                  <a:pt x="31" y="186"/>
                </a:lnTo>
                <a:lnTo>
                  <a:pt x="37" y="234"/>
                </a:lnTo>
                <a:lnTo>
                  <a:pt x="43" y="241"/>
                </a:lnTo>
                <a:lnTo>
                  <a:pt x="55" y="283"/>
                </a:lnTo>
                <a:lnTo>
                  <a:pt x="63" y="316"/>
                </a:lnTo>
                <a:lnTo>
                  <a:pt x="82" y="333"/>
                </a:lnTo>
                <a:lnTo>
                  <a:pt x="97" y="354"/>
                </a:lnTo>
                <a:lnTo>
                  <a:pt x="105" y="385"/>
                </a:lnTo>
                <a:lnTo>
                  <a:pt x="127" y="456"/>
                </a:lnTo>
                <a:lnTo>
                  <a:pt x="139" y="460"/>
                </a:lnTo>
                <a:lnTo>
                  <a:pt x="150" y="517"/>
                </a:lnTo>
                <a:lnTo>
                  <a:pt x="174" y="550"/>
                </a:lnTo>
                <a:lnTo>
                  <a:pt x="186" y="601"/>
                </a:lnTo>
                <a:lnTo>
                  <a:pt x="195" y="613"/>
                </a:lnTo>
                <a:lnTo>
                  <a:pt x="207" y="657"/>
                </a:lnTo>
                <a:lnTo>
                  <a:pt x="217" y="670"/>
                </a:lnTo>
                <a:lnTo>
                  <a:pt x="229" y="675"/>
                </a:lnTo>
                <a:lnTo>
                  <a:pt x="232" y="700"/>
                </a:lnTo>
                <a:lnTo>
                  <a:pt x="240" y="711"/>
                </a:lnTo>
                <a:lnTo>
                  <a:pt x="253" y="715"/>
                </a:lnTo>
                <a:lnTo>
                  <a:pt x="268" y="735"/>
                </a:lnTo>
                <a:lnTo>
                  <a:pt x="289" y="802"/>
                </a:lnTo>
                <a:lnTo>
                  <a:pt x="300" y="841"/>
                </a:lnTo>
                <a:lnTo>
                  <a:pt x="315" y="847"/>
                </a:lnTo>
                <a:lnTo>
                  <a:pt x="319" y="864"/>
                </a:lnTo>
                <a:lnTo>
                  <a:pt x="330" y="867"/>
                </a:lnTo>
                <a:lnTo>
                  <a:pt x="349" y="907"/>
                </a:lnTo>
                <a:lnTo>
                  <a:pt x="369" y="922"/>
                </a:lnTo>
                <a:lnTo>
                  <a:pt x="385" y="949"/>
                </a:lnTo>
                <a:lnTo>
                  <a:pt x="403" y="981"/>
                </a:lnTo>
                <a:lnTo>
                  <a:pt x="423" y="987"/>
                </a:lnTo>
                <a:lnTo>
                  <a:pt x="450" y="1029"/>
                </a:lnTo>
                <a:lnTo>
                  <a:pt x="460" y="1057"/>
                </a:lnTo>
                <a:lnTo>
                  <a:pt x="483" y="1066"/>
                </a:lnTo>
                <a:lnTo>
                  <a:pt x="490" y="1096"/>
                </a:lnTo>
                <a:lnTo>
                  <a:pt x="504" y="1116"/>
                </a:lnTo>
                <a:lnTo>
                  <a:pt x="528" y="1134"/>
                </a:lnTo>
                <a:lnTo>
                  <a:pt x="538" y="1161"/>
                </a:lnTo>
                <a:lnTo>
                  <a:pt x="546" y="1168"/>
                </a:lnTo>
                <a:lnTo>
                  <a:pt x="559" y="1183"/>
                </a:lnTo>
                <a:lnTo>
                  <a:pt x="568" y="1198"/>
                </a:lnTo>
                <a:lnTo>
                  <a:pt x="610" y="1239"/>
                </a:lnTo>
                <a:lnTo>
                  <a:pt x="622" y="1236"/>
                </a:lnTo>
                <a:lnTo>
                  <a:pt x="651" y="1284"/>
                </a:lnTo>
                <a:lnTo>
                  <a:pt x="666" y="1288"/>
                </a:lnTo>
                <a:lnTo>
                  <a:pt x="679" y="1309"/>
                </a:lnTo>
                <a:lnTo>
                  <a:pt x="693" y="1306"/>
                </a:lnTo>
                <a:lnTo>
                  <a:pt x="702" y="1324"/>
                </a:lnTo>
                <a:lnTo>
                  <a:pt x="711" y="1350"/>
                </a:lnTo>
                <a:lnTo>
                  <a:pt x="724" y="1359"/>
                </a:lnTo>
                <a:lnTo>
                  <a:pt x="736" y="1377"/>
                </a:lnTo>
                <a:lnTo>
                  <a:pt x="753" y="1390"/>
                </a:lnTo>
                <a:lnTo>
                  <a:pt x="769" y="1393"/>
                </a:lnTo>
                <a:lnTo>
                  <a:pt x="778" y="1408"/>
                </a:lnTo>
                <a:lnTo>
                  <a:pt x="783" y="1428"/>
                </a:lnTo>
                <a:lnTo>
                  <a:pt x="802" y="1429"/>
                </a:lnTo>
                <a:lnTo>
                  <a:pt x="804" y="1447"/>
                </a:lnTo>
                <a:lnTo>
                  <a:pt x="840" y="1446"/>
                </a:lnTo>
                <a:lnTo>
                  <a:pt x="859" y="1456"/>
                </a:lnTo>
                <a:lnTo>
                  <a:pt x="868" y="1473"/>
                </a:lnTo>
                <a:lnTo>
                  <a:pt x="907" y="1476"/>
                </a:lnTo>
                <a:lnTo>
                  <a:pt x="919" y="1485"/>
                </a:lnTo>
                <a:lnTo>
                  <a:pt x="931" y="1503"/>
                </a:lnTo>
                <a:lnTo>
                  <a:pt x="942" y="1501"/>
                </a:lnTo>
                <a:lnTo>
                  <a:pt x="954" y="1521"/>
                </a:lnTo>
                <a:lnTo>
                  <a:pt x="975" y="1534"/>
                </a:lnTo>
                <a:lnTo>
                  <a:pt x="1000" y="1546"/>
                </a:lnTo>
                <a:lnTo>
                  <a:pt x="1012" y="1557"/>
                </a:lnTo>
                <a:lnTo>
                  <a:pt x="1023" y="1572"/>
                </a:lnTo>
                <a:lnTo>
                  <a:pt x="1036" y="1572"/>
                </a:lnTo>
                <a:lnTo>
                  <a:pt x="1099" y="1621"/>
                </a:lnTo>
                <a:lnTo>
                  <a:pt x="1111" y="1621"/>
                </a:lnTo>
                <a:lnTo>
                  <a:pt x="1131" y="1624"/>
                </a:lnTo>
                <a:lnTo>
                  <a:pt x="1138" y="1636"/>
                </a:lnTo>
                <a:lnTo>
                  <a:pt x="1161" y="1636"/>
                </a:lnTo>
                <a:lnTo>
                  <a:pt x="1174" y="1647"/>
                </a:lnTo>
                <a:lnTo>
                  <a:pt x="1228" y="1651"/>
                </a:lnTo>
                <a:lnTo>
                  <a:pt x="1245" y="1659"/>
                </a:lnTo>
                <a:lnTo>
                  <a:pt x="1251" y="1674"/>
                </a:lnTo>
                <a:lnTo>
                  <a:pt x="1266" y="1671"/>
                </a:lnTo>
                <a:lnTo>
                  <a:pt x="1273" y="1677"/>
                </a:lnTo>
                <a:lnTo>
                  <a:pt x="1305" y="1683"/>
                </a:lnTo>
                <a:lnTo>
                  <a:pt x="1309" y="1696"/>
                </a:lnTo>
                <a:lnTo>
                  <a:pt x="1326" y="1699"/>
                </a:lnTo>
                <a:lnTo>
                  <a:pt x="1332" y="1704"/>
                </a:lnTo>
                <a:lnTo>
                  <a:pt x="1386" y="1717"/>
                </a:lnTo>
                <a:lnTo>
                  <a:pt x="1417" y="1722"/>
                </a:lnTo>
                <a:lnTo>
                  <a:pt x="1426" y="1729"/>
                </a:lnTo>
                <a:lnTo>
                  <a:pt x="1438" y="1741"/>
                </a:lnTo>
                <a:lnTo>
                  <a:pt x="1465" y="1747"/>
                </a:lnTo>
                <a:lnTo>
                  <a:pt x="1504" y="1758"/>
                </a:lnTo>
                <a:lnTo>
                  <a:pt x="1590" y="1761"/>
                </a:lnTo>
                <a:lnTo>
                  <a:pt x="1608" y="1773"/>
                </a:lnTo>
                <a:lnTo>
                  <a:pt x="1615" y="1782"/>
                </a:lnTo>
                <a:lnTo>
                  <a:pt x="1629" y="178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56" name="Freeform 44"/>
          <p:cNvSpPr>
            <a:spLocks/>
          </p:cNvSpPr>
          <p:nvPr/>
        </p:nvSpPr>
        <p:spPr bwMode="auto">
          <a:xfrm>
            <a:off x="985838" y="2189364"/>
            <a:ext cx="2909887" cy="3359122"/>
          </a:xfrm>
          <a:custGeom>
            <a:avLst/>
            <a:gdLst>
              <a:gd name="T0" fmla="*/ 0 w 1620"/>
              <a:gd name="T1" fmla="*/ 0 h 1744"/>
              <a:gd name="T2" fmla="*/ 2147483647 w 1620"/>
              <a:gd name="T3" fmla="*/ 2147483647 h 1744"/>
              <a:gd name="T4" fmla="*/ 2147483647 w 1620"/>
              <a:gd name="T5" fmla="*/ 2147483647 h 1744"/>
              <a:gd name="T6" fmla="*/ 2147483647 w 1620"/>
              <a:gd name="T7" fmla="*/ 2147483647 h 1744"/>
              <a:gd name="T8" fmla="*/ 2147483647 w 1620"/>
              <a:gd name="T9" fmla="*/ 2147483647 h 1744"/>
              <a:gd name="T10" fmla="*/ 2147483647 w 1620"/>
              <a:gd name="T11" fmla="*/ 2147483647 h 1744"/>
              <a:gd name="T12" fmla="*/ 2147483647 w 1620"/>
              <a:gd name="T13" fmla="*/ 2147483647 h 1744"/>
              <a:gd name="T14" fmla="*/ 2147483647 w 1620"/>
              <a:gd name="T15" fmla="*/ 2147483647 h 1744"/>
              <a:gd name="T16" fmla="*/ 2147483647 w 1620"/>
              <a:gd name="T17" fmla="*/ 2147483647 h 1744"/>
              <a:gd name="T18" fmla="*/ 2147483647 w 1620"/>
              <a:gd name="T19" fmla="*/ 2147483647 h 1744"/>
              <a:gd name="T20" fmla="*/ 2147483647 w 1620"/>
              <a:gd name="T21" fmla="*/ 2147483647 h 1744"/>
              <a:gd name="T22" fmla="*/ 2147483647 w 1620"/>
              <a:gd name="T23" fmla="*/ 2147483647 h 1744"/>
              <a:gd name="T24" fmla="*/ 2147483647 w 1620"/>
              <a:gd name="T25" fmla="*/ 2147483647 h 1744"/>
              <a:gd name="T26" fmla="*/ 2147483647 w 1620"/>
              <a:gd name="T27" fmla="*/ 2147483647 h 1744"/>
              <a:gd name="T28" fmla="*/ 2147483647 w 1620"/>
              <a:gd name="T29" fmla="*/ 2147483647 h 1744"/>
              <a:gd name="T30" fmla="*/ 2147483647 w 1620"/>
              <a:gd name="T31" fmla="*/ 2147483647 h 1744"/>
              <a:gd name="T32" fmla="*/ 2147483647 w 1620"/>
              <a:gd name="T33" fmla="*/ 2147483647 h 1744"/>
              <a:gd name="T34" fmla="*/ 2147483647 w 1620"/>
              <a:gd name="T35" fmla="*/ 2147483647 h 1744"/>
              <a:gd name="T36" fmla="*/ 2147483647 w 1620"/>
              <a:gd name="T37" fmla="*/ 2147483647 h 1744"/>
              <a:gd name="T38" fmla="*/ 2147483647 w 1620"/>
              <a:gd name="T39" fmla="*/ 2147483647 h 1744"/>
              <a:gd name="T40" fmla="*/ 2147483647 w 1620"/>
              <a:gd name="T41" fmla="*/ 2147483647 h 1744"/>
              <a:gd name="T42" fmla="*/ 2147483647 w 1620"/>
              <a:gd name="T43" fmla="*/ 2147483647 h 1744"/>
              <a:gd name="T44" fmla="*/ 2147483647 w 1620"/>
              <a:gd name="T45" fmla="*/ 2147483647 h 1744"/>
              <a:gd name="T46" fmla="*/ 2147483647 w 1620"/>
              <a:gd name="T47" fmla="*/ 2147483647 h 1744"/>
              <a:gd name="T48" fmla="*/ 2147483647 w 1620"/>
              <a:gd name="T49" fmla="*/ 2147483647 h 1744"/>
              <a:gd name="T50" fmla="*/ 2147483647 w 1620"/>
              <a:gd name="T51" fmla="*/ 2147483647 h 1744"/>
              <a:gd name="T52" fmla="*/ 2147483647 w 1620"/>
              <a:gd name="T53" fmla="*/ 2147483647 h 1744"/>
              <a:gd name="T54" fmla="*/ 2147483647 w 1620"/>
              <a:gd name="T55" fmla="*/ 2147483647 h 1744"/>
              <a:gd name="T56" fmla="*/ 2147483647 w 1620"/>
              <a:gd name="T57" fmla="*/ 2147483647 h 1744"/>
              <a:gd name="T58" fmla="*/ 2147483647 w 1620"/>
              <a:gd name="T59" fmla="*/ 2147483647 h 1744"/>
              <a:gd name="T60" fmla="*/ 2147483647 w 1620"/>
              <a:gd name="T61" fmla="*/ 2147483647 h 1744"/>
              <a:gd name="T62" fmla="*/ 2147483647 w 1620"/>
              <a:gd name="T63" fmla="*/ 2147483647 h 1744"/>
              <a:gd name="T64" fmla="*/ 2147483647 w 1620"/>
              <a:gd name="T65" fmla="*/ 2147483647 h 1744"/>
              <a:gd name="T66" fmla="*/ 2147483647 w 1620"/>
              <a:gd name="T67" fmla="*/ 2147483647 h 1744"/>
              <a:gd name="T68" fmla="*/ 2147483647 w 1620"/>
              <a:gd name="T69" fmla="*/ 2147483647 h 1744"/>
              <a:gd name="T70" fmla="*/ 2147483647 w 1620"/>
              <a:gd name="T71" fmla="*/ 2147483647 h 1744"/>
              <a:gd name="T72" fmla="*/ 2147483647 w 1620"/>
              <a:gd name="T73" fmla="*/ 2147483647 h 1744"/>
              <a:gd name="T74" fmla="*/ 2147483647 w 1620"/>
              <a:gd name="T75" fmla="*/ 2147483647 h 1744"/>
              <a:gd name="T76" fmla="*/ 2147483647 w 1620"/>
              <a:gd name="T77" fmla="*/ 2147483647 h 1744"/>
              <a:gd name="T78" fmla="*/ 2147483647 w 1620"/>
              <a:gd name="T79" fmla="*/ 2147483647 h 1744"/>
              <a:gd name="T80" fmla="*/ 2147483647 w 1620"/>
              <a:gd name="T81" fmla="*/ 2147483647 h 1744"/>
              <a:gd name="T82" fmla="*/ 2147483647 w 1620"/>
              <a:gd name="T83" fmla="*/ 2147483647 h 1744"/>
              <a:gd name="T84" fmla="*/ 2147483647 w 1620"/>
              <a:gd name="T85" fmla="*/ 2147483647 h 1744"/>
              <a:gd name="T86" fmla="*/ 2147483647 w 1620"/>
              <a:gd name="T87" fmla="*/ 2147483647 h 1744"/>
              <a:gd name="T88" fmla="*/ 2147483647 w 1620"/>
              <a:gd name="T89" fmla="*/ 2147483647 h 1744"/>
              <a:gd name="T90" fmla="*/ 2147483647 w 1620"/>
              <a:gd name="T91" fmla="*/ 2147483647 h 1744"/>
              <a:gd name="T92" fmla="*/ 2147483647 w 1620"/>
              <a:gd name="T93" fmla="*/ 2147483647 h 1744"/>
              <a:gd name="T94" fmla="*/ 2147483647 w 1620"/>
              <a:gd name="T95" fmla="*/ 2147483647 h 1744"/>
              <a:gd name="T96" fmla="*/ 2147483647 w 1620"/>
              <a:gd name="T97" fmla="*/ 2147483647 h 1744"/>
              <a:gd name="T98" fmla="*/ 2147483647 w 1620"/>
              <a:gd name="T99" fmla="*/ 2147483647 h 1744"/>
              <a:gd name="T100" fmla="*/ 2147483647 w 1620"/>
              <a:gd name="T101" fmla="*/ 2147483647 h 1744"/>
              <a:gd name="T102" fmla="*/ 2147483647 w 1620"/>
              <a:gd name="T103" fmla="*/ 2147483647 h 1744"/>
              <a:gd name="T104" fmla="*/ 2147483647 w 1620"/>
              <a:gd name="T105" fmla="*/ 2147483647 h 1744"/>
              <a:gd name="T106" fmla="*/ 2147483647 w 1620"/>
              <a:gd name="T107" fmla="*/ 2147483647 h 1744"/>
              <a:gd name="T108" fmla="*/ 2147483647 w 1620"/>
              <a:gd name="T109" fmla="*/ 2147483647 h 1744"/>
              <a:gd name="T110" fmla="*/ 2147483647 w 1620"/>
              <a:gd name="T111" fmla="*/ 2147483647 h 1744"/>
              <a:gd name="T112" fmla="*/ 2147483647 w 1620"/>
              <a:gd name="T113" fmla="*/ 2147483647 h 174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620"/>
              <a:gd name="T172" fmla="*/ 0 h 1744"/>
              <a:gd name="T173" fmla="*/ 1620 w 1620"/>
              <a:gd name="T174" fmla="*/ 1744 h 174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620" h="1744">
                <a:moveTo>
                  <a:pt x="0" y="0"/>
                </a:moveTo>
                <a:lnTo>
                  <a:pt x="37" y="191"/>
                </a:lnTo>
                <a:lnTo>
                  <a:pt x="59" y="272"/>
                </a:lnTo>
                <a:lnTo>
                  <a:pt x="82" y="344"/>
                </a:lnTo>
                <a:lnTo>
                  <a:pt x="89" y="364"/>
                </a:lnTo>
                <a:lnTo>
                  <a:pt x="124" y="451"/>
                </a:lnTo>
                <a:lnTo>
                  <a:pt x="134" y="460"/>
                </a:lnTo>
                <a:lnTo>
                  <a:pt x="158" y="533"/>
                </a:lnTo>
                <a:lnTo>
                  <a:pt x="184" y="574"/>
                </a:lnTo>
                <a:lnTo>
                  <a:pt x="197" y="604"/>
                </a:lnTo>
                <a:lnTo>
                  <a:pt x="214" y="638"/>
                </a:lnTo>
                <a:lnTo>
                  <a:pt x="236" y="682"/>
                </a:lnTo>
                <a:lnTo>
                  <a:pt x="287" y="776"/>
                </a:lnTo>
                <a:lnTo>
                  <a:pt x="299" y="815"/>
                </a:lnTo>
                <a:lnTo>
                  <a:pt x="464" y="1092"/>
                </a:lnTo>
                <a:lnTo>
                  <a:pt x="499" y="1129"/>
                </a:lnTo>
                <a:lnTo>
                  <a:pt x="520" y="1135"/>
                </a:lnTo>
                <a:lnTo>
                  <a:pt x="539" y="1163"/>
                </a:lnTo>
                <a:lnTo>
                  <a:pt x="556" y="1193"/>
                </a:lnTo>
                <a:lnTo>
                  <a:pt x="589" y="1205"/>
                </a:lnTo>
                <a:lnTo>
                  <a:pt x="599" y="1228"/>
                </a:lnTo>
                <a:lnTo>
                  <a:pt x="604" y="1240"/>
                </a:lnTo>
                <a:lnTo>
                  <a:pt x="622" y="1241"/>
                </a:lnTo>
                <a:lnTo>
                  <a:pt x="688" y="1313"/>
                </a:lnTo>
                <a:lnTo>
                  <a:pt x="703" y="1327"/>
                </a:lnTo>
                <a:lnTo>
                  <a:pt x="727" y="1325"/>
                </a:lnTo>
                <a:lnTo>
                  <a:pt x="1020" y="1512"/>
                </a:lnTo>
                <a:lnTo>
                  <a:pt x="1037" y="1535"/>
                </a:lnTo>
                <a:lnTo>
                  <a:pt x="1054" y="1538"/>
                </a:lnTo>
                <a:lnTo>
                  <a:pt x="1057" y="1556"/>
                </a:lnTo>
                <a:lnTo>
                  <a:pt x="1079" y="1556"/>
                </a:lnTo>
                <a:lnTo>
                  <a:pt x="1082" y="1570"/>
                </a:lnTo>
                <a:lnTo>
                  <a:pt x="1103" y="1570"/>
                </a:lnTo>
                <a:lnTo>
                  <a:pt x="1109" y="1582"/>
                </a:lnTo>
                <a:lnTo>
                  <a:pt x="1121" y="1583"/>
                </a:lnTo>
                <a:lnTo>
                  <a:pt x="1135" y="1609"/>
                </a:lnTo>
                <a:lnTo>
                  <a:pt x="1160" y="1627"/>
                </a:lnTo>
                <a:lnTo>
                  <a:pt x="1195" y="1645"/>
                </a:lnTo>
                <a:lnTo>
                  <a:pt x="1238" y="1663"/>
                </a:lnTo>
                <a:lnTo>
                  <a:pt x="1279" y="1670"/>
                </a:lnTo>
                <a:lnTo>
                  <a:pt x="1316" y="1673"/>
                </a:lnTo>
                <a:lnTo>
                  <a:pt x="1321" y="1679"/>
                </a:lnTo>
                <a:lnTo>
                  <a:pt x="1325" y="1688"/>
                </a:lnTo>
                <a:lnTo>
                  <a:pt x="1367" y="1688"/>
                </a:lnTo>
                <a:lnTo>
                  <a:pt x="1369" y="1697"/>
                </a:lnTo>
                <a:lnTo>
                  <a:pt x="1429" y="1697"/>
                </a:lnTo>
                <a:lnTo>
                  <a:pt x="1433" y="1706"/>
                </a:lnTo>
                <a:lnTo>
                  <a:pt x="1468" y="1708"/>
                </a:lnTo>
                <a:lnTo>
                  <a:pt x="1462" y="1711"/>
                </a:lnTo>
                <a:lnTo>
                  <a:pt x="1487" y="1709"/>
                </a:lnTo>
                <a:lnTo>
                  <a:pt x="1493" y="1717"/>
                </a:lnTo>
                <a:lnTo>
                  <a:pt x="1543" y="1715"/>
                </a:lnTo>
                <a:lnTo>
                  <a:pt x="1547" y="1720"/>
                </a:lnTo>
                <a:lnTo>
                  <a:pt x="1589" y="1721"/>
                </a:lnTo>
                <a:lnTo>
                  <a:pt x="1594" y="1732"/>
                </a:lnTo>
                <a:lnTo>
                  <a:pt x="1616" y="1735"/>
                </a:lnTo>
                <a:lnTo>
                  <a:pt x="1620" y="1744"/>
                </a:lnTo>
              </a:path>
            </a:pathLst>
          </a:custGeom>
          <a:noFill/>
          <a:ln w="25400">
            <a:solidFill>
              <a:schemeClr val="accent5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 rot="16200000">
            <a:off x="-791543" y="3938250"/>
            <a:ext cx="24228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b="1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生存率</a:t>
            </a:r>
            <a:endParaRPr lang="en-GB" altLang="zh-TW" sz="1400" b="1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0" name="Line 21"/>
          <p:cNvSpPr>
            <a:spLocks noChangeShapeType="1"/>
          </p:cNvSpPr>
          <p:nvPr/>
        </p:nvSpPr>
        <p:spPr bwMode="auto">
          <a:xfrm rot="16200000" flipV="1">
            <a:off x="954882" y="5064454"/>
            <a:ext cx="0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1" name="Line 21"/>
          <p:cNvSpPr>
            <a:spLocks noChangeShapeType="1"/>
          </p:cNvSpPr>
          <p:nvPr/>
        </p:nvSpPr>
        <p:spPr bwMode="auto">
          <a:xfrm rot="16200000" flipV="1">
            <a:off x="954882" y="4333104"/>
            <a:ext cx="0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2" name="Line 21"/>
          <p:cNvSpPr>
            <a:spLocks noChangeShapeType="1"/>
          </p:cNvSpPr>
          <p:nvPr/>
        </p:nvSpPr>
        <p:spPr bwMode="auto">
          <a:xfrm rot="16200000" flipV="1">
            <a:off x="954882" y="3598764"/>
            <a:ext cx="0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3" name="Line 21"/>
          <p:cNvSpPr>
            <a:spLocks noChangeShapeType="1"/>
          </p:cNvSpPr>
          <p:nvPr/>
        </p:nvSpPr>
        <p:spPr bwMode="auto">
          <a:xfrm rot="16200000" flipV="1">
            <a:off x="954882" y="2865920"/>
            <a:ext cx="0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4" name="Line 21"/>
          <p:cNvSpPr>
            <a:spLocks noChangeShapeType="1"/>
          </p:cNvSpPr>
          <p:nvPr/>
        </p:nvSpPr>
        <p:spPr bwMode="auto">
          <a:xfrm rot="16200000" flipV="1">
            <a:off x="954882" y="2136066"/>
            <a:ext cx="0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5" name="Line 21"/>
          <p:cNvSpPr>
            <a:spLocks noChangeShapeType="1"/>
          </p:cNvSpPr>
          <p:nvPr/>
        </p:nvSpPr>
        <p:spPr bwMode="auto">
          <a:xfrm rot="16200000" flipV="1">
            <a:off x="954882" y="5794308"/>
            <a:ext cx="0" cy="5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7" name="Freeform 10"/>
          <p:cNvSpPr>
            <a:spLocks/>
          </p:cNvSpPr>
          <p:nvPr/>
        </p:nvSpPr>
        <p:spPr bwMode="auto">
          <a:xfrm>
            <a:off x="982663" y="2159452"/>
            <a:ext cx="1785937" cy="2179091"/>
          </a:xfrm>
          <a:custGeom>
            <a:avLst/>
            <a:gdLst>
              <a:gd name="T0" fmla="*/ 0 w 994"/>
              <a:gd name="T1" fmla="*/ 0 h 1132"/>
              <a:gd name="T2" fmla="*/ 2147483647 w 994"/>
              <a:gd name="T3" fmla="*/ 2147483647 h 1132"/>
              <a:gd name="T4" fmla="*/ 2147483647 w 994"/>
              <a:gd name="T5" fmla="*/ 2147483647 h 1132"/>
              <a:gd name="T6" fmla="*/ 2147483647 w 994"/>
              <a:gd name="T7" fmla="*/ 2147483647 h 1132"/>
              <a:gd name="T8" fmla="*/ 2147483647 w 994"/>
              <a:gd name="T9" fmla="*/ 2147483647 h 1132"/>
              <a:gd name="T10" fmla="*/ 2147483647 w 994"/>
              <a:gd name="T11" fmla="*/ 2147483647 h 1132"/>
              <a:gd name="T12" fmla="*/ 2147483647 w 994"/>
              <a:gd name="T13" fmla="*/ 2147483647 h 1132"/>
              <a:gd name="T14" fmla="*/ 2147483647 w 994"/>
              <a:gd name="T15" fmla="*/ 2147483647 h 1132"/>
              <a:gd name="T16" fmla="*/ 2147483647 w 994"/>
              <a:gd name="T17" fmla="*/ 2147483647 h 1132"/>
              <a:gd name="T18" fmla="*/ 2147483647 w 994"/>
              <a:gd name="T19" fmla="*/ 2147483647 h 1132"/>
              <a:gd name="T20" fmla="*/ 2147483647 w 994"/>
              <a:gd name="T21" fmla="*/ 2147483647 h 1132"/>
              <a:gd name="T22" fmla="*/ 2147483647 w 994"/>
              <a:gd name="T23" fmla="*/ 2147483647 h 1132"/>
              <a:gd name="T24" fmla="*/ 2147483647 w 994"/>
              <a:gd name="T25" fmla="*/ 2147483647 h 1132"/>
              <a:gd name="T26" fmla="*/ 2147483647 w 994"/>
              <a:gd name="T27" fmla="*/ 2147483647 h 1132"/>
              <a:gd name="T28" fmla="*/ 2147483647 w 994"/>
              <a:gd name="T29" fmla="*/ 2147483647 h 1132"/>
              <a:gd name="T30" fmla="*/ 2147483647 w 994"/>
              <a:gd name="T31" fmla="*/ 2147483647 h 1132"/>
              <a:gd name="T32" fmla="*/ 2147483647 w 994"/>
              <a:gd name="T33" fmla="*/ 2147483647 h 1132"/>
              <a:gd name="T34" fmla="*/ 2147483647 w 994"/>
              <a:gd name="T35" fmla="*/ 2147483647 h 1132"/>
              <a:gd name="T36" fmla="*/ 2147483647 w 994"/>
              <a:gd name="T37" fmla="*/ 2147483647 h 1132"/>
              <a:gd name="T38" fmla="*/ 2147483647 w 994"/>
              <a:gd name="T39" fmla="*/ 2147483647 h 1132"/>
              <a:gd name="T40" fmla="*/ 2147483647 w 994"/>
              <a:gd name="T41" fmla="*/ 2147483647 h 1132"/>
              <a:gd name="T42" fmla="*/ 2147483647 w 994"/>
              <a:gd name="T43" fmla="*/ 2147483647 h 1132"/>
              <a:gd name="T44" fmla="*/ 2147483647 w 994"/>
              <a:gd name="T45" fmla="*/ 2147483647 h 1132"/>
              <a:gd name="T46" fmla="*/ 2147483647 w 994"/>
              <a:gd name="T47" fmla="*/ 2147483647 h 1132"/>
              <a:gd name="T48" fmla="*/ 2147483647 w 994"/>
              <a:gd name="T49" fmla="*/ 2147483647 h 1132"/>
              <a:gd name="T50" fmla="*/ 2147483647 w 994"/>
              <a:gd name="T51" fmla="*/ 2147483647 h 1132"/>
              <a:gd name="T52" fmla="*/ 2147483647 w 994"/>
              <a:gd name="T53" fmla="*/ 2147483647 h 1132"/>
              <a:gd name="T54" fmla="*/ 2147483647 w 994"/>
              <a:gd name="T55" fmla="*/ 2147483647 h 1132"/>
              <a:gd name="T56" fmla="*/ 2147483647 w 994"/>
              <a:gd name="T57" fmla="*/ 2147483647 h 1132"/>
              <a:gd name="T58" fmla="*/ 2147483647 w 994"/>
              <a:gd name="T59" fmla="*/ 2147483647 h 1132"/>
              <a:gd name="T60" fmla="*/ 2147483647 w 994"/>
              <a:gd name="T61" fmla="*/ 2147483647 h 1132"/>
              <a:gd name="T62" fmla="*/ 2147483647 w 994"/>
              <a:gd name="T63" fmla="*/ 2147483647 h 1132"/>
              <a:gd name="T64" fmla="*/ 2147483647 w 994"/>
              <a:gd name="T65" fmla="*/ 2147483647 h 1132"/>
              <a:gd name="T66" fmla="*/ 2147483647 w 994"/>
              <a:gd name="T67" fmla="*/ 2147483647 h 1132"/>
              <a:gd name="T68" fmla="*/ 2147483647 w 994"/>
              <a:gd name="T69" fmla="*/ 2147483647 h 1132"/>
              <a:gd name="T70" fmla="*/ 2147483647 w 994"/>
              <a:gd name="T71" fmla="*/ 2147483647 h 1132"/>
              <a:gd name="T72" fmla="*/ 2147483647 w 994"/>
              <a:gd name="T73" fmla="*/ 2147483647 h 1132"/>
              <a:gd name="T74" fmla="*/ 2147483647 w 994"/>
              <a:gd name="T75" fmla="*/ 2147483647 h 1132"/>
              <a:gd name="T76" fmla="*/ 2147483647 w 994"/>
              <a:gd name="T77" fmla="*/ 2147483647 h 1132"/>
              <a:gd name="T78" fmla="*/ 2147483647 w 994"/>
              <a:gd name="T79" fmla="*/ 2147483647 h 1132"/>
              <a:gd name="T80" fmla="*/ 2147483647 w 994"/>
              <a:gd name="T81" fmla="*/ 2147483647 h 1132"/>
              <a:gd name="T82" fmla="*/ 2147483647 w 994"/>
              <a:gd name="T83" fmla="*/ 2147483647 h 1132"/>
              <a:gd name="T84" fmla="*/ 2147483647 w 994"/>
              <a:gd name="T85" fmla="*/ 2147483647 h 1132"/>
              <a:gd name="T86" fmla="*/ 2147483647 w 994"/>
              <a:gd name="T87" fmla="*/ 2147483647 h 1132"/>
              <a:gd name="T88" fmla="*/ 2147483647 w 994"/>
              <a:gd name="T89" fmla="*/ 2147483647 h 1132"/>
              <a:gd name="T90" fmla="*/ 2147483647 w 994"/>
              <a:gd name="T91" fmla="*/ 2147483647 h 1132"/>
              <a:gd name="T92" fmla="*/ 2147483647 w 994"/>
              <a:gd name="T93" fmla="*/ 2147483647 h 1132"/>
              <a:gd name="T94" fmla="*/ 2147483647 w 994"/>
              <a:gd name="T95" fmla="*/ 2147483647 h 1132"/>
              <a:gd name="T96" fmla="*/ 2147483647 w 994"/>
              <a:gd name="T97" fmla="*/ 2147483647 h 1132"/>
              <a:gd name="T98" fmla="*/ 2147483647 w 994"/>
              <a:gd name="T99" fmla="*/ 2147483647 h 1132"/>
              <a:gd name="T100" fmla="*/ 2147483647 w 994"/>
              <a:gd name="T101" fmla="*/ 2147483647 h 1132"/>
              <a:gd name="T102" fmla="*/ 2147483647 w 994"/>
              <a:gd name="T103" fmla="*/ 2147483647 h 1132"/>
              <a:gd name="T104" fmla="*/ 2147483647 w 994"/>
              <a:gd name="T105" fmla="*/ 2147483647 h 1132"/>
              <a:gd name="T106" fmla="*/ 2147483647 w 994"/>
              <a:gd name="T107" fmla="*/ 2147483647 h 1132"/>
              <a:gd name="T108" fmla="*/ 2147483647 w 994"/>
              <a:gd name="T109" fmla="*/ 2147483647 h 1132"/>
              <a:gd name="T110" fmla="*/ 2147483647 w 994"/>
              <a:gd name="T111" fmla="*/ 2147483647 h 1132"/>
              <a:gd name="T112" fmla="*/ 2147483647 w 994"/>
              <a:gd name="T113" fmla="*/ 2147483647 h 1132"/>
              <a:gd name="T114" fmla="*/ 2147483647 w 994"/>
              <a:gd name="T115" fmla="*/ 2147483647 h 1132"/>
              <a:gd name="T116" fmla="*/ 2147483647 w 994"/>
              <a:gd name="T117" fmla="*/ 2147483647 h 1132"/>
              <a:gd name="T118" fmla="*/ 2147483647 w 994"/>
              <a:gd name="T119" fmla="*/ 2147483647 h 1132"/>
              <a:gd name="T120" fmla="*/ 2147483647 w 994"/>
              <a:gd name="T121" fmla="*/ 2147483647 h 1132"/>
              <a:gd name="T122" fmla="*/ 2147483647 w 994"/>
              <a:gd name="T123" fmla="*/ 2147483647 h 1132"/>
              <a:gd name="T124" fmla="*/ 2147483647 w 994"/>
              <a:gd name="T125" fmla="*/ 2147483647 h 113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94"/>
              <a:gd name="T190" fmla="*/ 0 h 1132"/>
              <a:gd name="T191" fmla="*/ 994 w 994"/>
              <a:gd name="T192" fmla="*/ 1132 h 113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94" h="1132">
                <a:moveTo>
                  <a:pt x="0" y="0"/>
                </a:moveTo>
                <a:lnTo>
                  <a:pt x="9" y="62"/>
                </a:lnTo>
                <a:lnTo>
                  <a:pt x="58" y="215"/>
                </a:lnTo>
                <a:lnTo>
                  <a:pt x="72" y="246"/>
                </a:lnTo>
                <a:lnTo>
                  <a:pt x="88" y="275"/>
                </a:lnTo>
                <a:lnTo>
                  <a:pt x="99" y="279"/>
                </a:lnTo>
                <a:lnTo>
                  <a:pt x="108" y="309"/>
                </a:lnTo>
                <a:lnTo>
                  <a:pt x="130" y="339"/>
                </a:lnTo>
                <a:lnTo>
                  <a:pt x="154" y="369"/>
                </a:lnTo>
                <a:lnTo>
                  <a:pt x="177" y="417"/>
                </a:lnTo>
                <a:lnTo>
                  <a:pt x="192" y="440"/>
                </a:lnTo>
                <a:lnTo>
                  <a:pt x="199" y="458"/>
                </a:lnTo>
                <a:lnTo>
                  <a:pt x="210" y="486"/>
                </a:lnTo>
                <a:lnTo>
                  <a:pt x="223" y="489"/>
                </a:lnTo>
                <a:lnTo>
                  <a:pt x="238" y="521"/>
                </a:lnTo>
                <a:lnTo>
                  <a:pt x="259" y="540"/>
                </a:lnTo>
                <a:lnTo>
                  <a:pt x="264" y="554"/>
                </a:lnTo>
                <a:lnTo>
                  <a:pt x="283" y="555"/>
                </a:lnTo>
                <a:lnTo>
                  <a:pt x="304" y="564"/>
                </a:lnTo>
                <a:lnTo>
                  <a:pt x="313" y="579"/>
                </a:lnTo>
                <a:lnTo>
                  <a:pt x="325" y="591"/>
                </a:lnTo>
                <a:lnTo>
                  <a:pt x="337" y="599"/>
                </a:lnTo>
                <a:lnTo>
                  <a:pt x="343" y="617"/>
                </a:lnTo>
                <a:lnTo>
                  <a:pt x="356" y="643"/>
                </a:lnTo>
                <a:lnTo>
                  <a:pt x="390" y="660"/>
                </a:lnTo>
                <a:lnTo>
                  <a:pt x="406" y="677"/>
                </a:lnTo>
                <a:lnTo>
                  <a:pt x="412" y="687"/>
                </a:lnTo>
                <a:lnTo>
                  <a:pt x="430" y="699"/>
                </a:lnTo>
                <a:lnTo>
                  <a:pt x="447" y="701"/>
                </a:lnTo>
                <a:lnTo>
                  <a:pt x="451" y="713"/>
                </a:lnTo>
                <a:lnTo>
                  <a:pt x="471" y="717"/>
                </a:lnTo>
                <a:lnTo>
                  <a:pt x="477" y="722"/>
                </a:lnTo>
                <a:lnTo>
                  <a:pt x="483" y="740"/>
                </a:lnTo>
                <a:lnTo>
                  <a:pt x="489" y="753"/>
                </a:lnTo>
                <a:lnTo>
                  <a:pt x="492" y="767"/>
                </a:lnTo>
                <a:lnTo>
                  <a:pt x="504" y="774"/>
                </a:lnTo>
                <a:lnTo>
                  <a:pt x="511" y="788"/>
                </a:lnTo>
                <a:lnTo>
                  <a:pt x="520" y="795"/>
                </a:lnTo>
                <a:lnTo>
                  <a:pt x="537" y="801"/>
                </a:lnTo>
                <a:lnTo>
                  <a:pt x="550" y="801"/>
                </a:lnTo>
                <a:lnTo>
                  <a:pt x="558" y="812"/>
                </a:lnTo>
                <a:lnTo>
                  <a:pt x="579" y="812"/>
                </a:lnTo>
                <a:lnTo>
                  <a:pt x="592" y="828"/>
                </a:lnTo>
                <a:lnTo>
                  <a:pt x="604" y="833"/>
                </a:lnTo>
                <a:lnTo>
                  <a:pt x="616" y="863"/>
                </a:lnTo>
                <a:lnTo>
                  <a:pt x="625" y="884"/>
                </a:lnTo>
                <a:lnTo>
                  <a:pt x="655" y="882"/>
                </a:lnTo>
                <a:lnTo>
                  <a:pt x="655" y="894"/>
                </a:lnTo>
                <a:lnTo>
                  <a:pt x="687" y="896"/>
                </a:lnTo>
                <a:lnTo>
                  <a:pt x="685" y="906"/>
                </a:lnTo>
                <a:lnTo>
                  <a:pt x="693" y="920"/>
                </a:lnTo>
                <a:lnTo>
                  <a:pt x="697" y="935"/>
                </a:lnTo>
                <a:lnTo>
                  <a:pt x="700" y="954"/>
                </a:lnTo>
                <a:lnTo>
                  <a:pt x="753" y="953"/>
                </a:lnTo>
                <a:lnTo>
                  <a:pt x="753" y="972"/>
                </a:lnTo>
                <a:lnTo>
                  <a:pt x="763" y="972"/>
                </a:lnTo>
                <a:lnTo>
                  <a:pt x="768" y="995"/>
                </a:lnTo>
                <a:lnTo>
                  <a:pt x="776" y="1018"/>
                </a:lnTo>
                <a:lnTo>
                  <a:pt x="858" y="1024"/>
                </a:lnTo>
                <a:lnTo>
                  <a:pt x="858" y="1088"/>
                </a:lnTo>
                <a:lnTo>
                  <a:pt x="880" y="1092"/>
                </a:lnTo>
                <a:lnTo>
                  <a:pt x="878" y="1130"/>
                </a:lnTo>
                <a:lnTo>
                  <a:pt x="994" y="1132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8" name="Freeform 9"/>
          <p:cNvSpPr>
            <a:spLocks/>
          </p:cNvSpPr>
          <p:nvPr/>
        </p:nvSpPr>
        <p:spPr bwMode="auto">
          <a:xfrm>
            <a:off x="987425" y="2159452"/>
            <a:ext cx="2909888" cy="3393520"/>
          </a:xfrm>
          <a:custGeom>
            <a:avLst/>
            <a:gdLst>
              <a:gd name="T0" fmla="*/ 2147483647 w 1620"/>
              <a:gd name="T1" fmla="*/ 2147483647 h 1762"/>
              <a:gd name="T2" fmla="*/ 2147483647 w 1620"/>
              <a:gd name="T3" fmla="*/ 2147483647 h 1762"/>
              <a:gd name="T4" fmla="*/ 2147483647 w 1620"/>
              <a:gd name="T5" fmla="*/ 2147483647 h 1762"/>
              <a:gd name="T6" fmla="*/ 2147483647 w 1620"/>
              <a:gd name="T7" fmla="*/ 2147483647 h 1762"/>
              <a:gd name="T8" fmla="*/ 2147483647 w 1620"/>
              <a:gd name="T9" fmla="*/ 2147483647 h 1762"/>
              <a:gd name="T10" fmla="*/ 2147483647 w 1620"/>
              <a:gd name="T11" fmla="*/ 2147483647 h 1762"/>
              <a:gd name="T12" fmla="*/ 2147483647 w 1620"/>
              <a:gd name="T13" fmla="*/ 2147483647 h 1762"/>
              <a:gd name="T14" fmla="*/ 2147483647 w 1620"/>
              <a:gd name="T15" fmla="*/ 2147483647 h 1762"/>
              <a:gd name="T16" fmla="*/ 2147483647 w 1620"/>
              <a:gd name="T17" fmla="*/ 2147483647 h 1762"/>
              <a:gd name="T18" fmla="*/ 2147483647 w 1620"/>
              <a:gd name="T19" fmla="*/ 2147483647 h 1762"/>
              <a:gd name="T20" fmla="*/ 2147483647 w 1620"/>
              <a:gd name="T21" fmla="*/ 2147483647 h 1762"/>
              <a:gd name="T22" fmla="*/ 2147483647 w 1620"/>
              <a:gd name="T23" fmla="*/ 2147483647 h 1762"/>
              <a:gd name="T24" fmla="*/ 2147483647 w 1620"/>
              <a:gd name="T25" fmla="*/ 2147483647 h 1762"/>
              <a:gd name="T26" fmla="*/ 2147483647 w 1620"/>
              <a:gd name="T27" fmla="*/ 2147483647 h 1762"/>
              <a:gd name="T28" fmla="*/ 2147483647 w 1620"/>
              <a:gd name="T29" fmla="*/ 2147483647 h 1762"/>
              <a:gd name="T30" fmla="*/ 2147483647 w 1620"/>
              <a:gd name="T31" fmla="*/ 2147483647 h 1762"/>
              <a:gd name="T32" fmla="*/ 2147483647 w 1620"/>
              <a:gd name="T33" fmla="*/ 2147483647 h 1762"/>
              <a:gd name="T34" fmla="*/ 2147483647 w 1620"/>
              <a:gd name="T35" fmla="*/ 2147483647 h 1762"/>
              <a:gd name="T36" fmla="*/ 2147483647 w 1620"/>
              <a:gd name="T37" fmla="*/ 2147483647 h 1762"/>
              <a:gd name="T38" fmla="*/ 2147483647 w 1620"/>
              <a:gd name="T39" fmla="*/ 2147483647 h 1762"/>
              <a:gd name="T40" fmla="*/ 2147483647 w 1620"/>
              <a:gd name="T41" fmla="*/ 2147483647 h 1762"/>
              <a:gd name="T42" fmla="*/ 2147483647 w 1620"/>
              <a:gd name="T43" fmla="*/ 2147483647 h 1762"/>
              <a:gd name="T44" fmla="*/ 2147483647 w 1620"/>
              <a:gd name="T45" fmla="*/ 2147483647 h 1762"/>
              <a:gd name="T46" fmla="*/ 2147483647 w 1620"/>
              <a:gd name="T47" fmla="*/ 2147483647 h 1762"/>
              <a:gd name="T48" fmla="*/ 2147483647 w 1620"/>
              <a:gd name="T49" fmla="*/ 2147483647 h 1762"/>
              <a:gd name="T50" fmla="*/ 2147483647 w 1620"/>
              <a:gd name="T51" fmla="*/ 2147483647 h 1762"/>
              <a:gd name="T52" fmla="*/ 2147483647 w 1620"/>
              <a:gd name="T53" fmla="*/ 2147483647 h 1762"/>
              <a:gd name="T54" fmla="*/ 2147483647 w 1620"/>
              <a:gd name="T55" fmla="*/ 2147483647 h 1762"/>
              <a:gd name="T56" fmla="*/ 2147483647 w 1620"/>
              <a:gd name="T57" fmla="*/ 2147483647 h 1762"/>
              <a:gd name="T58" fmla="*/ 2147483647 w 1620"/>
              <a:gd name="T59" fmla="*/ 2147483647 h 1762"/>
              <a:gd name="T60" fmla="*/ 2147483647 w 1620"/>
              <a:gd name="T61" fmla="*/ 2147483647 h 1762"/>
              <a:gd name="T62" fmla="*/ 2147483647 w 1620"/>
              <a:gd name="T63" fmla="*/ 2147483647 h 1762"/>
              <a:gd name="T64" fmla="*/ 2147483647 w 1620"/>
              <a:gd name="T65" fmla="*/ 2147483647 h 1762"/>
              <a:gd name="T66" fmla="*/ 2147483647 w 1620"/>
              <a:gd name="T67" fmla="*/ 2147483647 h 1762"/>
              <a:gd name="T68" fmla="*/ 2147483647 w 1620"/>
              <a:gd name="T69" fmla="*/ 2147483647 h 1762"/>
              <a:gd name="T70" fmla="*/ 2147483647 w 1620"/>
              <a:gd name="T71" fmla="*/ 2147483647 h 1762"/>
              <a:gd name="T72" fmla="*/ 2147483647 w 1620"/>
              <a:gd name="T73" fmla="*/ 2147483647 h 176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620"/>
              <a:gd name="T112" fmla="*/ 0 h 1762"/>
              <a:gd name="T113" fmla="*/ 1620 w 1620"/>
              <a:gd name="T114" fmla="*/ 1762 h 176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620" h="1762">
                <a:moveTo>
                  <a:pt x="0" y="0"/>
                </a:moveTo>
                <a:lnTo>
                  <a:pt x="7" y="60"/>
                </a:lnTo>
                <a:lnTo>
                  <a:pt x="15" y="101"/>
                </a:lnTo>
                <a:lnTo>
                  <a:pt x="28" y="131"/>
                </a:lnTo>
                <a:lnTo>
                  <a:pt x="33" y="153"/>
                </a:lnTo>
                <a:lnTo>
                  <a:pt x="39" y="164"/>
                </a:lnTo>
                <a:lnTo>
                  <a:pt x="43" y="191"/>
                </a:lnTo>
                <a:lnTo>
                  <a:pt x="45" y="212"/>
                </a:lnTo>
                <a:lnTo>
                  <a:pt x="159" y="477"/>
                </a:lnTo>
                <a:lnTo>
                  <a:pt x="183" y="522"/>
                </a:lnTo>
                <a:lnTo>
                  <a:pt x="223" y="629"/>
                </a:lnTo>
                <a:lnTo>
                  <a:pt x="238" y="647"/>
                </a:lnTo>
                <a:lnTo>
                  <a:pt x="247" y="650"/>
                </a:lnTo>
                <a:lnTo>
                  <a:pt x="256" y="668"/>
                </a:lnTo>
                <a:lnTo>
                  <a:pt x="265" y="689"/>
                </a:lnTo>
                <a:lnTo>
                  <a:pt x="282" y="714"/>
                </a:lnTo>
                <a:lnTo>
                  <a:pt x="295" y="729"/>
                </a:lnTo>
                <a:lnTo>
                  <a:pt x="313" y="782"/>
                </a:lnTo>
                <a:lnTo>
                  <a:pt x="324" y="783"/>
                </a:lnTo>
                <a:lnTo>
                  <a:pt x="352" y="840"/>
                </a:lnTo>
                <a:lnTo>
                  <a:pt x="357" y="870"/>
                </a:lnTo>
                <a:lnTo>
                  <a:pt x="364" y="888"/>
                </a:lnTo>
                <a:lnTo>
                  <a:pt x="370" y="908"/>
                </a:lnTo>
                <a:lnTo>
                  <a:pt x="397" y="960"/>
                </a:lnTo>
                <a:lnTo>
                  <a:pt x="409" y="990"/>
                </a:lnTo>
                <a:lnTo>
                  <a:pt x="415" y="1010"/>
                </a:lnTo>
                <a:lnTo>
                  <a:pt x="439" y="1037"/>
                </a:lnTo>
                <a:lnTo>
                  <a:pt x="441" y="1052"/>
                </a:lnTo>
                <a:lnTo>
                  <a:pt x="451" y="1056"/>
                </a:lnTo>
                <a:lnTo>
                  <a:pt x="459" y="1073"/>
                </a:lnTo>
                <a:lnTo>
                  <a:pt x="480" y="1079"/>
                </a:lnTo>
                <a:lnTo>
                  <a:pt x="504" y="1092"/>
                </a:lnTo>
                <a:lnTo>
                  <a:pt x="531" y="1122"/>
                </a:lnTo>
                <a:lnTo>
                  <a:pt x="549" y="1145"/>
                </a:lnTo>
                <a:lnTo>
                  <a:pt x="553" y="1169"/>
                </a:lnTo>
                <a:lnTo>
                  <a:pt x="576" y="1178"/>
                </a:lnTo>
                <a:lnTo>
                  <a:pt x="612" y="1223"/>
                </a:lnTo>
                <a:lnTo>
                  <a:pt x="624" y="1226"/>
                </a:lnTo>
                <a:lnTo>
                  <a:pt x="649" y="1254"/>
                </a:lnTo>
                <a:lnTo>
                  <a:pt x="660" y="1268"/>
                </a:lnTo>
                <a:lnTo>
                  <a:pt x="667" y="1287"/>
                </a:lnTo>
                <a:lnTo>
                  <a:pt x="687" y="1295"/>
                </a:lnTo>
                <a:lnTo>
                  <a:pt x="706" y="1316"/>
                </a:lnTo>
                <a:lnTo>
                  <a:pt x="714" y="1326"/>
                </a:lnTo>
                <a:lnTo>
                  <a:pt x="735" y="1335"/>
                </a:lnTo>
                <a:lnTo>
                  <a:pt x="778" y="1376"/>
                </a:lnTo>
                <a:lnTo>
                  <a:pt x="792" y="1373"/>
                </a:lnTo>
                <a:lnTo>
                  <a:pt x="801" y="1389"/>
                </a:lnTo>
                <a:lnTo>
                  <a:pt x="813" y="1391"/>
                </a:lnTo>
                <a:lnTo>
                  <a:pt x="850" y="1431"/>
                </a:lnTo>
                <a:lnTo>
                  <a:pt x="871" y="1458"/>
                </a:lnTo>
                <a:lnTo>
                  <a:pt x="891" y="1469"/>
                </a:lnTo>
                <a:lnTo>
                  <a:pt x="907" y="1488"/>
                </a:lnTo>
                <a:lnTo>
                  <a:pt x="940" y="1509"/>
                </a:lnTo>
                <a:lnTo>
                  <a:pt x="970" y="1529"/>
                </a:lnTo>
                <a:lnTo>
                  <a:pt x="1006" y="1529"/>
                </a:lnTo>
                <a:lnTo>
                  <a:pt x="1024" y="1553"/>
                </a:lnTo>
                <a:lnTo>
                  <a:pt x="1048" y="1589"/>
                </a:lnTo>
                <a:lnTo>
                  <a:pt x="1062" y="1590"/>
                </a:lnTo>
                <a:lnTo>
                  <a:pt x="1096" y="1614"/>
                </a:lnTo>
                <a:lnTo>
                  <a:pt x="1110" y="1611"/>
                </a:lnTo>
                <a:lnTo>
                  <a:pt x="1132" y="1628"/>
                </a:lnTo>
                <a:lnTo>
                  <a:pt x="1188" y="1671"/>
                </a:lnTo>
                <a:lnTo>
                  <a:pt x="1218" y="1676"/>
                </a:lnTo>
                <a:lnTo>
                  <a:pt x="1230" y="1688"/>
                </a:lnTo>
                <a:lnTo>
                  <a:pt x="1300" y="1709"/>
                </a:lnTo>
                <a:lnTo>
                  <a:pt x="1318" y="1715"/>
                </a:lnTo>
                <a:lnTo>
                  <a:pt x="1369" y="1718"/>
                </a:lnTo>
                <a:lnTo>
                  <a:pt x="1392" y="1727"/>
                </a:lnTo>
                <a:lnTo>
                  <a:pt x="1425" y="1728"/>
                </a:lnTo>
                <a:lnTo>
                  <a:pt x="1452" y="1737"/>
                </a:lnTo>
                <a:lnTo>
                  <a:pt x="1477" y="1743"/>
                </a:lnTo>
                <a:lnTo>
                  <a:pt x="1491" y="1751"/>
                </a:lnTo>
                <a:lnTo>
                  <a:pt x="1600" y="1754"/>
                </a:lnTo>
                <a:lnTo>
                  <a:pt x="1620" y="1762"/>
                </a:ln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29" name="Freeform 11"/>
          <p:cNvSpPr>
            <a:spLocks/>
          </p:cNvSpPr>
          <p:nvPr/>
        </p:nvSpPr>
        <p:spPr bwMode="auto">
          <a:xfrm>
            <a:off x="977900" y="2178895"/>
            <a:ext cx="2927350" cy="3260412"/>
          </a:xfrm>
          <a:custGeom>
            <a:avLst/>
            <a:gdLst>
              <a:gd name="T0" fmla="*/ 2147483647 w 1629"/>
              <a:gd name="T1" fmla="*/ 2147483647 h 1693"/>
              <a:gd name="T2" fmla="*/ 2147483647 w 1629"/>
              <a:gd name="T3" fmla="*/ 2147483647 h 1693"/>
              <a:gd name="T4" fmla="*/ 2147483647 w 1629"/>
              <a:gd name="T5" fmla="*/ 2147483647 h 1693"/>
              <a:gd name="T6" fmla="*/ 2147483647 w 1629"/>
              <a:gd name="T7" fmla="*/ 2147483647 h 1693"/>
              <a:gd name="T8" fmla="*/ 2147483647 w 1629"/>
              <a:gd name="T9" fmla="*/ 2147483647 h 1693"/>
              <a:gd name="T10" fmla="*/ 2147483647 w 1629"/>
              <a:gd name="T11" fmla="*/ 2147483647 h 1693"/>
              <a:gd name="T12" fmla="*/ 2147483647 w 1629"/>
              <a:gd name="T13" fmla="*/ 2147483647 h 1693"/>
              <a:gd name="T14" fmla="*/ 2147483647 w 1629"/>
              <a:gd name="T15" fmla="*/ 2147483647 h 1693"/>
              <a:gd name="T16" fmla="*/ 2147483647 w 1629"/>
              <a:gd name="T17" fmla="*/ 2147483647 h 1693"/>
              <a:gd name="T18" fmla="*/ 2147483647 w 1629"/>
              <a:gd name="T19" fmla="*/ 2147483647 h 1693"/>
              <a:gd name="T20" fmla="*/ 2147483647 w 1629"/>
              <a:gd name="T21" fmla="*/ 2147483647 h 1693"/>
              <a:gd name="T22" fmla="*/ 2147483647 w 1629"/>
              <a:gd name="T23" fmla="*/ 2147483647 h 1693"/>
              <a:gd name="T24" fmla="*/ 2147483647 w 1629"/>
              <a:gd name="T25" fmla="*/ 2147483647 h 1693"/>
              <a:gd name="T26" fmla="*/ 2147483647 w 1629"/>
              <a:gd name="T27" fmla="*/ 2147483647 h 1693"/>
              <a:gd name="T28" fmla="*/ 2147483647 w 1629"/>
              <a:gd name="T29" fmla="*/ 2147483647 h 1693"/>
              <a:gd name="T30" fmla="*/ 2147483647 w 1629"/>
              <a:gd name="T31" fmla="*/ 2147483647 h 1693"/>
              <a:gd name="T32" fmla="*/ 2147483647 w 1629"/>
              <a:gd name="T33" fmla="*/ 2147483647 h 1693"/>
              <a:gd name="T34" fmla="*/ 2147483647 w 1629"/>
              <a:gd name="T35" fmla="*/ 2147483647 h 1693"/>
              <a:gd name="T36" fmla="*/ 2147483647 w 1629"/>
              <a:gd name="T37" fmla="*/ 2147483647 h 1693"/>
              <a:gd name="T38" fmla="*/ 2147483647 w 1629"/>
              <a:gd name="T39" fmla="*/ 2147483647 h 1693"/>
              <a:gd name="T40" fmla="*/ 2147483647 w 1629"/>
              <a:gd name="T41" fmla="*/ 2147483647 h 1693"/>
              <a:gd name="T42" fmla="*/ 2147483647 w 1629"/>
              <a:gd name="T43" fmla="*/ 2147483647 h 1693"/>
              <a:gd name="T44" fmla="*/ 2147483647 w 1629"/>
              <a:gd name="T45" fmla="*/ 2147483647 h 1693"/>
              <a:gd name="T46" fmla="*/ 2147483647 w 1629"/>
              <a:gd name="T47" fmla="*/ 2147483647 h 1693"/>
              <a:gd name="T48" fmla="*/ 2147483647 w 1629"/>
              <a:gd name="T49" fmla="*/ 2147483647 h 1693"/>
              <a:gd name="T50" fmla="*/ 2147483647 w 1629"/>
              <a:gd name="T51" fmla="*/ 2147483647 h 1693"/>
              <a:gd name="T52" fmla="*/ 2147483647 w 1629"/>
              <a:gd name="T53" fmla="*/ 2147483647 h 1693"/>
              <a:gd name="T54" fmla="*/ 2147483647 w 1629"/>
              <a:gd name="T55" fmla="*/ 2147483647 h 1693"/>
              <a:gd name="T56" fmla="*/ 2147483647 w 1629"/>
              <a:gd name="T57" fmla="*/ 2147483647 h 1693"/>
              <a:gd name="T58" fmla="*/ 2147483647 w 1629"/>
              <a:gd name="T59" fmla="*/ 2147483647 h 1693"/>
              <a:gd name="T60" fmla="*/ 2147483647 w 1629"/>
              <a:gd name="T61" fmla="*/ 2147483647 h 1693"/>
              <a:gd name="T62" fmla="*/ 2147483647 w 1629"/>
              <a:gd name="T63" fmla="*/ 2147483647 h 1693"/>
              <a:gd name="T64" fmla="*/ 2147483647 w 1629"/>
              <a:gd name="T65" fmla="*/ 2147483647 h 1693"/>
              <a:gd name="T66" fmla="*/ 2147483647 w 1629"/>
              <a:gd name="T67" fmla="*/ 2147483647 h 1693"/>
              <a:gd name="T68" fmla="*/ 2147483647 w 1629"/>
              <a:gd name="T69" fmla="*/ 2147483647 h 1693"/>
              <a:gd name="T70" fmla="*/ 2147483647 w 1629"/>
              <a:gd name="T71" fmla="*/ 2147483647 h 1693"/>
              <a:gd name="T72" fmla="*/ 2147483647 w 1629"/>
              <a:gd name="T73" fmla="*/ 2147483647 h 1693"/>
              <a:gd name="T74" fmla="*/ 2147483647 w 1629"/>
              <a:gd name="T75" fmla="*/ 2147483647 h 1693"/>
              <a:gd name="T76" fmla="*/ 2147483647 w 1629"/>
              <a:gd name="T77" fmla="*/ 2147483647 h 1693"/>
              <a:gd name="T78" fmla="*/ 2147483647 w 1629"/>
              <a:gd name="T79" fmla="*/ 2147483647 h 1693"/>
              <a:gd name="T80" fmla="*/ 2147483647 w 1629"/>
              <a:gd name="T81" fmla="*/ 2147483647 h 1693"/>
              <a:gd name="T82" fmla="*/ 2147483647 w 1629"/>
              <a:gd name="T83" fmla="*/ 2147483647 h 1693"/>
              <a:gd name="T84" fmla="*/ 2147483647 w 1629"/>
              <a:gd name="T85" fmla="*/ 2147483647 h 1693"/>
              <a:gd name="T86" fmla="*/ 2147483647 w 1629"/>
              <a:gd name="T87" fmla="*/ 2147483647 h 1693"/>
              <a:gd name="T88" fmla="*/ 2147483647 w 1629"/>
              <a:gd name="T89" fmla="*/ 2147483647 h 1693"/>
              <a:gd name="T90" fmla="*/ 2147483647 w 1629"/>
              <a:gd name="T91" fmla="*/ 2147483647 h 1693"/>
              <a:gd name="T92" fmla="*/ 2147483647 w 1629"/>
              <a:gd name="T93" fmla="*/ 2147483647 h 169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629"/>
              <a:gd name="T142" fmla="*/ 0 h 1693"/>
              <a:gd name="T143" fmla="*/ 1629 w 1629"/>
              <a:gd name="T144" fmla="*/ 1693 h 169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629" h="1693">
                <a:moveTo>
                  <a:pt x="0" y="0"/>
                </a:moveTo>
                <a:lnTo>
                  <a:pt x="58" y="221"/>
                </a:lnTo>
                <a:lnTo>
                  <a:pt x="127" y="355"/>
                </a:lnTo>
                <a:lnTo>
                  <a:pt x="148" y="376"/>
                </a:lnTo>
                <a:lnTo>
                  <a:pt x="165" y="410"/>
                </a:lnTo>
                <a:lnTo>
                  <a:pt x="202" y="482"/>
                </a:lnTo>
                <a:lnTo>
                  <a:pt x="231" y="523"/>
                </a:lnTo>
                <a:lnTo>
                  <a:pt x="279" y="599"/>
                </a:lnTo>
                <a:lnTo>
                  <a:pt x="307" y="622"/>
                </a:lnTo>
                <a:lnTo>
                  <a:pt x="313" y="649"/>
                </a:lnTo>
                <a:lnTo>
                  <a:pt x="318" y="670"/>
                </a:lnTo>
                <a:lnTo>
                  <a:pt x="334" y="691"/>
                </a:lnTo>
                <a:lnTo>
                  <a:pt x="343" y="707"/>
                </a:lnTo>
                <a:lnTo>
                  <a:pt x="355" y="716"/>
                </a:lnTo>
                <a:lnTo>
                  <a:pt x="366" y="745"/>
                </a:lnTo>
                <a:lnTo>
                  <a:pt x="378" y="746"/>
                </a:lnTo>
                <a:lnTo>
                  <a:pt x="442" y="859"/>
                </a:lnTo>
                <a:lnTo>
                  <a:pt x="457" y="881"/>
                </a:lnTo>
                <a:lnTo>
                  <a:pt x="474" y="932"/>
                </a:lnTo>
                <a:lnTo>
                  <a:pt x="493" y="935"/>
                </a:lnTo>
                <a:lnTo>
                  <a:pt x="496" y="947"/>
                </a:lnTo>
                <a:lnTo>
                  <a:pt x="505" y="947"/>
                </a:lnTo>
                <a:lnTo>
                  <a:pt x="510" y="968"/>
                </a:lnTo>
                <a:lnTo>
                  <a:pt x="533" y="998"/>
                </a:lnTo>
                <a:lnTo>
                  <a:pt x="549" y="1006"/>
                </a:lnTo>
                <a:lnTo>
                  <a:pt x="556" y="1028"/>
                </a:lnTo>
                <a:lnTo>
                  <a:pt x="562" y="1043"/>
                </a:lnTo>
                <a:lnTo>
                  <a:pt x="580" y="1069"/>
                </a:lnTo>
                <a:lnTo>
                  <a:pt x="592" y="1084"/>
                </a:lnTo>
                <a:lnTo>
                  <a:pt x="601" y="1085"/>
                </a:lnTo>
                <a:lnTo>
                  <a:pt x="615" y="1108"/>
                </a:lnTo>
                <a:lnTo>
                  <a:pt x="630" y="1130"/>
                </a:lnTo>
                <a:lnTo>
                  <a:pt x="646" y="1138"/>
                </a:lnTo>
                <a:lnTo>
                  <a:pt x="673" y="1156"/>
                </a:lnTo>
                <a:lnTo>
                  <a:pt x="696" y="1178"/>
                </a:lnTo>
                <a:lnTo>
                  <a:pt x="715" y="1199"/>
                </a:lnTo>
                <a:lnTo>
                  <a:pt x="735" y="1210"/>
                </a:lnTo>
                <a:lnTo>
                  <a:pt x="744" y="1220"/>
                </a:lnTo>
                <a:lnTo>
                  <a:pt x="750" y="1238"/>
                </a:lnTo>
                <a:lnTo>
                  <a:pt x="775" y="1240"/>
                </a:lnTo>
                <a:lnTo>
                  <a:pt x="793" y="1259"/>
                </a:lnTo>
                <a:lnTo>
                  <a:pt x="810" y="1261"/>
                </a:lnTo>
                <a:lnTo>
                  <a:pt x="814" y="1271"/>
                </a:lnTo>
                <a:lnTo>
                  <a:pt x="817" y="1282"/>
                </a:lnTo>
                <a:lnTo>
                  <a:pt x="840" y="1285"/>
                </a:lnTo>
                <a:lnTo>
                  <a:pt x="849" y="1298"/>
                </a:lnTo>
                <a:lnTo>
                  <a:pt x="864" y="1298"/>
                </a:lnTo>
                <a:lnTo>
                  <a:pt x="873" y="1313"/>
                </a:lnTo>
                <a:lnTo>
                  <a:pt x="889" y="1322"/>
                </a:lnTo>
                <a:lnTo>
                  <a:pt x="912" y="1333"/>
                </a:lnTo>
                <a:lnTo>
                  <a:pt x="931" y="1348"/>
                </a:lnTo>
                <a:lnTo>
                  <a:pt x="940" y="1349"/>
                </a:lnTo>
                <a:lnTo>
                  <a:pt x="963" y="1378"/>
                </a:lnTo>
                <a:lnTo>
                  <a:pt x="975" y="1378"/>
                </a:lnTo>
                <a:lnTo>
                  <a:pt x="991" y="1385"/>
                </a:lnTo>
                <a:lnTo>
                  <a:pt x="1002" y="1406"/>
                </a:lnTo>
                <a:lnTo>
                  <a:pt x="1029" y="1423"/>
                </a:lnTo>
                <a:lnTo>
                  <a:pt x="1042" y="1432"/>
                </a:lnTo>
                <a:lnTo>
                  <a:pt x="1060" y="1441"/>
                </a:lnTo>
                <a:lnTo>
                  <a:pt x="1080" y="1442"/>
                </a:lnTo>
                <a:lnTo>
                  <a:pt x="1096" y="1457"/>
                </a:lnTo>
                <a:lnTo>
                  <a:pt x="1117" y="1462"/>
                </a:lnTo>
                <a:lnTo>
                  <a:pt x="1162" y="1463"/>
                </a:lnTo>
                <a:lnTo>
                  <a:pt x="1170" y="1477"/>
                </a:lnTo>
                <a:lnTo>
                  <a:pt x="1180" y="1481"/>
                </a:lnTo>
                <a:lnTo>
                  <a:pt x="1218" y="1483"/>
                </a:lnTo>
                <a:lnTo>
                  <a:pt x="1228" y="1490"/>
                </a:lnTo>
                <a:lnTo>
                  <a:pt x="1242" y="1493"/>
                </a:lnTo>
                <a:lnTo>
                  <a:pt x="1245" y="1507"/>
                </a:lnTo>
                <a:lnTo>
                  <a:pt x="1261" y="1507"/>
                </a:lnTo>
                <a:lnTo>
                  <a:pt x="1279" y="1511"/>
                </a:lnTo>
                <a:lnTo>
                  <a:pt x="1281" y="1525"/>
                </a:lnTo>
                <a:lnTo>
                  <a:pt x="1282" y="1537"/>
                </a:lnTo>
                <a:lnTo>
                  <a:pt x="1330" y="1538"/>
                </a:lnTo>
                <a:lnTo>
                  <a:pt x="1332" y="1544"/>
                </a:lnTo>
                <a:lnTo>
                  <a:pt x="1347" y="1546"/>
                </a:lnTo>
                <a:lnTo>
                  <a:pt x="1353" y="1556"/>
                </a:lnTo>
                <a:lnTo>
                  <a:pt x="1375" y="1561"/>
                </a:lnTo>
                <a:lnTo>
                  <a:pt x="1384" y="1574"/>
                </a:lnTo>
                <a:lnTo>
                  <a:pt x="1407" y="1574"/>
                </a:lnTo>
                <a:lnTo>
                  <a:pt x="1416" y="1585"/>
                </a:lnTo>
                <a:lnTo>
                  <a:pt x="1416" y="1592"/>
                </a:lnTo>
                <a:lnTo>
                  <a:pt x="1441" y="1595"/>
                </a:lnTo>
                <a:lnTo>
                  <a:pt x="1441" y="1603"/>
                </a:lnTo>
                <a:lnTo>
                  <a:pt x="1479" y="1603"/>
                </a:lnTo>
                <a:lnTo>
                  <a:pt x="1483" y="1624"/>
                </a:lnTo>
                <a:lnTo>
                  <a:pt x="1486" y="1636"/>
                </a:lnTo>
                <a:lnTo>
                  <a:pt x="1531" y="1637"/>
                </a:lnTo>
                <a:lnTo>
                  <a:pt x="1537" y="1649"/>
                </a:lnTo>
                <a:lnTo>
                  <a:pt x="1539" y="1663"/>
                </a:lnTo>
                <a:lnTo>
                  <a:pt x="1575" y="1664"/>
                </a:lnTo>
                <a:lnTo>
                  <a:pt x="1579" y="1678"/>
                </a:lnTo>
                <a:lnTo>
                  <a:pt x="1599" y="1675"/>
                </a:lnTo>
                <a:lnTo>
                  <a:pt x="1605" y="1693"/>
                </a:lnTo>
                <a:lnTo>
                  <a:pt x="1629" y="1691"/>
                </a:ln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0" name="Line 12"/>
          <p:cNvSpPr>
            <a:spLocks noChangeShapeType="1"/>
          </p:cNvSpPr>
          <p:nvPr/>
        </p:nvSpPr>
        <p:spPr bwMode="auto">
          <a:xfrm>
            <a:off x="977900" y="2165435"/>
            <a:ext cx="0" cy="36612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977900" y="5826668"/>
            <a:ext cx="343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 flipV="1">
            <a:off x="977900" y="5826668"/>
            <a:ext cx="0" cy="70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flipV="1">
            <a:off x="1465263" y="5826668"/>
            <a:ext cx="0" cy="70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flipV="1">
            <a:off x="1965325" y="5826668"/>
            <a:ext cx="0" cy="70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 flipV="1">
            <a:off x="2449513" y="5826668"/>
            <a:ext cx="0" cy="70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 flipV="1">
            <a:off x="2938463" y="5826668"/>
            <a:ext cx="0" cy="70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 flipV="1">
            <a:off x="3424238" y="5826668"/>
            <a:ext cx="0" cy="70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 flipV="1">
            <a:off x="3924300" y="5826668"/>
            <a:ext cx="0" cy="702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 flipV="1">
            <a:off x="4397375" y="5837137"/>
            <a:ext cx="0" cy="702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830263" y="5677108"/>
            <a:ext cx="66675" cy="2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</a:t>
            </a:r>
          </a:p>
        </p:txBody>
      </p:sp>
      <p:sp>
        <p:nvSpPr>
          <p:cNvPr id="64541" name="Rectangle 29"/>
          <p:cNvSpPr>
            <a:spLocks noChangeArrowheads="1"/>
          </p:cNvSpPr>
          <p:nvPr/>
        </p:nvSpPr>
        <p:spPr bwMode="auto">
          <a:xfrm>
            <a:off x="731838" y="4944263"/>
            <a:ext cx="165100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0.2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731838" y="4211418"/>
            <a:ext cx="165100" cy="29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0.4</a:t>
            </a: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731838" y="3478573"/>
            <a:ext cx="165100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0.6</a:t>
            </a: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731838" y="2745728"/>
            <a:ext cx="165100" cy="2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0.8</a:t>
            </a: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731838" y="2020361"/>
            <a:ext cx="165100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1.0</a:t>
            </a:r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946150" y="5926873"/>
            <a:ext cx="65088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</a:t>
            </a:r>
          </a:p>
        </p:txBody>
      </p:sp>
      <p:sp>
        <p:nvSpPr>
          <p:cNvPr id="64547" name="Rectangle 35"/>
          <p:cNvSpPr>
            <a:spLocks noChangeArrowheads="1"/>
          </p:cNvSpPr>
          <p:nvPr/>
        </p:nvSpPr>
        <p:spPr bwMode="auto">
          <a:xfrm>
            <a:off x="1397000" y="5926873"/>
            <a:ext cx="133350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</a:t>
            </a:r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1898650" y="5926873"/>
            <a:ext cx="131763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40</a:t>
            </a:r>
          </a:p>
        </p:txBody>
      </p:sp>
      <p:sp>
        <p:nvSpPr>
          <p:cNvPr id="64549" name="Rectangle 37"/>
          <p:cNvSpPr>
            <a:spLocks noChangeArrowheads="1"/>
          </p:cNvSpPr>
          <p:nvPr/>
        </p:nvSpPr>
        <p:spPr bwMode="auto">
          <a:xfrm>
            <a:off x="2384425" y="5926873"/>
            <a:ext cx="130175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60</a:t>
            </a:r>
          </a:p>
        </p:txBody>
      </p:sp>
      <p:sp>
        <p:nvSpPr>
          <p:cNvPr id="64550" name="Rectangle 38"/>
          <p:cNvSpPr>
            <a:spLocks noChangeArrowheads="1"/>
          </p:cNvSpPr>
          <p:nvPr/>
        </p:nvSpPr>
        <p:spPr bwMode="auto">
          <a:xfrm>
            <a:off x="2871788" y="5926873"/>
            <a:ext cx="131762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80</a:t>
            </a:r>
          </a:p>
        </p:txBody>
      </p:sp>
      <p:sp>
        <p:nvSpPr>
          <p:cNvPr id="64551" name="Rectangle 39"/>
          <p:cNvSpPr>
            <a:spLocks noChangeArrowheads="1"/>
          </p:cNvSpPr>
          <p:nvPr/>
        </p:nvSpPr>
        <p:spPr bwMode="auto">
          <a:xfrm>
            <a:off x="3324225" y="5926873"/>
            <a:ext cx="198438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100</a:t>
            </a:r>
          </a:p>
        </p:txBody>
      </p:sp>
      <p:sp>
        <p:nvSpPr>
          <p:cNvPr id="64552" name="Rectangle 40"/>
          <p:cNvSpPr>
            <a:spLocks noChangeArrowheads="1"/>
          </p:cNvSpPr>
          <p:nvPr/>
        </p:nvSpPr>
        <p:spPr bwMode="auto">
          <a:xfrm>
            <a:off x="3825875" y="5926873"/>
            <a:ext cx="196850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120</a:t>
            </a:r>
          </a:p>
        </p:txBody>
      </p:sp>
      <p:sp>
        <p:nvSpPr>
          <p:cNvPr id="64553" name="Rectangle 41"/>
          <p:cNvSpPr>
            <a:spLocks noChangeArrowheads="1"/>
          </p:cNvSpPr>
          <p:nvPr/>
        </p:nvSpPr>
        <p:spPr bwMode="auto">
          <a:xfrm>
            <a:off x="4310063" y="5926873"/>
            <a:ext cx="198437" cy="29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140</a:t>
            </a:r>
          </a:p>
        </p:txBody>
      </p:sp>
      <p:sp>
        <p:nvSpPr>
          <p:cNvPr id="64555" name="Freeform 43"/>
          <p:cNvSpPr>
            <a:spLocks/>
          </p:cNvSpPr>
          <p:nvPr/>
        </p:nvSpPr>
        <p:spPr bwMode="auto">
          <a:xfrm>
            <a:off x="973138" y="2156461"/>
            <a:ext cx="2932112" cy="3420441"/>
          </a:xfrm>
          <a:custGeom>
            <a:avLst/>
            <a:gdLst>
              <a:gd name="T0" fmla="*/ 0 w 1632"/>
              <a:gd name="T1" fmla="*/ 0 h 1776"/>
              <a:gd name="T2" fmla="*/ 2147483647 w 1632"/>
              <a:gd name="T3" fmla="*/ 2147483647 h 1776"/>
              <a:gd name="T4" fmla="*/ 2147483647 w 1632"/>
              <a:gd name="T5" fmla="*/ 2147483647 h 1776"/>
              <a:gd name="T6" fmla="*/ 2147483647 w 1632"/>
              <a:gd name="T7" fmla="*/ 2147483647 h 1776"/>
              <a:gd name="T8" fmla="*/ 2147483647 w 1632"/>
              <a:gd name="T9" fmla="*/ 2147483647 h 1776"/>
              <a:gd name="T10" fmla="*/ 2147483647 w 1632"/>
              <a:gd name="T11" fmla="*/ 2147483647 h 1776"/>
              <a:gd name="T12" fmla="*/ 2147483647 w 1632"/>
              <a:gd name="T13" fmla="*/ 2147483647 h 1776"/>
              <a:gd name="T14" fmla="*/ 2147483647 w 1632"/>
              <a:gd name="T15" fmla="*/ 2147483647 h 1776"/>
              <a:gd name="T16" fmla="*/ 2147483647 w 1632"/>
              <a:gd name="T17" fmla="*/ 2147483647 h 1776"/>
              <a:gd name="T18" fmla="*/ 2147483647 w 1632"/>
              <a:gd name="T19" fmla="*/ 2147483647 h 1776"/>
              <a:gd name="T20" fmla="*/ 2147483647 w 1632"/>
              <a:gd name="T21" fmla="*/ 2147483647 h 1776"/>
              <a:gd name="T22" fmla="*/ 2147483647 w 1632"/>
              <a:gd name="T23" fmla="*/ 2147483647 h 1776"/>
              <a:gd name="T24" fmla="*/ 2147483647 w 1632"/>
              <a:gd name="T25" fmla="*/ 2147483647 h 1776"/>
              <a:gd name="T26" fmla="*/ 2147483647 w 1632"/>
              <a:gd name="T27" fmla="*/ 2147483647 h 1776"/>
              <a:gd name="T28" fmla="*/ 2147483647 w 1632"/>
              <a:gd name="T29" fmla="*/ 2147483647 h 1776"/>
              <a:gd name="T30" fmla="*/ 2147483647 w 1632"/>
              <a:gd name="T31" fmla="*/ 2147483647 h 1776"/>
              <a:gd name="T32" fmla="*/ 2147483647 w 1632"/>
              <a:gd name="T33" fmla="*/ 2147483647 h 1776"/>
              <a:gd name="T34" fmla="*/ 2147483647 w 1632"/>
              <a:gd name="T35" fmla="*/ 2147483647 h 1776"/>
              <a:gd name="T36" fmla="*/ 2147483647 w 1632"/>
              <a:gd name="T37" fmla="*/ 2147483647 h 1776"/>
              <a:gd name="T38" fmla="*/ 2147483647 w 1632"/>
              <a:gd name="T39" fmla="*/ 2147483647 h 1776"/>
              <a:gd name="T40" fmla="*/ 2147483647 w 1632"/>
              <a:gd name="T41" fmla="*/ 2147483647 h 1776"/>
              <a:gd name="T42" fmla="*/ 2147483647 w 1632"/>
              <a:gd name="T43" fmla="*/ 2147483647 h 1776"/>
              <a:gd name="T44" fmla="*/ 2147483647 w 1632"/>
              <a:gd name="T45" fmla="*/ 2147483647 h 1776"/>
              <a:gd name="T46" fmla="*/ 2147483647 w 1632"/>
              <a:gd name="T47" fmla="*/ 2147483647 h 1776"/>
              <a:gd name="T48" fmla="*/ 2147483647 w 1632"/>
              <a:gd name="T49" fmla="*/ 2147483647 h 1776"/>
              <a:gd name="T50" fmla="*/ 2147483647 w 1632"/>
              <a:gd name="T51" fmla="*/ 2147483647 h 1776"/>
              <a:gd name="T52" fmla="*/ 2147483647 w 1632"/>
              <a:gd name="T53" fmla="*/ 2147483647 h 1776"/>
              <a:gd name="T54" fmla="*/ 2147483647 w 1632"/>
              <a:gd name="T55" fmla="*/ 2147483647 h 1776"/>
              <a:gd name="T56" fmla="*/ 2147483647 w 1632"/>
              <a:gd name="T57" fmla="*/ 2147483647 h 1776"/>
              <a:gd name="T58" fmla="*/ 2147483647 w 1632"/>
              <a:gd name="T59" fmla="*/ 2147483647 h 1776"/>
              <a:gd name="T60" fmla="*/ 2147483647 w 1632"/>
              <a:gd name="T61" fmla="*/ 2147483647 h 1776"/>
              <a:gd name="T62" fmla="*/ 2147483647 w 1632"/>
              <a:gd name="T63" fmla="*/ 2147483647 h 1776"/>
              <a:gd name="T64" fmla="*/ 2147483647 w 1632"/>
              <a:gd name="T65" fmla="*/ 2147483647 h 1776"/>
              <a:gd name="T66" fmla="*/ 2147483647 w 1632"/>
              <a:gd name="T67" fmla="*/ 2147483647 h 1776"/>
              <a:gd name="T68" fmla="*/ 2147483647 w 1632"/>
              <a:gd name="T69" fmla="*/ 2147483647 h 1776"/>
              <a:gd name="T70" fmla="*/ 2147483647 w 1632"/>
              <a:gd name="T71" fmla="*/ 2147483647 h 1776"/>
              <a:gd name="T72" fmla="*/ 2147483647 w 1632"/>
              <a:gd name="T73" fmla="*/ 2147483647 h 1776"/>
              <a:gd name="T74" fmla="*/ 2147483647 w 1632"/>
              <a:gd name="T75" fmla="*/ 2147483647 h 1776"/>
              <a:gd name="T76" fmla="*/ 2147483647 w 1632"/>
              <a:gd name="T77" fmla="*/ 2147483647 h 1776"/>
              <a:gd name="T78" fmla="*/ 2147483647 w 1632"/>
              <a:gd name="T79" fmla="*/ 2147483647 h 1776"/>
              <a:gd name="T80" fmla="*/ 2147483647 w 1632"/>
              <a:gd name="T81" fmla="*/ 2147483647 h 1776"/>
              <a:gd name="T82" fmla="*/ 2147483647 w 1632"/>
              <a:gd name="T83" fmla="*/ 2147483647 h 1776"/>
              <a:gd name="T84" fmla="*/ 2147483647 w 1632"/>
              <a:gd name="T85" fmla="*/ 2147483647 h 1776"/>
              <a:gd name="T86" fmla="*/ 2147483647 w 1632"/>
              <a:gd name="T87" fmla="*/ 2147483647 h 1776"/>
              <a:gd name="T88" fmla="*/ 2147483647 w 1632"/>
              <a:gd name="T89" fmla="*/ 2147483647 h 1776"/>
              <a:gd name="T90" fmla="*/ 2147483647 w 1632"/>
              <a:gd name="T91" fmla="*/ 2147483647 h 1776"/>
              <a:gd name="T92" fmla="*/ 2147483647 w 1632"/>
              <a:gd name="T93" fmla="*/ 2147483647 h 177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632"/>
              <a:gd name="T142" fmla="*/ 0 h 1776"/>
              <a:gd name="T143" fmla="*/ 1632 w 1632"/>
              <a:gd name="T144" fmla="*/ 1776 h 177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632" h="1776">
                <a:moveTo>
                  <a:pt x="0" y="0"/>
                </a:moveTo>
                <a:lnTo>
                  <a:pt x="48" y="214"/>
                </a:lnTo>
                <a:lnTo>
                  <a:pt x="71" y="282"/>
                </a:lnTo>
                <a:lnTo>
                  <a:pt x="92" y="300"/>
                </a:lnTo>
                <a:lnTo>
                  <a:pt x="140" y="400"/>
                </a:lnTo>
                <a:lnTo>
                  <a:pt x="170" y="447"/>
                </a:lnTo>
                <a:lnTo>
                  <a:pt x="288" y="654"/>
                </a:lnTo>
                <a:lnTo>
                  <a:pt x="296" y="663"/>
                </a:lnTo>
                <a:lnTo>
                  <a:pt x="309" y="702"/>
                </a:lnTo>
                <a:lnTo>
                  <a:pt x="329" y="732"/>
                </a:lnTo>
                <a:lnTo>
                  <a:pt x="351" y="793"/>
                </a:lnTo>
                <a:lnTo>
                  <a:pt x="390" y="855"/>
                </a:lnTo>
                <a:lnTo>
                  <a:pt x="437" y="972"/>
                </a:lnTo>
                <a:lnTo>
                  <a:pt x="453" y="982"/>
                </a:lnTo>
                <a:lnTo>
                  <a:pt x="477" y="1005"/>
                </a:lnTo>
                <a:lnTo>
                  <a:pt x="499" y="1045"/>
                </a:lnTo>
                <a:lnTo>
                  <a:pt x="540" y="1099"/>
                </a:lnTo>
                <a:lnTo>
                  <a:pt x="563" y="1123"/>
                </a:lnTo>
                <a:lnTo>
                  <a:pt x="578" y="1131"/>
                </a:lnTo>
                <a:lnTo>
                  <a:pt x="623" y="1180"/>
                </a:lnTo>
                <a:lnTo>
                  <a:pt x="639" y="1197"/>
                </a:lnTo>
                <a:lnTo>
                  <a:pt x="656" y="1201"/>
                </a:lnTo>
                <a:lnTo>
                  <a:pt x="672" y="1236"/>
                </a:lnTo>
                <a:lnTo>
                  <a:pt x="696" y="1258"/>
                </a:lnTo>
                <a:lnTo>
                  <a:pt x="707" y="1293"/>
                </a:lnTo>
                <a:lnTo>
                  <a:pt x="775" y="1381"/>
                </a:lnTo>
                <a:lnTo>
                  <a:pt x="830" y="1417"/>
                </a:lnTo>
                <a:lnTo>
                  <a:pt x="833" y="1435"/>
                </a:lnTo>
                <a:lnTo>
                  <a:pt x="857" y="1465"/>
                </a:lnTo>
                <a:lnTo>
                  <a:pt x="899" y="1501"/>
                </a:lnTo>
                <a:lnTo>
                  <a:pt x="938" y="1528"/>
                </a:lnTo>
                <a:lnTo>
                  <a:pt x="956" y="1533"/>
                </a:lnTo>
                <a:lnTo>
                  <a:pt x="984" y="1549"/>
                </a:lnTo>
                <a:lnTo>
                  <a:pt x="1019" y="1582"/>
                </a:lnTo>
                <a:lnTo>
                  <a:pt x="1044" y="1597"/>
                </a:lnTo>
                <a:lnTo>
                  <a:pt x="1094" y="1630"/>
                </a:lnTo>
                <a:lnTo>
                  <a:pt x="1146" y="1651"/>
                </a:lnTo>
                <a:lnTo>
                  <a:pt x="1212" y="1689"/>
                </a:lnTo>
                <a:lnTo>
                  <a:pt x="1229" y="1698"/>
                </a:lnTo>
                <a:lnTo>
                  <a:pt x="1274" y="1708"/>
                </a:lnTo>
                <a:lnTo>
                  <a:pt x="1346" y="1729"/>
                </a:lnTo>
                <a:lnTo>
                  <a:pt x="1377" y="1735"/>
                </a:lnTo>
                <a:lnTo>
                  <a:pt x="1389" y="1744"/>
                </a:lnTo>
                <a:lnTo>
                  <a:pt x="1398" y="1750"/>
                </a:lnTo>
                <a:lnTo>
                  <a:pt x="1476" y="1753"/>
                </a:lnTo>
                <a:lnTo>
                  <a:pt x="1613" y="1770"/>
                </a:lnTo>
                <a:lnTo>
                  <a:pt x="1632" y="1776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2470150" y="3340100"/>
            <a:ext cx="1181100" cy="415925"/>
          </a:xfrm>
          <a:prstGeom prst="rect">
            <a:avLst/>
          </a:prstGeom>
          <a:noFill/>
          <a:ln w="38100" cap="sq">
            <a:noFill/>
            <a:miter lim="800000"/>
            <a:headEnd type="none" w="sm" len="sm"/>
            <a:tailEnd type="none" w="sm" len="sm"/>
          </a:ln>
        </p:spPr>
        <p:txBody>
          <a:bodyPr wrap="none" lIns="18000" tIns="36000" rIns="18000" bIns="36000"/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TW" sz="16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2001–2006</a:t>
            </a:r>
            <a:endParaRPr lang="en-US" altLang="zh-TW" sz="14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58" name="Line 46"/>
          <p:cNvSpPr>
            <a:spLocks noChangeShapeType="1"/>
          </p:cNvSpPr>
          <p:nvPr/>
        </p:nvSpPr>
        <p:spPr bwMode="auto">
          <a:xfrm>
            <a:off x="2032000" y="3543300"/>
            <a:ext cx="41275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16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457950" y="5003800"/>
            <a:ext cx="955675" cy="433388"/>
            <a:chOff x="4341" y="2592"/>
            <a:chExt cx="1029" cy="212"/>
          </a:xfrm>
        </p:grpSpPr>
        <p:sp>
          <p:nvSpPr>
            <p:cNvPr id="64579" name="Text Box 50"/>
            <p:cNvSpPr txBox="1">
              <a:spLocks noChangeArrowheads="1"/>
            </p:cNvSpPr>
            <p:nvPr/>
          </p:nvSpPr>
          <p:spPr bwMode="auto">
            <a:xfrm>
              <a:off x="4617" y="2592"/>
              <a:ext cx="753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6800" rIns="90000" bIns="468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TW" sz="1400" dirty="0" smtClean="0">
                  <a:solidFill>
                    <a:prstClr val="black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1995–2000</a:t>
              </a:r>
            </a:p>
          </p:txBody>
        </p:sp>
        <p:sp>
          <p:nvSpPr>
            <p:cNvPr id="64580" name="Line 51"/>
            <p:cNvSpPr>
              <a:spLocks noChangeShapeType="1"/>
            </p:cNvSpPr>
            <p:nvPr/>
          </p:nvSpPr>
          <p:spPr bwMode="auto">
            <a:xfrm>
              <a:off x="4341" y="2698"/>
              <a:ext cx="227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90000" tIns="46800" rIns="90000" bIns="468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6457950" y="5313363"/>
            <a:ext cx="955675" cy="433387"/>
            <a:chOff x="4341" y="2745"/>
            <a:chExt cx="1029" cy="212"/>
          </a:xfrm>
        </p:grpSpPr>
        <p:sp>
          <p:nvSpPr>
            <p:cNvPr id="64577" name="Line 53"/>
            <p:cNvSpPr>
              <a:spLocks noChangeShapeType="1"/>
            </p:cNvSpPr>
            <p:nvPr/>
          </p:nvSpPr>
          <p:spPr bwMode="auto">
            <a:xfrm>
              <a:off x="4341" y="2851"/>
              <a:ext cx="227" cy="0"/>
            </a:xfrm>
            <a:prstGeom prst="line">
              <a:avLst/>
            </a:prstGeom>
            <a:noFill/>
            <a:ln w="25400">
              <a:solidFill>
                <a:srgbClr val="F0943A"/>
              </a:solidFill>
              <a:round/>
              <a:headEnd/>
              <a:tailEnd/>
            </a:ln>
          </p:spPr>
          <p:txBody>
            <a:bodyPr wrap="none" lIns="90000" tIns="46800" rIns="90000" bIns="468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4578" name="Text Box 54"/>
            <p:cNvSpPr txBox="1">
              <a:spLocks noChangeArrowheads="1"/>
            </p:cNvSpPr>
            <p:nvPr/>
          </p:nvSpPr>
          <p:spPr bwMode="auto">
            <a:xfrm>
              <a:off x="4617" y="2745"/>
              <a:ext cx="753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6800" rIns="90000" bIns="468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TW" sz="1400" dirty="0" smtClean="0">
                  <a:solidFill>
                    <a:prstClr val="black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2001–2006</a:t>
              </a:r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6457950" y="4691063"/>
            <a:ext cx="955675" cy="433387"/>
            <a:chOff x="4341" y="2436"/>
            <a:chExt cx="1029" cy="212"/>
          </a:xfrm>
        </p:grpSpPr>
        <p:sp>
          <p:nvSpPr>
            <p:cNvPr id="64575" name="Line 56"/>
            <p:cNvSpPr>
              <a:spLocks noChangeShapeType="1"/>
            </p:cNvSpPr>
            <p:nvPr/>
          </p:nvSpPr>
          <p:spPr bwMode="auto">
            <a:xfrm>
              <a:off x="4341" y="2542"/>
              <a:ext cx="227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lIns="90000" tIns="46800" rIns="90000" bIns="468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4576" name="Text Box 57"/>
            <p:cNvSpPr txBox="1">
              <a:spLocks noChangeArrowheads="1"/>
            </p:cNvSpPr>
            <p:nvPr/>
          </p:nvSpPr>
          <p:spPr bwMode="auto">
            <a:xfrm>
              <a:off x="4617" y="2436"/>
              <a:ext cx="753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0000" tIns="46800" rIns="90000" bIns="4680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TW" sz="1400" dirty="0" smtClean="0">
                  <a:solidFill>
                    <a:prstClr val="black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1989–1994</a:t>
              </a:r>
            </a:p>
          </p:txBody>
        </p:sp>
      </p:grpSp>
      <p:sp>
        <p:nvSpPr>
          <p:cNvPr id="64573" name="Line 59"/>
          <p:cNvSpPr>
            <a:spLocks noChangeShapeType="1"/>
          </p:cNvSpPr>
          <p:nvPr/>
        </p:nvSpPr>
        <p:spPr bwMode="auto">
          <a:xfrm>
            <a:off x="5010150" y="5530057"/>
            <a:ext cx="210824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74" name="Text Box 60"/>
          <p:cNvSpPr txBox="1">
            <a:spLocks noChangeArrowheads="1"/>
          </p:cNvSpPr>
          <p:nvPr/>
        </p:nvSpPr>
        <p:spPr bwMode="auto">
          <a:xfrm>
            <a:off x="5266483" y="5313363"/>
            <a:ext cx="699342" cy="4333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1983–1988</a:t>
            </a:r>
          </a:p>
        </p:txBody>
      </p:sp>
      <p:sp>
        <p:nvSpPr>
          <p:cNvPr id="64572" name="Text Box 63"/>
          <p:cNvSpPr txBox="1">
            <a:spLocks noChangeArrowheads="1"/>
          </p:cNvSpPr>
          <p:nvPr/>
        </p:nvSpPr>
        <p:spPr bwMode="auto">
          <a:xfrm>
            <a:off x="5266483" y="5003800"/>
            <a:ext cx="699342" cy="433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1977–1982</a:t>
            </a:r>
          </a:p>
        </p:txBody>
      </p:sp>
      <p:sp>
        <p:nvSpPr>
          <p:cNvPr id="64569" name="Line 65"/>
          <p:cNvSpPr>
            <a:spLocks noChangeShapeType="1"/>
          </p:cNvSpPr>
          <p:nvPr/>
        </p:nvSpPr>
        <p:spPr bwMode="auto">
          <a:xfrm>
            <a:off x="5010150" y="4907757"/>
            <a:ext cx="210824" cy="0"/>
          </a:xfrm>
          <a:prstGeom prst="line">
            <a:avLst/>
          </a:prstGeom>
          <a:noFill/>
          <a:ln w="25400">
            <a:solidFill>
              <a:schemeClr val="accent5"/>
            </a:solidFill>
            <a:round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70" name="Text Box 66"/>
          <p:cNvSpPr txBox="1">
            <a:spLocks noChangeArrowheads="1"/>
          </p:cNvSpPr>
          <p:nvPr/>
        </p:nvSpPr>
        <p:spPr bwMode="auto">
          <a:xfrm>
            <a:off x="5266483" y="4691063"/>
            <a:ext cx="699342" cy="4333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TW" sz="1400" dirty="0" smtClean="0">
                <a:solidFill>
                  <a:prstClr val="black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1971–1976</a:t>
            </a:r>
          </a:p>
        </p:txBody>
      </p:sp>
      <p:sp>
        <p:nvSpPr>
          <p:cNvPr id="64565" name="Text Box 65"/>
          <p:cNvSpPr txBox="1">
            <a:spLocks noChangeArrowheads="1"/>
          </p:cNvSpPr>
          <p:nvPr/>
        </p:nvSpPr>
        <p:spPr bwMode="auto">
          <a:xfrm>
            <a:off x="4454525" y="3421063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TW" sz="1200" dirty="0" smtClean="0">
                <a:solidFill>
                  <a:srgbClr val="0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OS, overall survival.</a:t>
            </a:r>
          </a:p>
        </p:txBody>
      </p:sp>
      <p:sp>
        <p:nvSpPr>
          <p:cNvPr id="64567" name="Rectangle 67"/>
          <p:cNvSpPr>
            <a:spLocks noChangeArrowheads="1"/>
          </p:cNvSpPr>
          <p:nvPr/>
        </p:nvSpPr>
        <p:spPr bwMode="auto">
          <a:xfrm>
            <a:off x="4822825" y="4665663"/>
            <a:ext cx="3048000" cy="1066800"/>
          </a:xfrm>
          <a:prstGeom prst="rect">
            <a:avLst/>
          </a:prstGeom>
          <a:noFill/>
          <a:ln w="9525">
            <a:solidFill>
              <a:srgbClr val="FFD869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dirty="0" smtClean="0">
              <a:solidFill>
                <a:prstClr val="black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4568" name="Rectangle 70"/>
          <p:cNvSpPr>
            <a:spLocks noChangeArrowheads="1"/>
          </p:cNvSpPr>
          <p:nvPr/>
        </p:nvSpPr>
        <p:spPr bwMode="auto">
          <a:xfrm>
            <a:off x="457200" y="1066800"/>
            <a:ext cx="7459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•"/>
            </a:pPr>
            <a:endParaRPr lang="en-US" altLang="zh-TW" sz="1600" b="1" dirty="0" smtClean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7" name="Slide Number Placeholder 7"/>
          <p:cNvSpPr>
            <a:spLocks noGrp="1"/>
          </p:cNvSpPr>
          <p:nvPr>
            <p:ph type="sldNum" sz="quarter" idx="10"/>
          </p:nvPr>
        </p:nvSpPr>
        <p:spPr bwMode="auto">
          <a:xfrm>
            <a:off x="23813" y="6381750"/>
            <a:ext cx="4413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5B6084-B207-40B2-9ED5-3668780DCE97}" type="slidenum">
              <a:rPr lang="en-US" altLang="zh-TW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409482" y="239843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</a:t>
            </a:r>
            <a:endParaRPr lang="en-US" sz="2400" b="1" dirty="0">
              <a:solidFill>
                <a:srgbClr val="FF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7954727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12290" y="615950"/>
            <a:ext cx="89757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</a:t>
            </a:r>
            <a:r>
              <a:rPr lang="zh-CN" altLang="en-US" sz="3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与</a:t>
            </a:r>
            <a:r>
              <a:rPr lang="en-US" sz="3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960" y="1981200"/>
            <a:ext cx="8153400" cy="50292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</a:pP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足够替代</a:t>
            </a: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OS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吗？</a:t>
            </a:r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所有的</a:t>
            </a: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CRs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都是看作持久的吗？</a:t>
            </a:r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移植前是否力求达到</a:t>
            </a: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 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？</a:t>
            </a:r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HDCT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在</a:t>
            </a:r>
            <a:r>
              <a:rPr lang="en-US" altLang="zh-CN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患者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移植前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的</a:t>
            </a:r>
            <a:r>
              <a:rPr lang="zh-CN" altLang="en-US" sz="2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作用是</a:t>
            </a:r>
            <a:r>
              <a:rPr lang="zh-CN" altLang="en-US" sz="2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什么？</a:t>
            </a:r>
            <a:endParaRPr lang="zh-CN" altLang="en-US" sz="22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/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/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/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/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/>
            <a:endParaRPr lang="en-US" sz="22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528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</a:t>
            </a:r>
            <a:r>
              <a:rPr lang="zh-CN" altLang="en-US" sz="3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与诱导</a:t>
            </a:r>
            <a:r>
              <a:rPr lang="zh-CN" altLang="en-US" sz="3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后和移植</a:t>
            </a:r>
            <a:r>
              <a:rPr lang="zh-CN" altLang="en-US" sz="3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后</a:t>
            </a:r>
            <a:r>
              <a:rPr lang="en-US" altLang="zh-CN" sz="3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OS</a:t>
            </a:r>
            <a:r>
              <a:rPr lang="zh-CN" altLang="en-US" sz="3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延长相关</a:t>
            </a:r>
            <a:endParaRPr lang="en-US" sz="3200" baseline="30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2771" name="TextBox 6"/>
          <p:cNvSpPr txBox="1">
            <a:spLocks noChangeArrowheads="1"/>
          </p:cNvSpPr>
          <p:nvPr/>
        </p:nvSpPr>
        <p:spPr bwMode="auto">
          <a:xfrm>
            <a:off x="440161" y="6464332"/>
            <a:ext cx="7893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0" hangingPunct="0">
              <a:spcBef>
                <a:spcPct val="30000"/>
              </a:spcBef>
            </a:pPr>
            <a:r>
              <a:rPr lang="en-US" sz="9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1. </a:t>
            </a:r>
            <a:r>
              <a:rPr lang="pt-BR" sz="9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Lahuerta </a:t>
            </a:r>
            <a:r>
              <a:rPr lang="pt-BR" sz="9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 al. </a:t>
            </a:r>
            <a:r>
              <a:rPr lang="pt-BR" sz="900" i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J Clin Oncol</a:t>
            </a:r>
            <a:r>
              <a:rPr lang="pt-BR" sz="9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pt-BR" sz="9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2008;26(3):5775-5782. </a:t>
            </a:r>
            <a:r>
              <a:rPr lang="pt-BR" sz="9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2.</a:t>
            </a:r>
            <a:r>
              <a:rPr lang="pt-BR" sz="9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pt-BR" sz="9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Alexanian et </a:t>
            </a:r>
            <a:r>
              <a:rPr lang="pt-BR" sz="9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al. </a:t>
            </a:r>
            <a:r>
              <a:rPr lang="pt-BR" sz="900" i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Bone Marrow </a:t>
            </a:r>
            <a:r>
              <a:rPr lang="pt-BR" sz="900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Transplant</a:t>
            </a:r>
            <a:r>
              <a:rPr lang="pt-BR" sz="9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2001;27:1037-1043. </a:t>
            </a:r>
            <a:r>
              <a:rPr lang="pt-BR" sz="9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</a:t>
            </a:r>
            <a:r>
              <a:rPr lang="pt-BR" sz="9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pt-BR" sz="9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Wang</a:t>
            </a:r>
            <a:r>
              <a:rPr lang="pt-BR" sz="9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pt-BR" sz="9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et</a:t>
            </a:r>
            <a:r>
              <a:rPr lang="pt-BR" sz="9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al. </a:t>
            </a:r>
            <a:r>
              <a:rPr lang="pt-BR" sz="900" i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Bone Marrow Transplant</a:t>
            </a:r>
            <a:r>
              <a:rPr lang="pt-BR" sz="9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pt-BR" sz="9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2010;45(3):498-504.</a:t>
            </a:r>
            <a:endParaRPr lang="en-US" sz="9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2772" name="TextBox 7"/>
          <p:cNvSpPr txBox="1">
            <a:spLocks noChangeArrowheads="1"/>
          </p:cNvSpPr>
          <p:nvPr/>
        </p:nvSpPr>
        <p:spPr bwMode="auto">
          <a:xfrm>
            <a:off x="433811" y="5784492"/>
            <a:ext cx="81005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291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例（年龄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&lt;70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岁）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患者只接受化疗，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375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例化疗后接受移植（</a:t>
            </a:r>
            <a:r>
              <a:rPr lang="zh-CN" altLang="en-US" sz="16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右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），比较两种情况生存率与缓解程度的关系</a:t>
            </a:r>
            <a:r>
              <a:rPr lang="en-US" altLang="zh-CN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</a:t>
            </a:r>
            <a:r>
              <a:rPr lang="en-US" altLang="zh-CN" sz="16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 </a:t>
            </a:r>
            <a:r>
              <a:rPr lang="en-US" altLang="zh-CN" sz="16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vs</a:t>
            </a:r>
            <a:r>
              <a:rPr lang="en-US" altLang="zh-CN" sz="16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PR or NR </a:t>
            </a:r>
            <a:r>
              <a:rPr lang="en-US" altLang="zh-CN" sz="1600" i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</a:t>
            </a:r>
            <a:r>
              <a:rPr lang="en-US" altLang="zh-CN" sz="16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&lt;0.01)</a:t>
            </a:r>
            <a:endParaRPr lang="en-US" sz="16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682926" y="1515806"/>
            <a:ext cx="250446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15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只接受化疗</a:t>
            </a:r>
            <a:endParaRPr lang="en-US" sz="15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5171770" y="1524000"/>
            <a:ext cx="282923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zh-CN" altLang="en-US" sz="15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化疗和移植</a:t>
            </a:r>
            <a:endParaRPr lang="en-US" sz="15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BE68E-6BA8-4197-B876-D6D0D5683999}" type="slidenum">
              <a:rPr lang="en-US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>
                <a:defRPr/>
              </a:pPr>
              <a:t>4</a:t>
            </a:fld>
            <a:endParaRPr 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6" name="Picture 15" descr="003282_millax_cr_assoc__chr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828800"/>
            <a:ext cx="6396472" cy="3835347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58451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6400800" cy="260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1143000" y="3733800"/>
            <a:ext cx="6449423" cy="278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96200" y="2133600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&gt; 65</a:t>
            </a:r>
            <a:r>
              <a:rPr lang="zh-CN" altLang="en-US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岁</a:t>
            </a:r>
            <a:endParaRPr 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2400" y="4191000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&gt; 75</a:t>
            </a:r>
            <a:r>
              <a:rPr lang="zh-CN" altLang="en-US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岁</a:t>
            </a:r>
            <a:endParaRPr 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Rectangle 40"/>
          <p:cNvSpPr txBox="1">
            <a:spLocks noChangeArrowheads="1"/>
          </p:cNvSpPr>
          <p:nvPr/>
        </p:nvSpPr>
        <p:spPr>
          <a:xfrm>
            <a:off x="304800" y="344269"/>
            <a:ext cx="8734425" cy="64633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CR</a:t>
            </a:r>
            <a:r>
              <a:rPr lang="zh-CN" altLang="en-US" sz="3600" b="1" noProof="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对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老年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患者的重要性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477000"/>
            <a:ext cx="32816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Gay F et al. Blood. 2011;117(11):3025-3031)</a:t>
            </a:r>
            <a:endParaRPr lang="en-US" sz="12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7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546100"/>
            <a:ext cx="7773988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                            </a:t>
            </a:r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  <a:r>
              <a:rPr lang="zh-CN" altLang="en-US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的</a:t>
            </a:r>
            <a:r>
              <a:rPr lang="zh-CN" altLang="en-US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治疗</a:t>
            </a:r>
            <a:r>
              <a:rPr lang="zh-CN" altLang="en-US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方法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eaLnBrk="1" hangingPunct="1"/>
            <a:endParaRPr lang="en-US" sz="1800" dirty="0" smtClean="0">
              <a:solidFill>
                <a:schemeClr val="tx2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0" indent="0" eaLnBrk="1" hangingPunct="1">
              <a:buNone/>
            </a:pPr>
            <a:endParaRPr lang="en-US" sz="1800" b="1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3700" y="1235075"/>
            <a:ext cx="4165600" cy="3663950"/>
            <a:chOff x="624" y="768"/>
            <a:chExt cx="2544" cy="2256"/>
          </a:xfrm>
        </p:grpSpPr>
        <p:sp>
          <p:nvSpPr>
            <p:cNvPr id="31755" name="Line 4"/>
            <p:cNvSpPr>
              <a:spLocks noChangeShapeType="1"/>
            </p:cNvSpPr>
            <p:nvPr/>
          </p:nvSpPr>
          <p:spPr bwMode="auto">
            <a:xfrm flipH="1">
              <a:off x="2448" y="768"/>
              <a:ext cx="72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624" y="1440"/>
              <a:ext cx="2496" cy="5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zh-CN" altLang="en-US" b="1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不适合移植的患者</a:t>
              </a:r>
              <a:endPara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  <a:p>
              <a:pPr algn="ctr" eaLnBrk="0" hangingPunct="0">
                <a:defRPr/>
              </a:pPr>
              <a:r>
                <a:rPr lang="zh-CN" altLang="en-US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考虑</a:t>
              </a:r>
              <a:r>
                <a:rPr lang="zh-CN" altLang="en-US" b="1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年龄，身体状况，并发症</a:t>
              </a:r>
              <a:endParaRPr lang="en-US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1757" name="Line 6"/>
            <p:cNvSpPr>
              <a:spLocks noChangeShapeType="1"/>
            </p:cNvSpPr>
            <p:nvPr/>
          </p:nvSpPr>
          <p:spPr bwMode="auto">
            <a:xfrm>
              <a:off x="1872" y="2016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720" y="2448"/>
              <a:ext cx="2160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zh-CN" altLang="en-US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      </a:t>
              </a:r>
              <a:r>
                <a:rPr lang="zh-CN" altLang="en-US" b="1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常规</a:t>
              </a:r>
              <a:r>
                <a:rPr lang="zh-CN" altLang="en-US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治疗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72000" y="1196975"/>
            <a:ext cx="3810000" cy="5441950"/>
            <a:chOff x="3168" y="768"/>
            <a:chExt cx="2640" cy="3264"/>
          </a:xfrm>
        </p:grpSpPr>
        <p:sp>
          <p:nvSpPr>
            <p:cNvPr id="31749" name="Line 9"/>
            <p:cNvSpPr>
              <a:spLocks noChangeShapeType="1"/>
            </p:cNvSpPr>
            <p:nvPr/>
          </p:nvSpPr>
          <p:spPr bwMode="auto">
            <a:xfrm>
              <a:off x="3168" y="768"/>
              <a:ext cx="8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361" y="1440"/>
              <a:ext cx="2447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zh-CN" altLang="en-US" b="1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适合移植的患者</a:t>
              </a:r>
              <a:endParaRPr lang="en-US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1751" name="Line 11"/>
            <p:cNvSpPr>
              <a:spLocks noChangeShapeType="1"/>
            </p:cNvSpPr>
            <p:nvPr/>
          </p:nvSpPr>
          <p:spPr bwMode="auto">
            <a:xfrm>
              <a:off x="4512" y="2016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3361" y="2448"/>
              <a:ext cx="235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  <a:p>
              <a:pPr algn="ctr" eaLnBrk="0" hangingPunct="0">
                <a:defRPr/>
              </a:pPr>
              <a:r>
                <a:rPr lang="en-US" altLang="zh-CN" b="1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4</a:t>
              </a:r>
              <a:r>
                <a:rPr lang="zh-CN" altLang="en-US" b="1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个</a:t>
              </a:r>
              <a:r>
                <a:rPr lang="zh-CN" altLang="en-US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周期非烷化剂</a:t>
              </a:r>
              <a:endParaRPr lang="en-US" altLang="zh-CN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  <a:p>
              <a:pPr algn="ctr" eaLnBrk="0" hangingPunct="0">
                <a:defRPr/>
              </a:pPr>
              <a:r>
                <a:rPr lang="zh-CN" altLang="en-US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诱导治疗</a:t>
              </a:r>
            </a:p>
            <a:p>
              <a:pPr algn="ctr" eaLnBrk="0" hangingPunct="0">
                <a:defRPr/>
              </a:pPr>
              <a:endParaRPr lang="en-US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1753" name="Line 13"/>
            <p:cNvSpPr>
              <a:spLocks noChangeShapeType="1"/>
            </p:cNvSpPr>
            <p:nvPr/>
          </p:nvSpPr>
          <p:spPr bwMode="auto">
            <a:xfrm>
              <a:off x="4512" y="3024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3361" y="3456"/>
              <a:ext cx="235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zh-CN" altLang="en-US" b="1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干细胞采集</a:t>
              </a:r>
              <a:endParaRPr lang="en-US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5855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基于硼</a:t>
            </a:r>
            <a:r>
              <a:rPr lang="zh-CN" altLang="en-US" sz="3600" b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替佐</a:t>
            </a:r>
            <a:r>
              <a:rPr lang="zh-CN" alt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米的移植前诱导治疗</a:t>
            </a:r>
            <a:r>
              <a:rPr 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endParaRPr lang="en-US" sz="3600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62724"/>
              </p:ext>
            </p:extLst>
          </p:nvPr>
        </p:nvGraphicFramePr>
        <p:xfrm>
          <a:off x="144462" y="1828800"/>
          <a:ext cx="8969057" cy="2510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801"/>
                <a:gridCol w="1135012"/>
                <a:gridCol w="660894"/>
                <a:gridCol w="1752804"/>
                <a:gridCol w="1594765"/>
                <a:gridCol w="1163748"/>
                <a:gridCol w="862033"/>
              </a:tblGrid>
              <a:tr h="6015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Trial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Regimen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CR+VGPR Post-Induction (%)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CR+VGPR Post-ASCT (%)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PFS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 Value</a:t>
                      </a:r>
                      <a:endParaRPr lang="en-US" sz="1600" dirty="0"/>
                    </a:p>
                  </a:txBody>
                  <a:tcPr anchor="b"/>
                </a:tc>
              </a:tr>
              <a:tr h="84221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Cavo</a:t>
                      </a:r>
                      <a:r>
                        <a:rPr lang="en-US" sz="1600" baseline="0" dirty="0" smtClean="0"/>
                        <a:t> et al, 2010</a:t>
                      </a:r>
                      <a:endParaRPr lang="en-US" sz="16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VTD </a:t>
                      </a:r>
                    </a:p>
                    <a:p>
                      <a:pPr algn="ctr"/>
                      <a:r>
                        <a:rPr lang="en-US" sz="1600" dirty="0" err="1" smtClean="0"/>
                        <a:t>vs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TD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236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238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62*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82*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68% at 3 yr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56% at 3 yr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.0057</a:t>
                      </a:r>
                      <a:endParaRPr lang="en-US" sz="1600" dirty="0"/>
                    </a:p>
                  </a:txBody>
                  <a:tcPr anchor="ctr"/>
                </a:tc>
              </a:tr>
              <a:tr h="84221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Moreau et al, 2011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IFM 2007/02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VD</a:t>
                      </a:r>
                    </a:p>
                    <a:p>
                      <a:pPr algn="ctr"/>
                      <a:r>
                        <a:rPr lang="en-US" sz="1600" dirty="0" err="1" smtClean="0"/>
                        <a:t>vs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err="1" smtClean="0"/>
                        <a:t>vTD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</a:t>
                      </a:r>
                      <a:endParaRPr lang="en-US" sz="1600" baseline="300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49</a:t>
                      </a:r>
                      <a:r>
                        <a:rPr lang="en-US" sz="1600" baseline="30000" dirty="0" smtClean="0"/>
                        <a:t>‡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74</a:t>
                      </a:r>
                      <a:r>
                        <a:rPr lang="en-US" sz="1600" baseline="30000" dirty="0" smtClean="0"/>
                        <a:t>§</a:t>
                      </a:r>
                      <a:endParaRPr lang="en-US" sz="16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Median 30 months</a:t>
                      </a:r>
                    </a:p>
                    <a:p>
                      <a:pPr algn="ctr"/>
                      <a:r>
                        <a:rPr lang="en-US" sz="1600" dirty="0" smtClean="0"/>
                        <a:t>Median</a:t>
                      </a:r>
                      <a:r>
                        <a:rPr lang="en-US" sz="1600" baseline="0" dirty="0" smtClean="0"/>
                        <a:t> 26 mo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.22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0662" y="4572000"/>
            <a:ext cx="8847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*P &lt;.001; </a:t>
            </a:r>
            <a:r>
              <a:rPr lang="en-US" sz="1400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†</a:t>
            </a:r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 =.001; </a:t>
            </a:r>
            <a:r>
              <a:rPr lang="en-US" sz="1400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‡</a:t>
            </a:r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 =.05; </a:t>
            </a:r>
            <a:r>
              <a:rPr lang="en-US" sz="1400" baseline="30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§</a:t>
            </a:r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 =.02</a:t>
            </a:r>
          </a:p>
          <a:p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GMMG= German Multiple Myeloma Group; SCT = stem cell transplant; CR = complete response; VGPR = very good partial response; PAD = </a:t>
            </a:r>
            <a:r>
              <a:rPr lang="en-US" sz="14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bortezomib</a:t>
            </a:r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(V)/AD; T = thalidomide; VAD = vincristine, doxorubicin (A), dexamethasone (D); </a:t>
            </a:r>
            <a:r>
              <a:rPr lang="en-US" sz="14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vTD</a:t>
            </a:r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= reduced-dose </a:t>
            </a:r>
            <a:r>
              <a:rPr lang="en-US" sz="14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bortezomib</a:t>
            </a:r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endParaRPr lang="en-US" sz="1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6307314"/>
            <a:ext cx="8999538" cy="42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>
              <a:lnSpc>
                <a:spcPts val="1100"/>
              </a:lnSpc>
            </a:pPr>
            <a:r>
              <a:rPr lang="en-US" sz="11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Cavo</a:t>
            </a:r>
            <a:r>
              <a:rPr lang="en-US" sz="11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M, et al. Lancet. 2010;376:2075-2085. </a:t>
            </a:r>
            <a:r>
              <a:rPr lang="en-US" sz="11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Harousseau</a:t>
            </a:r>
            <a:r>
              <a:rPr lang="en-US" sz="11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JL, et al. J </a:t>
            </a:r>
            <a:r>
              <a:rPr lang="en-US" sz="11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Clin</a:t>
            </a:r>
            <a:r>
              <a:rPr lang="en-US" sz="11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sz="11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Oncol</a:t>
            </a:r>
            <a:r>
              <a:rPr lang="en-US" sz="11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2010;28:4621-4629. </a:t>
            </a:r>
            <a:r>
              <a:rPr lang="en-US" sz="11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Sonneveld</a:t>
            </a:r>
            <a:r>
              <a:rPr lang="en-US" sz="11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P, et al. ASH Annual Meeting Abstracts. 2010;116(21):40. http://web.educationalconcepts.net/Newsletter/MMY015AE1/MMY015AE1.pdf. Accessed July 17, 2012. Moreau P, et al. Blood. 2011;118: 5752-5758.</a:t>
            </a:r>
          </a:p>
        </p:txBody>
      </p:sp>
    </p:spTree>
    <p:extLst>
      <p:ext uri="{BB962C8B-B14F-4D97-AF65-F5344CB8AC3E}">
        <p14:creationId xmlns:p14="http://schemas.microsoft.com/office/powerpoint/2010/main" val="112465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1" y="1676400"/>
            <a:ext cx="910996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6488668"/>
            <a:ext cx="3011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Fayers</a:t>
            </a:r>
            <a:r>
              <a:rPr lang="en-US" sz="1200" dirty="0" smtClean="0"/>
              <a:t> PM et alBlood.2011;118(5):1239-1247</a:t>
            </a:r>
            <a:endParaRPr lang="en-US" sz="1200" dirty="0"/>
          </a:p>
        </p:txBody>
      </p:sp>
      <p:sp>
        <p:nvSpPr>
          <p:cNvPr id="4" name="Rectangle 40"/>
          <p:cNvSpPr txBox="1">
            <a:spLocks noChangeArrowheads="1"/>
          </p:cNvSpPr>
          <p:nvPr/>
        </p:nvSpPr>
        <p:spPr>
          <a:xfrm>
            <a:off x="409575" y="649069"/>
            <a:ext cx="8734425" cy="64633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老年</a:t>
            </a:r>
            <a:r>
              <a:rPr lang="en-US" altLang="zh-CN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MM</a:t>
            </a:r>
            <a:r>
              <a:rPr lang="zh-CN" altLang="en-US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患者：</a:t>
            </a:r>
            <a:r>
              <a:rPr lang="en-GB" sz="3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MPT 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vs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MP</a:t>
            </a:r>
          </a:p>
        </p:txBody>
      </p:sp>
    </p:spTree>
    <p:extLst>
      <p:ext uri="{BB962C8B-B14F-4D97-AF65-F5344CB8AC3E}">
        <p14:creationId xmlns:p14="http://schemas.microsoft.com/office/powerpoint/2010/main" val="120626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295275" y="914400"/>
            <a:ext cx="88487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304800" y="3886200"/>
            <a:ext cx="455189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76800" y="4038600"/>
            <a:ext cx="434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中位生存期</a:t>
            </a: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 </a:t>
            </a:r>
          </a:p>
          <a:p>
            <a:endParaRPr lang="en-US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MP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组：</a:t>
            </a: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32.7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个月</a:t>
            </a: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(95% CI, 30.5-36.6 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个月</a:t>
            </a: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MPT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组：</a:t>
            </a: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39.3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个月</a:t>
            </a: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(95% CI, 35.6-44.6</a:t>
            </a:r>
            <a:r>
              <a:rPr lang="zh-CN" alt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个月</a:t>
            </a: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).</a:t>
            </a:r>
          </a:p>
          <a:p>
            <a:endParaRPr lang="en-US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HR 0.83 (95% CI: 0.73-0.94)</a:t>
            </a:r>
          </a:p>
          <a:p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P=0.004</a:t>
            </a:r>
          </a:p>
          <a:p>
            <a:endParaRPr lang="en-US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sz="1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en-US" sz="16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" name="Rectangle 40"/>
          <p:cNvSpPr txBox="1">
            <a:spLocks noChangeArrowheads="1"/>
          </p:cNvSpPr>
          <p:nvPr/>
        </p:nvSpPr>
        <p:spPr>
          <a:xfrm>
            <a:off x="409575" y="268069"/>
            <a:ext cx="8734425" cy="646331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总生存期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1364</Words>
  <Application>Microsoft Macintosh PowerPoint</Application>
  <PresentationFormat>On-screen Show (4:3)</PresentationFormat>
  <Paragraphs>227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多发性骨髓瘤诱导治疗: 两药VS三药治疗方案和危险分层的作用</vt:lpstr>
      <vt:lpstr> MM总生存期的趋势</vt:lpstr>
      <vt:lpstr>CR与MM</vt:lpstr>
      <vt:lpstr>CR与诱导后和移植后OS延长相关</vt:lpstr>
      <vt:lpstr>PowerPoint Presentation</vt:lpstr>
      <vt:lpstr>PowerPoint Presentation</vt:lpstr>
      <vt:lpstr>基于硼替佐米的移植前诱导治疗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MM-020:来那度胺 +低剂量地塞米松 vs MPT治疗初治MM患者</vt:lpstr>
      <vt:lpstr>PowerPoint Presentation</vt:lpstr>
      <vt:lpstr>PowerPoint Presentation</vt:lpstr>
      <vt:lpstr>结论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多发性骨髓瘤诱导治疗: 两药VS三药治疗方案和危险分层的作用</dc:title>
  <cp:lastModifiedBy>Simrit Parmar</cp:lastModifiedBy>
  <cp:revision>1</cp:revision>
  <dcterms:modified xsi:type="dcterms:W3CDTF">2013-02-16T01:42:52Z</dcterms:modified>
</cp:coreProperties>
</file>