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EF4E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9C2EB-281B-4917-8855-F36A657C531D}" type="datetimeFigureOut">
              <a:rPr lang="zh-CN" altLang="en-US" smtClean="0"/>
              <a:pPr/>
              <a:t>2013/2/14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47CA-7E9E-4471-831F-1E0D4A61DB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20297" r="13392" b="7844"/>
          <a:stretch>
            <a:fillRect/>
          </a:stretch>
        </p:blipFill>
        <p:spPr bwMode="auto">
          <a:xfrm>
            <a:off x="-36512" y="0"/>
            <a:ext cx="910850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628800"/>
            <a:ext cx="54726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</a:rPr>
              <a:t>NKT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</a:rPr>
              <a:t>淋巴瘤的分子标记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8373" b="6250"/>
          <a:stretch>
            <a:fillRect/>
          </a:stretch>
        </p:blipFill>
        <p:spPr bwMode="auto">
          <a:xfrm>
            <a:off x="0" y="0"/>
            <a:ext cx="9144000" cy="682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07340"/>
            <a:ext cx="8964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慢病毒转导的基于</a:t>
            </a:r>
            <a:r>
              <a:rPr lang="en-US" altLang="zh-CN" dirty="0" err="1" smtClean="0"/>
              <a:t>miRNA</a:t>
            </a:r>
            <a:r>
              <a:rPr lang="zh-CN" altLang="en-US" dirty="0" smtClean="0"/>
              <a:t>过表达的</a:t>
            </a:r>
            <a:r>
              <a:rPr lang="en-US" altLang="zh-CN" dirty="0" smtClean="0"/>
              <a:t>mRNA</a:t>
            </a:r>
            <a:r>
              <a:rPr lang="zh-CN" altLang="en-US" dirty="0" smtClean="0"/>
              <a:t>的表达变化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18373" b="6250"/>
          <a:stretch>
            <a:fillRect/>
          </a:stretch>
        </p:blipFill>
        <p:spPr bwMode="auto">
          <a:xfrm>
            <a:off x="0" y="0"/>
            <a:ext cx="9103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19534"/>
            <a:ext cx="835292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NKT</a:t>
            </a:r>
            <a:r>
              <a:rPr lang="zh-CN" altLang="en-US" sz="3200" dirty="0" smtClean="0"/>
              <a:t>淋巴瘤的免疫组化结果显示抑制</a:t>
            </a:r>
            <a:r>
              <a:rPr lang="en-US" altLang="zh-CN" sz="3200" dirty="0" err="1" smtClean="0"/>
              <a:t>miRNA</a:t>
            </a:r>
            <a:r>
              <a:rPr lang="zh-CN" altLang="en-US" sz="3200" dirty="0" smtClean="0"/>
              <a:t>后目标蛋白的过表达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628800"/>
            <a:ext cx="74888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在用于确证的</a:t>
            </a:r>
            <a:r>
              <a:rPr lang="en-US" altLang="zh-CN" sz="2400" dirty="0" smtClean="0"/>
              <a:t>38</a:t>
            </a:r>
            <a:r>
              <a:rPr lang="zh-CN" altLang="en-US" sz="2400" dirty="0" smtClean="0"/>
              <a:t>例</a:t>
            </a:r>
            <a:r>
              <a:rPr lang="en-US" altLang="zh-CN" sz="2400" dirty="0" smtClean="0"/>
              <a:t>NKT</a:t>
            </a:r>
            <a:r>
              <a:rPr lang="zh-CN" altLang="en-US" sz="2400" dirty="0" smtClean="0"/>
              <a:t>淋巴瘤进行了下调的</a:t>
            </a:r>
            <a:r>
              <a:rPr lang="en-US" altLang="zh-CN" sz="2400" dirty="0" err="1" smtClean="0"/>
              <a:t>miRNA</a:t>
            </a:r>
            <a:r>
              <a:rPr lang="zh-CN" altLang="en-US" sz="2400" dirty="0" smtClean="0"/>
              <a:t>的选择性目标蛋白</a:t>
            </a:r>
            <a:r>
              <a:rPr lang="en-US" altLang="zh-CN" sz="2400" dirty="0" smtClean="0"/>
              <a:t>(MUM1/IRF4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BLIMP1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STMN1)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IHC</a:t>
            </a:r>
            <a:r>
              <a:rPr lang="zh-CN" altLang="en-US" sz="2400" dirty="0" smtClean="0"/>
              <a:t>检测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18926" b="6250"/>
          <a:stretch>
            <a:fillRect/>
          </a:stretch>
        </p:blipFill>
        <p:spPr bwMode="auto">
          <a:xfrm>
            <a:off x="0" y="0"/>
            <a:ext cx="9144000" cy="695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18373" b="6250"/>
          <a:stretch>
            <a:fillRect/>
          </a:stretch>
        </p:blipFill>
        <p:spPr bwMode="auto">
          <a:xfrm>
            <a:off x="0" y="0"/>
            <a:ext cx="9103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3528" y="692696"/>
            <a:ext cx="8496944" cy="576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42493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NKT</a:t>
            </a:r>
            <a:r>
              <a:rPr lang="zh-CN" altLang="en-US" sz="4000" dirty="0" smtClean="0"/>
              <a:t>淋巴瘤中</a:t>
            </a:r>
            <a:r>
              <a:rPr lang="en-US" altLang="zh-CN" sz="4000" dirty="0" err="1" smtClean="0"/>
              <a:t>miRNA</a:t>
            </a:r>
            <a:r>
              <a:rPr lang="zh-CN" altLang="en-US" sz="4000" dirty="0" smtClean="0"/>
              <a:t>下调的机制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99"/>
                </a:solidFill>
              </a:rPr>
              <a:t>MYC</a:t>
            </a:r>
            <a:r>
              <a:rPr lang="zh-CN" altLang="en-US" sz="2000" dirty="0" smtClean="0">
                <a:solidFill>
                  <a:srgbClr val="000099"/>
                </a:solidFill>
              </a:rPr>
              <a:t>的作用</a:t>
            </a:r>
            <a:endParaRPr lang="zh-CN" altLang="en-US" sz="20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031231"/>
            <a:ext cx="71287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已知</a:t>
            </a:r>
            <a:r>
              <a:rPr lang="en-US" altLang="zh-CN" sz="2400" dirty="0" smtClean="0"/>
              <a:t>MYC</a:t>
            </a:r>
            <a:r>
              <a:rPr lang="zh-CN" altLang="en-US" sz="2400" dirty="0" smtClean="0"/>
              <a:t>可以导致</a:t>
            </a:r>
            <a:r>
              <a:rPr lang="en-US" altLang="zh-CN" sz="2400" dirty="0" err="1" smtClean="0"/>
              <a:t>miRNA</a:t>
            </a:r>
            <a:r>
              <a:rPr lang="zh-CN" altLang="en-US" sz="2400" dirty="0" smtClean="0"/>
              <a:t>广泛地表达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827584" y="2420888"/>
            <a:ext cx="13681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5576" y="2852936"/>
            <a:ext cx="78488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在我们的实际队列研究中，由</a:t>
            </a:r>
            <a:r>
              <a:rPr lang="en-US" altLang="zh-CN" sz="2400" dirty="0" err="1" smtClean="0"/>
              <a:t>miRNA</a:t>
            </a:r>
            <a:r>
              <a:rPr lang="zh-CN" altLang="en-US" sz="2400" dirty="0" smtClean="0"/>
              <a:t>表达下降调节的</a:t>
            </a:r>
            <a:r>
              <a:rPr lang="en-US" altLang="zh-CN" sz="2400" dirty="0" smtClean="0"/>
              <a:t>BLIMP1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MUM1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STMN1</a:t>
            </a:r>
            <a:r>
              <a:rPr lang="zh-CN" altLang="en-US" sz="2400" dirty="0" smtClean="0"/>
              <a:t>蛋白表达增加的肿瘤标本中显示细胞核</a:t>
            </a:r>
            <a:r>
              <a:rPr lang="en-US" altLang="zh-CN" sz="2400" dirty="0" smtClean="0"/>
              <a:t>MYC</a:t>
            </a:r>
            <a:r>
              <a:rPr lang="zh-CN" altLang="en-US" sz="2400" dirty="0" smtClean="0"/>
              <a:t>的高表达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18373" b="6250"/>
          <a:stretch>
            <a:fillRect/>
          </a:stretch>
        </p:blipFill>
        <p:spPr bwMode="auto">
          <a:xfrm>
            <a:off x="0" y="0"/>
            <a:ext cx="9144000" cy="68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9924" t="11438" r="18645" b="7844"/>
          <a:stretch>
            <a:fillRect/>
          </a:stretch>
        </p:blipFill>
        <p:spPr bwMode="auto">
          <a:xfrm>
            <a:off x="0" y="0"/>
            <a:ext cx="902803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46805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大部分</a:t>
            </a:r>
            <a:r>
              <a:rPr lang="en-US" altLang="zh-CN" sz="2000" dirty="0" smtClean="0"/>
              <a:t>NKT</a:t>
            </a:r>
            <a:r>
              <a:rPr lang="zh-CN" altLang="en-US" sz="2000" dirty="0" smtClean="0"/>
              <a:t>淋巴瘤</a:t>
            </a:r>
            <a:r>
              <a:rPr lang="en-US" altLang="zh-CN" sz="2000" dirty="0" smtClean="0"/>
              <a:t>EZH2</a:t>
            </a:r>
            <a:r>
              <a:rPr lang="zh-CN" altLang="en-US" sz="2000" dirty="0" smtClean="0"/>
              <a:t>过表达</a:t>
            </a:r>
            <a:endParaRPr lang="en-US" altLang="zh-CN" sz="2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18373" b="6250"/>
          <a:stretch>
            <a:fillRect/>
          </a:stretch>
        </p:blipFill>
        <p:spPr bwMode="auto">
          <a:xfrm>
            <a:off x="0" y="0"/>
            <a:ext cx="9144000" cy="68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67380"/>
            <a:ext cx="84249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在</a:t>
            </a:r>
            <a:r>
              <a:rPr lang="en-US" altLang="zh-CN" sz="2400" dirty="0" smtClean="0"/>
              <a:t>NK</a:t>
            </a:r>
            <a:r>
              <a:rPr lang="zh-CN" altLang="en-US" sz="2400" dirty="0" smtClean="0"/>
              <a:t>恶性细胞中</a:t>
            </a:r>
            <a:r>
              <a:rPr lang="en-US" altLang="zh-CN" sz="2400" dirty="0" smtClean="0"/>
              <a:t>EZH2 </a:t>
            </a:r>
            <a:r>
              <a:rPr lang="zh-CN" altLang="en-US" sz="2400" dirty="0" smtClean="0"/>
              <a:t>抑制伴有</a:t>
            </a:r>
            <a:r>
              <a:rPr lang="en-US" altLang="zh-CN" sz="2400" dirty="0" err="1" smtClean="0"/>
              <a:t>DZNep</a:t>
            </a:r>
            <a:r>
              <a:rPr lang="zh-CN" altLang="en-US" sz="2400" dirty="0" smtClean="0"/>
              <a:t>诱导的细胞生长抑制和凋亡</a:t>
            </a:r>
            <a:endParaRPr lang="en-US" altLang="zh-CN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7819" b="6250"/>
          <a:stretch>
            <a:fillRect/>
          </a:stretch>
        </p:blipFill>
        <p:spPr bwMode="auto">
          <a:xfrm>
            <a:off x="0" y="0"/>
            <a:ext cx="92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NKT</a:t>
            </a:r>
            <a:r>
              <a:rPr lang="zh-CN" altLang="en-US" sz="3600" b="1" dirty="0" smtClean="0"/>
              <a:t>淋巴瘤致病模型</a:t>
            </a:r>
            <a:endParaRPr lang="zh-CN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82742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感染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84482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或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2123564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其他因素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2320" y="1628800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突变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573016"/>
            <a:ext cx="15121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活化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645024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活化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3645024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活化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3645024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下调</a:t>
            </a:r>
            <a:endParaRPr lang="zh-CN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4581128"/>
            <a:ext cx="15121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诱导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6093296"/>
            <a:ext cx="230425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增殖</a:t>
            </a:r>
            <a:endParaRPr lang="zh-CN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6093296"/>
            <a:ext cx="230425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抗凋亡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8373" b="6250"/>
          <a:stretch>
            <a:fillRect/>
          </a:stretch>
        </p:blipFill>
        <p:spPr bwMode="auto">
          <a:xfrm>
            <a:off x="0" y="0"/>
            <a:ext cx="9185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692696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/>
              <a:t>未来研究方向</a:t>
            </a:r>
            <a:endParaRPr lang="zh-CN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114853"/>
            <a:ext cx="727280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约</a:t>
            </a:r>
            <a:r>
              <a:rPr lang="en-US" altLang="zh-CN" sz="2800" dirty="0" smtClean="0"/>
              <a:t>50%</a:t>
            </a:r>
            <a:r>
              <a:rPr lang="zh-CN" altLang="en-US" sz="2800" dirty="0" smtClean="0"/>
              <a:t>的患者有</a:t>
            </a:r>
            <a:r>
              <a:rPr lang="en-US" altLang="zh-CN" sz="2800" dirty="0" smtClean="0"/>
              <a:t>MYC-EZH2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35%</a:t>
            </a:r>
            <a:r>
              <a:rPr lang="zh-CN" altLang="en-US" sz="2800" dirty="0" smtClean="0"/>
              <a:t>的患者存在</a:t>
            </a:r>
            <a:r>
              <a:rPr lang="en-US" altLang="zh-CN" sz="2800" dirty="0" smtClean="0"/>
              <a:t>JAK3</a:t>
            </a:r>
            <a:r>
              <a:rPr lang="zh-CN" altLang="en-US" sz="2800" dirty="0" smtClean="0"/>
              <a:t>突变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140968"/>
            <a:ext cx="7200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它们是</a:t>
            </a:r>
            <a:r>
              <a:rPr lang="en-US" altLang="zh-CN" sz="2400" dirty="0" smtClean="0"/>
              <a:t>NKT</a:t>
            </a:r>
            <a:r>
              <a:rPr lang="zh-CN" altLang="en-US" sz="2400" dirty="0" smtClean="0"/>
              <a:t>淋巴瘤的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个独立的分子亚型吗？也就是说这两种异常相互独立的还是重叠的？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005064"/>
            <a:ext cx="74168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如果亚型存在，他们的临床意义又是什么呢？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437112"/>
            <a:ext cx="7128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回答这些问题需要亚洲淋巴瘤研究组的协作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5229200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STAT3</a:t>
            </a:r>
            <a:r>
              <a:rPr lang="zh-CN" altLang="en-US" dirty="0" smtClean="0"/>
              <a:t>和</a:t>
            </a:r>
            <a:r>
              <a:rPr lang="en-US" altLang="zh-CN" dirty="0" smtClean="0"/>
              <a:t>p53</a:t>
            </a:r>
            <a:r>
              <a:rPr lang="zh-CN" altLang="en-US" dirty="0" smtClean="0"/>
              <a:t>突变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5589240"/>
            <a:ext cx="41764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EZH2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MYC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NFKB</a:t>
            </a:r>
            <a:r>
              <a:rPr lang="zh-CN" altLang="en-US" dirty="0" smtClean="0"/>
              <a:t>蛋白的</a:t>
            </a:r>
            <a:r>
              <a:rPr lang="en-US" altLang="zh-CN" dirty="0" smtClean="0"/>
              <a:t>IHC</a:t>
            </a:r>
            <a:r>
              <a:rPr lang="zh-CN" altLang="en-US" dirty="0" smtClean="0"/>
              <a:t>检测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17819" b="6250"/>
          <a:stretch>
            <a:fillRect/>
          </a:stretch>
        </p:blipFill>
        <p:spPr bwMode="auto">
          <a:xfrm>
            <a:off x="0" y="0"/>
            <a:ext cx="9185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179929"/>
            <a:ext cx="44644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致谢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0454" r="17819" b="6250"/>
          <a:stretch>
            <a:fillRect/>
          </a:stretch>
        </p:blipFill>
        <p:spPr bwMode="auto">
          <a:xfrm>
            <a:off x="-1" y="27384"/>
            <a:ext cx="9158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4969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NKT</a:t>
            </a:r>
            <a:r>
              <a:rPr lang="zh-CN" altLang="en-US" sz="3600" b="1" dirty="0" smtClean="0"/>
              <a:t>淋巴瘤致病模型</a:t>
            </a:r>
            <a:endParaRPr lang="zh-CN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97143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感染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988840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LMP-1</a:t>
            </a:r>
          </a:p>
          <a:p>
            <a:pPr algn="ctr"/>
            <a:r>
              <a:rPr lang="zh-CN" altLang="en-US" dirty="0" smtClean="0"/>
              <a:t>或其他因素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1772816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突变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717032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活化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3717032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活化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3717032"/>
            <a:ext cx="21602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下调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4725145"/>
            <a:ext cx="10801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诱导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3789040"/>
            <a:ext cx="936104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调节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5877272"/>
            <a:ext cx="194421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增殖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5877272"/>
            <a:ext cx="223224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抗凋亡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8373" b="6250"/>
          <a:stretch>
            <a:fillRect/>
          </a:stretch>
        </p:blipFill>
        <p:spPr bwMode="auto">
          <a:xfrm>
            <a:off x="0" y="0"/>
            <a:ext cx="9185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251937"/>
            <a:ext cx="7560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致谢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8373" b="6250"/>
          <a:stretch>
            <a:fillRect/>
          </a:stretch>
        </p:blipFill>
        <p:spPr bwMode="auto">
          <a:xfrm>
            <a:off x="0" y="0"/>
            <a:ext cx="9185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70567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/>
              <a:t>microRNA</a:t>
            </a:r>
            <a:r>
              <a:rPr lang="zh-CN" altLang="en-US" sz="2800" b="1" dirty="0" smtClean="0"/>
              <a:t>：小分子大作用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43924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MicroRNA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miRNA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是一组非编码的小</a:t>
            </a:r>
            <a:r>
              <a:rPr lang="en-US" altLang="zh-CN" sz="2400" dirty="0" smtClean="0"/>
              <a:t>RNA(</a:t>
            </a:r>
            <a:r>
              <a:rPr lang="zh-CN" altLang="en-US" sz="2400" dirty="0" smtClean="0"/>
              <a:t>约</a:t>
            </a:r>
            <a:r>
              <a:rPr lang="en-US" altLang="zh-CN" sz="2400" dirty="0" smtClean="0"/>
              <a:t>20</a:t>
            </a:r>
            <a:r>
              <a:rPr lang="zh-CN" altLang="en-US" sz="2400" dirty="0" smtClean="0"/>
              <a:t>个碱基长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，抑制基因表达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在绝大多数病例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564904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降解或抑制</a:t>
            </a:r>
            <a:r>
              <a:rPr lang="en-US" altLang="zh-CN" dirty="0" smtClean="0"/>
              <a:t>mRNA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142709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重要的基因调剂因子可以控制绝大多数生物学过程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4078813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在人类最近发现：</a:t>
            </a:r>
            <a:r>
              <a:rPr lang="en-US" altLang="zh-CN" dirty="0" smtClean="0"/>
              <a:t>1527</a:t>
            </a:r>
            <a:r>
              <a:rPr lang="zh-CN" altLang="en-US" dirty="0" smtClean="0"/>
              <a:t>个前体，</a:t>
            </a:r>
            <a:r>
              <a:rPr lang="en-US" altLang="zh-CN" dirty="0" smtClean="0"/>
              <a:t>1921</a:t>
            </a:r>
            <a:r>
              <a:rPr lang="zh-CN" altLang="en-US" dirty="0" smtClean="0"/>
              <a:t>个成熟</a:t>
            </a:r>
            <a:r>
              <a:rPr lang="en-US" altLang="zh-CN" dirty="0" err="1" smtClean="0"/>
              <a:t>miRNA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miRbase</a:t>
            </a:r>
            <a:r>
              <a:rPr lang="en-US" altLang="zh-CN" dirty="0" smtClean="0"/>
              <a:t> 19)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941168"/>
            <a:ext cx="46805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每个</a:t>
            </a:r>
            <a:r>
              <a:rPr lang="en-US" altLang="zh-CN" sz="2400" dirty="0" err="1" smtClean="0"/>
              <a:t>miRNA</a:t>
            </a:r>
            <a:r>
              <a:rPr lang="zh-CN" altLang="en-US" sz="2400" dirty="0" smtClean="0"/>
              <a:t>可以由数百个不同的保守或非保守的作用靶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7819" b="8829"/>
          <a:stretch>
            <a:fillRect/>
          </a:stretch>
        </p:blipFill>
        <p:spPr bwMode="auto">
          <a:xfrm>
            <a:off x="-1" y="0"/>
            <a:ext cx="920371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2852936"/>
            <a:ext cx="1224136" cy="400110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标本：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316922"/>
            <a:ext cx="5688632" cy="400110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30</a:t>
            </a:r>
            <a:r>
              <a:rPr lang="zh-CN" altLang="en-US" sz="2000" dirty="0" smtClean="0"/>
              <a:t>例</a:t>
            </a:r>
            <a:r>
              <a:rPr lang="en-US" altLang="zh-CN" sz="2000" dirty="0" smtClean="0"/>
              <a:t>NKT</a:t>
            </a:r>
            <a:r>
              <a:rPr lang="zh-CN" altLang="en-US" sz="2000" dirty="0" smtClean="0"/>
              <a:t>淋巴瘤 福尔马林固定石蜡包埋</a:t>
            </a:r>
            <a:r>
              <a:rPr lang="en-US" altLang="zh-CN" sz="2000" dirty="0" smtClean="0"/>
              <a:t>(FFPE)</a:t>
            </a:r>
            <a:r>
              <a:rPr lang="zh-CN" altLang="en-US" sz="2000" dirty="0" smtClean="0"/>
              <a:t>标本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789040"/>
            <a:ext cx="1800200" cy="400110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6</a:t>
            </a:r>
            <a:r>
              <a:rPr lang="zh-CN" altLang="en-US" sz="2000" dirty="0" smtClean="0"/>
              <a:t>个</a:t>
            </a:r>
            <a:r>
              <a:rPr lang="en-US" altLang="zh-CN" sz="2000" dirty="0" smtClean="0"/>
              <a:t>NK</a:t>
            </a:r>
            <a:r>
              <a:rPr lang="zh-CN" altLang="en-US" sz="2000" dirty="0" smtClean="0"/>
              <a:t>细胞系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3789040"/>
            <a:ext cx="576064" cy="400110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4581128"/>
            <a:ext cx="7344816" cy="1323439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从血库全血中白细胞标本分离的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对正常</a:t>
            </a:r>
            <a:r>
              <a:rPr lang="en-US" altLang="zh-CN" sz="2000" dirty="0" smtClean="0"/>
              <a:t>NK</a:t>
            </a:r>
            <a:r>
              <a:rPr lang="zh-CN" altLang="en-US" sz="2000" dirty="0" smtClean="0"/>
              <a:t>细胞标本（未刺激的和经刺激的）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5797713"/>
            <a:ext cx="7272808" cy="1015663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例正常的皮肤、肠、鼻、淋巴结的</a:t>
            </a:r>
            <a:r>
              <a:rPr lang="en-US" altLang="zh-CN" sz="2000" dirty="0" smtClean="0"/>
              <a:t>FFPE</a:t>
            </a:r>
            <a:r>
              <a:rPr lang="zh-CN" altLang="en-US" sz="2000" dirty="0" smtClean="0"/>
              <a:t>组织作为对照</a:t>
            </a:r>
            <a:endParaRPr lang="en-US" altLang="zh-CN" sz="2000" dirty="0" smtClean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18373" b="6250"/>
          <a:stretch>
            <a:fillRect/>
          </a:stretch>
        </p:blipFill>
        <p:spPr bwMode="auto">
          <a:xfrm>
            <a:off x="0" y="0"/>
            <a:ext cx="9144000" cy="68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5536" y="0"/>
            <a:ext cx="8352928" cy="1268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1383159"/>
            <a:ext cx="52565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NKT</a:t>
            </a:r>
            <a:r>
              <a:rPr lang="zh-CN" altLang="en-US" sz="2400" dirty="0" smtClean="0"/>
              <a:t>淋巴瘤</a:t>
            </a:r>
            <a:r>
              <a:rPr lang="en-US" altLang="zh-CN" sz="2400" dirty="0" err="1" smtClean="0"/>
              <a:t>miRNA</a:t>
            </a:r>
            <a:r>
              <a:rPr lang="zh-CN" altLang="en-US" sz="2400" dirty="0" smtClean="0"/>
              <a:t>显著下调</a:t>
            </a:r>
            <a:endParaRPr lang="en-US" altLang="zh-CN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59632" y="1772816"/>
            <a:ext cx="748883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NK</a:t>
            </a:r>
            <a:r>
              <a:rPr lang="zh-CN" altLang="en-US" sz="2800" dirty="0" smtClean="0"/>
              <a:t>细胞系和</a:t>
            </a:r>
            <a:r>
              <a:rPr lang="en-US" altLang="zh-CN" sz="2800" dirty="0" smtClean="0"/>
              <a:t>NKT</a:t>
            </a:r>
            <a:r>
              <a:rPr lang="zh-CN" altLang="en-US" sz="2800" dirty="0" smtClean="0"/>
              <a:t>淋巴瘤的</a:t>
            </a:r>
            <a:r>
              <a:rPr lang="en-US" altLang="zh-CN" sz="2800" dirty="0" smtClean="0"/>
              <a:t>FFPE</a:t>
            </a:r>
            <a:r>
              <a:rPr lang="zh-CN" altLang="en-US" sz="2800" dirty="0" smtClean="0"/>
              <a:t>标本与正常</a:t>
            </a:r>
            <a:r>
              <a:rPr lang="en-US" altLang="zh-CN" sz="2800" dirty="0" smtClean="0"/>
              <a:t>NK</a:t>
            </a:r>
            <a:r>
              <a:rPr lang="zh-CN" altLang="en-US" sz="2800" dirty="0" smtClean="0"/>
              <a:t>细胞相比，表达上至少有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倍的显著性差异</a:t>
            </a:r>
            <a:r>
              <a:rPr lang="en-US" altLang="zh-CN" sz="2800" dirty="0" smtClean="0"/>
              <a:t>(p&lt;0.05)</a:t>
            </a:r>
            <a:r>
              <a:rPr lang="zh-CN" altLang="en-US" sz="2800" dirty="0" smtClean="0"/>
              <a:t>的</a:t>
            </a:r>
            <a:r>
              <a:rPr lang="en-US" altLang="zh-CN" sz="2800" dirty="0" err="1" smtClean="0"/>
              <a:t>miRNA</a:t>
            </a:r>
            <a:r>
              <a:rPr lang="zh-CN" altLang="en-US" sz="2800" dirty="0" smtClean="0"/>
              <a:t>：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3748970"/>
            <a:ext cx="49685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种上调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(miR-155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miR-378)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221088"/>
            <a:ext cx="71287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39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种下调：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miR-342-5p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miR-26b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miR-363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miR-150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miR28-5p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013176"/>
            <a:ext cx="4464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MEP</a:t>
            </a:r>
            <a:r>
              <a:rPr lang="zh-CN" altLang="en-US" sz="2800" dirty="0" smtClean="0"/>
              <a:t>结果的确证</a:t>
            </a:r>
            <a:endParaRPr lang="en-US" altLang="zh-CN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5536" y="344850"/>
            <a:ext cx="835292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/>
              <a:t>在</a:t>
            </a:r>
            <a:r>
              <a:rPr lang="en-US" altLang="zh-CN" sz="4000" b="1" dirty="0" smtClean="0"/>
              <a:t>NKT</a:t>
            </a:r>
            <a:r>
              <a:rPr lang="zh-CN" altLang="en-US" sz="4000" b="1" dirty="0" smtClean="0"/>
              <a:t>淋巴瘤</a:t>
            </a:r>
            <a:r>
              <a:rPr lang="en-US" altLang="zh-CN" sz="4000" b="1" dirty="0" err="1" smtClean="0"/>
              <a:t>miRNA</a:t>
            </a:r>
            <a:r>
              <a:rPr lang="zh-CN" altLang="en-US" sz="4000" b="1" dirty="0" smtClean="0"/>
              <a:t>显著下调</a:t>
            </a:r>
            <a:endParaRPr lang="zh-CN" alt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5517232"/>
            <a:ext cx="4824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miRNA</a:t>
            </a:r>
            <a:r>
              <a:rPr lang="zh-CN" altLang="en-US" dirty="0" smtClean="0"/>
              <a:t>实时定量</a:t>
            </a:r>
            <a:r>
              <a:rPr lang="en-US" altLang="zh-CN" dirty="0" smtClean="0"/>
              <a:t>RT-PCR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77272"/>
            <a:ext cx="6336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与用测序方法检测的</a:t>
            </a:r>
            <a:r>
              <a:rPr lang="en-US" altLang="zh-CN" dirty="0" smtClean="0"/>
              <a:t>NK</a:t>
            </a:r>
            <a:r>
              <a:rPr lang="zh-CN" altLang="en-US" dirty="0" smtClean="0"/>
              <a:t>细胞的</a:t>
            </a:r>
            <a:r>
              <a:rPr lang="en-US" altLang="zh-CN" dirty="0" err="1" smtClean="0"/>
              <a:t>miRNA</a:t>
            </a:r>
            <a:r>
              <a:rPr lang="zh-CN" altLang="en-US" dirty="0" smtClean="0"/>
              <a:t>转录本相关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438" r="18373" b="6250"/>
          <a:stretch>
            <a:fillRect/>
          </a:stretch>
        </p:blipFill>
        <p:spPr bwMode="auto">
          <a:xfrm>
            <a:off x="0" y="0"/>
            <a:ext cx="9185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56895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与</a:t>
            </a:r>
            <a:r>
              <a:rPr lang="en-US" altLang="zh-CN" sz="3600" dirty="0" smtClean="0"/>
              <a:t>MEP</a:t>
            </a:r>
            <a:r>
              <a:rPr lang="zh-CN" altLang="en-US" sz="3600" dirty="0" smtClean="0"/>
              <a:t>数据一致的</a:t>
            </a:r>
            <a:r>
              <a:rPr lang="en-US" altLang="zh-CN" sz="3600" dirty="0" err="1" smtClean="0"/>
              <a:t>miRNA</a:t>
            </a:r>
            <a:r>
              <a:rPr lang="zh-CN" altLang="en-US" sz="3600" dirty="0" smtClean="0"/>
              <a:t>的定量</a:t>
            </a:r>
            <a:r>
              <a:rPr lang="en-US" altLang="zh-CN" sz="3600" dirty="0" smtClean="0"/>
              <a:t>-PCR</a:t>
            </a:r>
          </a:p>
          <a:p>
            <a:pPr algn="ctr"/>
            <a:r>
              <a:rPr lang="zh-CN" altLang="en-US" sz="3600" dirty="0" smtClean="0"/>
              <a:t>的确证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134076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上调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400506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rgbClr val="FF0000"/>
                </a:solidFill>
              </a:rPr>
              <a:t>下调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18373" b="6250"/>
          <a:stretch>
            <a:fillRect/>
          </a:stretch>
        </p:blipFill>
        <p:spPr bwMode="auto">
          <a:xfrm>
            <a:off x="0" y="0"/>
            <a:ext cx="9103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924" t="10828" r="18092" b="6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016" y="44624"/>
            <a:ext cx="882047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对下调</a:t>
            </a:r>
            <a:r>
              <a:rPr lang="en-US" altLang="zh-CN" sz="3600" dirty="0" err="1" smtClean="0"/>
              <a:t>miRNA</a:t>
            </a:r>
            <a:r>
              <a:rPr lang="zh-CN" altLang="en-US" sz="3600" dirty="0" smtClean="0"/>
              <a:t>具有高度</a:t>
            </a:r>
            <a:r>
              <a:rPr lang="zh-CN" altLang="en-US" sz="3600" dirty="0" smtClean="0"/>
              <a:t>预示作用</a:t>
            </a:r>
            <a:r>
              <a:rPr lang="zh-CN" altLang="en-US" sz="3600" dirty="0" smtClean="0"/>
              <a:t>的</a:t>
            </a:r>
            <a:r>
              <a:rPr lang="zh-CN" altLang="en-US" sz="3600" dirty="0" smtClean="0"/>
              <a:t>的目标基因的选择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4307612"/>
            <a:ext cx="18002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7030A0"/>
                </a:solidFill>
              </a:rPr>
              <a:t>41</a:t>
            </a:r>
            <a:r>
              <a:rPr lang="zh-CN" altLang="en-US" sz="2000" dirty="0" smtClean="0">
                <a:solidFill>
                  <a:srgbClr val="7030A0"/>
                </a:solidFill>
              </a:rPr>
              <a:t>个下调的</a:t>
            </a:r>
            <a:r>
              <a:rPr lang="en-US" altLang="zh-CN" sz="2000" dirty="0" err="1" smtClean="0">
                <a:solidFill>
                  <a:srgbClr val="7030A0"/>
                </a:solidFill>
              </a:rPr>
              <a:t>miRNA</a:t>
            </a:r>
            <a:r>
              <a:rPr lang="zh-CN" altLang="en-US" sz="2000" dirty="0" smtClean="0">
                <a:solidFill>
                  <a:srgbClr val="7030A0"/>
                </a:solidFill>
              </a:rPr>
              <a:t>有</a:t>
            </a:r>
            <a:r>
              <a:rPr lang="en-US" altLang="zh-CN" sz="2000" dirty="0" smtClean="0">
                <a:solidFill>
                  <a:srgbClr val="7030A0"/>
                </a:solidFill>
              </a:rPr>
              <a:t>226</a:t>
            </a:r>
            <a:r>
              <a:rPr lang="zh-CN" altLang="en-US" sz="2000" dirty="0" smtClean="0">
                <a:solidFill>
                  <a:srgbClr val="7030A0"/>
                </a:solidFill>
              </a:rPr>
              <a:t>个目标基因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797152"/>
            <a:ext cx="12961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有预示作用的目标基因</a:t>
            </a:r>
            <a:endParaRPr lang="zh-CN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5517232"/>
            <a:ext cx="136815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最后列表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5949280"/>
            <a:ext cx="1872208" cy="30777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/>
              <a:t>基因表达谱</a:t>
            </a:r>
            <a:endParaRPr lang="zh-CN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6237312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 smtClean="0"/>
              <a:t>列表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445224"/>
            <a:ext cx="309634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与我们以往的</a:t>
            </a:r>
            <a:r>
              <a:rPr lang="en-US" altLang="zh-CN" sz="2000" dirty="0" smtClean="0"/>
              <a:t>GEP</a:t>
            </a:r>
            <a:r>
              <a:rPr lang="zh-CN" altLang="en-US" sz="2000" dirty="0" smtClean="0"/>
              <a:t>数据交互从而限制目标基因为表达与下调</a:t>
            </a:r>
            <a:r>
              <a:rPr lang="en-US" altLang="zh-CN" sz="2000" dirty="0" err="1" smtClean="0"/>
              <a:t>miRNA</a:t>
            </a:r>
            <a:r>
              <a:rPr lang="zh-CN" altLang="en-US" sz="2000" dirty="0" smtClean="0"/>
              <a:t>表达反向相关者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18373" b="6250"/>
          <a:stretch>
            <a:fillRect/>
          </a:stretch>
        </p:blipFill>
        <p:spPr bwMode="auto">
          <a:xfrm>
            <a:off x="0" y="0"/>
            <a:ext cx="9144000" cy="68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208912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目标</a:t>
            </a:r>
            <a:r>
              <a:rPr lang="en-US" altLang="zh-CN" sz="3200" dirty="0" err="1" smtClean="0"/>
              <a:t>miRNA</a:t>
            </a:r>
            <a:r>
              <a:rPr lang="zh-CN" altLang="en-US" sz="3200" dirty="0" smtClean="0"/>
              <a:t>的确证：用慢病毒载体进行</a:t>
            </a:r>
            <a:r>
              <a:rPr lang="en-US" altLang="zh-CN" sz="3200" dirty="0" err="1" smtClean="0"/>
              <a:t>miRNA</a:t>
            </a:r>
            <a:r>
              <a:rPr lang="zh-CN" altLang="en-US" sz="3200" dirty="0" smtClean="0"/>
              <a:t>再表达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772816"/>
            <a:ext cx="77768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miR-101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mi-R-26a</a:t>
            </a:r>
            <a:r>
              <a:rPr lang="zh-CN" altLang="en-US" sz="2400" dirty="0" smtClean="0"/>
              <a:t>，和</a:t>
            </a:r>
            <a:r>
              <a:rPr lang="en-US" altLang="zh-CN" sz="2400" dirty="0" smtClean="0"/>
              <a:t>miR-26b</a:t>
            </a:r>
            <a:r>
              <a:rPr lang="zh-CN" altLang="en-US" sz="2400" dirty="0" smtClean="0"/>
              <a:t>选择性的目标基因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780928"/>
            <a:ext cx="74888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慢病毒载体</a:t>
            </a:r>
            <a:r>
              <a:rPr lang="zh-CN" altLang="en-US" sz="2400" dirty="0" smtClean="0"/>
              <a:t>用于在</a:t>
            </a:r>
            <a:r>
              <a:rPr lang="en-US" altLang="zh-CN" sz="2400" dirty="0" smtClean="0"/>
              <a:t>NKYS</a:t>
            </a:r>
            <a:r>
              <a:rPr lang="zh-CN" altLang="en-US" sz="2400" dirty="0" smtClean="0"/>
              <a:t>细胞系中再表达这些</a:t>
            </a:r>
            <a:r>
              <a:rPr lang="en-US" altLang="zh-CN" sz="2400" dirty="0" err="1" smtClean="0"/>
              <a:t>miRNA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717032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结果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149080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99"/>
                </a:solidFill>
              </a:rPr>
              <a:t>减少了</a:t>
            </a:r>
            <a:r>
              <a:rPr lang="en-US" altLang="zh-CN" dirty="0" smtClean="0">
                <a:solidFill>
                  <a:srgbClr val="000099"/>
                </a:solidFill>
              </a:rPr>
              <a:t>NKYS</a:t>
            </a:r>
            <a:r>
              <a:rPr lang="zh-CN" altLang="en-US" dirty="0" smtClean="0">
                <a:solidFill>
                  <a:srgbClr val="000099"/>
                </a:solidFill>
              </a:rPr>
              <a:t>的生长</a:t>
            </a:r>
            <a:endParaRPr lang="zh-CN" altLang="en-US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509120"/>
            <a:ext cx="6768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99"/>
                </a:solidFill>
              </a:rPr>
              <a:t>它们的具预示作用的目标基因的表达得到修饰</a:t>
            </a:r>
            <a:endParaRPr lang="zh-CN" altLang="en-US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4869160"/>
            <a:ext cx="6912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99"/>
                </a:solidFill>
              </a:rPr>
              <a:t>提示：在</a:t>
            </a:r>
            <a:r>
              <a:rPr lang="en-US" altLang="zh-CN" dirty="0" smtClean="0">
                <a:solidFill>
                  <a:srgbClr val="000099"/>
                </a:solidFill>
              </a:rPr>
              <a:t>NKT</a:t>
            </a:r>
            <a:r>
              <a:rPr lang="zh-CN" altLang="en-US" dirty="0" smtClean="0">
                <a:solidFill>
                  <a:srgbClr val="000099"/>
                </a:solidFill>
              </a:rPr>
              <a:t>淋巴瘤的致肿瘤过程中下调的</a:t>
            </a:r>
            <a:r>
              <a:rPr lang="en-US" altLang="zh-CN" dirty="0" err="1" smtClean="0">
                <a:solidFill>
                  <a:srgbClr val="000099"/>
                </a:solidFill>
              </a:rPr>
              <a:t>miRNA</a:t>
            </a:r>
            <a:r>
              <a:rPr lang="zh-CN" altLang="en-US" dirty="0" smtClean="0">
                <a:solidFill>
                  <a:srgbClr val="000099"/>
                </a:solidFill>
              </a:rPr>
              <a:t>可能具有的功能意义</a:t>
            </a:r>
            <a:endParaRPr lang="zh-CN" alt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612</Words>
  <Application>Microsoft Office PowerPoint</Application>
  <PresentationFormat>全屏显示(4:3)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ysm</dc:creator>
  <cp:lastModifiedBy>ysm</cp:lastModifiedBy>
  <cp:revision>27</cp:revision>
  <dcterms:created xsi:type="dcterms:W3CDTF">2013-02-13T15:21:01Z</dcterms:created>
  <dcterms:modified xsi:type="dcterms:W3CDTF">2013-02-14T03:28:10Z</dcterms:modified>
</cp:coreProperties>
</file>