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6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7" r:id="rId11"/>
    <p:sldId id="265" r:id="rId12"/>
    <p:sldId id="266" r:id="rId13"/>
    <p:sldId id="268" r:id="rId14"/>
    <p:sldId id="273" r:id="rId15"/>
    <p:sldId id="269" r:id="rId16"/>
    <p:sldId id="271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  <a:srgbClr val="F52F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54" autoAdjust="0"/>
  </p:normalViewPr>
  <p:slideViewPr>
    <p:cSldViewPr>
      <p:cViewPr>
        <p:scale>
          <a:sx n="66" d="100"/>
          <a:sy n="66" d="100"/>
        </p:scale>
        <p:origin x="-1176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Documents%20and%20Settings\Hau%20Kwaan\Local%20Settings\Temporary%20Internet%20Files\Content.IE5\ALE27CEL\Book1%5b2%5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13175206643945625"/>
          <c:y val="7.4548702245552628E-2"/>
          <c:w val="0.84002565910604465"/>
          <c:h val="0.79822506561679785"/>
        </c:manualLayout>
      </c:layout>
      <c:bar3DChart>
        <c:barDir val="col"/>
        <c:grouping val="clustered"/>
        <c:ser>
          <c:idx val="0"/>
          <c:order val="0"/>
          <c:tx>
            <c:strRef>
              <c:f>Sheet1!$A$4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Sheet1!$B$3:$F$3</c:f>
              <c:strCache>
                <c:ptCount val="5"/>
                <c:pt idx="0">
                  <c:v>TF</c:v>
                </c:pt>
                <c:pt idx="1">
                  <c:v>CD20</c:v>
                </c:pt>
                <c:pt idx="2">
                  <c:v>CD41a</c:v>
                </c:pt>
                <c:pt idx="3">
                  <c:v>TF/CD20</c:v>
                </c:pt>
                <c:pt idx="4">
                  <c:v>TF/CD41a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15.6</c:v>
                </c:pt>
                <c:pt idx="1">
                  <c:v>22.8</c:v>
                </c:pt>
                <c:pt idx="2">
                  <c:v>24.3</c:v>
                </c:pt>
                <c:pt idx="3">
                  <c:v>8.8000000000000007</c:v>
                </c:pt>
                <c:pt idx="4">
                  <c:v>6.1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Sheet1!$B$3:$F$3</c:f>
              <c:strCache>
                <c:ptCount val="5"/>
                <c:pt idx="0">
                  <c:v>TF</c:v>
                </c:pt>
                <c:pt idx="1">
                  <c:v>CD20</c:v>
                </c:pt>
                <c:pt idx="2">
                  <c:v>CD41a</c:v>
                </c:pt>
                <c:pt idx="3">
                  <c:v>TF/CD20</c:v>
                </c:pt>
                <c:pt idx="4">
                  <c:v>TF/CD41a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15.1</c:v>
                </c:pt>
                <c:pt idx="1">
                  <c:v>22.6</c:v>
                </c:pt>
                <c:pt idx="2">
                  <c:v>21.2</c:v>
                </c:pt>
                <c:pt idx="3">
                  <c:v>9.3000000000000007</c:v>
                </c:pt>
                <c:pt idx="4">
                  <c:v>1.9000000000000001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Sheet1!$B$3:$F$3</c:f>
              <c:strCache>
                <c:ptCount val="5"/>
                <c:pt idx="0">
                  <c:v>TF</c:v>
                </c:pt>
                <c:pt idx="1">
                  <c:v>CD20</c:v>
                </c:pt>
                <c:pt idx="2">
                  <c:v>CD41a</c:v>
                </c:pt>
                <c:pt idx="3">
                  <c:v>TF/CD20</c:v>
                </c:pt>
                <c:pt idx="4">
                  <c:v>TF/CD41a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3.9</c:v>
                </c:pt>
                <c:pt idx="1">
                  <c:v>23.7</c:v>
                </c:pt>
                <c:pt idx="2">
                  <c:v>8.7000000000000011</c:v>
                </c:pt>
                <c:pt idx="3">
                  <c:v>11.6</c:v>
                </c:pt>
                <c:pt idx="4">
                  <c:v>1.5</c:v>
                </c:pt>
              </c:numCache>
            </c:numRef>
          </c:val>
        </c:ser>
        <c:shape val="cylinder"/>
        <c:axId val="86866944"/>
        <c:axId val="87186048"/>
        <c:axId val="0"/>
      </c:bar3DChart>
      <c:catAx>
        <c:axId val="8686694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7186048"/>
        <c:crosses val="autoZero"/>
        <c:auto val="1"/>
        <c:lblAlgn val="ctr"/>
        <c:lblOffset val="100"/>
      </c:catAx>
      <c:valAx>
        <c:axId val="87186048"/>
        <c:scaling>
          <c:orientation val="minMax"/>
        </c:scaling>
        <c:axPos val="l"/>
        <c:majorGridlines/>
        <c:numFmt formatCode="General" sourceLinked="1"/>
        <c:tickLblPos val="nextTo"/>
        <c:crossAx val="868669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rgbClr val="FFFF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20082287011441"/>
          <c:y val="1.2758092738407701E-3"/>
          <c:w val="0.48556038704117238"/>
          <c:h val="9.8373797025371565E-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2"/>
  <c:chart>
    <c:plotArea>
      <c:layout>
        <c:manualLayout>
          <c:layoutTarget val="inner"/>
          <c:xMode val="edge"/>
          <c:yMode val="edge"/>
          <c:x val="0.16131801092431014"/>
          <c:y val="2.4885468861846814E-2"/>
          <c:w val="0.83008245844269468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patient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Sheet1!$B$2:$F$2</c:f>
              <c:strCache>
                <c:ptCount val="5"/>
                <c:pt idx="0">
                  <c:v>tissue factor</c:v>
                </c:pt>
                <c:pt idx="1">
                  <c:v>CD14</c:v>
                </c:pt>
                <c:pt idx="2">
                  <c:v>CD41a</c:v>
                </c:pt>
                <c:pt idx="3">
                  <c:v>TF/ 14</c:v>
                </c:pt>
                <c:pt idx="4">
                  <c:v>TF/ 41a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33</c:v>
                </c:pt>
                <c:pt idx="1">
                  <c:v>54</c:v>
                </c:pt>
                <c:pt idx="2">
                  <c:v>40</c:v>
                </c:pt>
                <c:pt idx="3">
                  <c:v>20</c:v>
                </c:pt>
                <c:pt idx="4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Sheet1!$B$2:$F$2</c:f>
              <c:strCache>
                <c:ptCount val="5"/>
                <c:pt idx="0">
                  <c:v>tissue factor</c:v>
                </c:pt>
                <c:pt idx="1">
                  <c:v>CD14</c:v>
                </c:pt>
                <c:pt idx="2">
                  <c:v>CD41a</c:v>
                </c:pt>
                <c:pt idx="3">
                  <c:v>TF/ 14</c:v>
                </c:pt>
                <c:pt idx="4">
                  <c:v>TF/ 41a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12</c:v>
                </c:pt>
                <c:pt idx="1">
                  <c:v>63</c:v>
                </c:pt>
                <c:pt idx="2">
                  <c:v>43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</c:ser>
        <c:axId val="100061568"/>
        <c:axId val="100063104"/>
      </c:barChart>
      <c:catAx>
        <c:axId val="100061568"/>
        <c:scaling>
          <c:orientation val="minMax"/>
        </c:scaling>
        <c:axPos val="b"/>
        <c:tickLblPos val="nextTo"/>
        <c:crossAx val="100063104"/>
        <c:crosses val="autoZero"/>
        <c:auto val="1"/>
        <c:lblAlgn val="ctr"/>
        <c:lblOffset val="100"/>
      </c:catAx>
      <c:valAx>
        <c:axId val="100063104"/>
        <c:scaling>
          <c:orientation val="minMax"/>
        </c:scaling>
        <c:axPos val="l"/>
        <c:majorGridlines/>
        <c:numFmt formatCode="General" sourceLinked="1"/>
        <c:tickLblPos val="nextTo"/>
        <c:crossAx val="1000615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n-US"/>
          </a:p>
        </c:txPr>
      </c:legendEntry>
      <c:layout>
        <c:manualLayout>
          <c:xMode val="edge"/>
          <c:yMode val="edge"/>
          <c:x val="0.47106494289565176"/>
          <c:y val="4.5782629444046831E-4"/>
          <c:w val="0.44237357830271257"/>
          <c:h val="0.13965660542432196"/>
        </c:manualLayout>
      </c:layout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0.04571</cdr:x>
      <cdr:y>0.11765</cdr:y>
    </cdr:from>
    <cdr:to>
      <cdr:x>0.10634</cdr:x>
      <cdr:y>0.84314</cdr:y>
    </cdr:to>
    <cdr:sp macro="" textlink="">
      <cdr:nvSpPr>
        <cdr:cNvPr id="3" name="TextBox 2"/>
        <cdr:cNvSpPr txBox="1"/>
      </cdr:nvSpPr>
      <cdr:spPr>
        <a:xfrm xmlns:a="http://schemas.openxmlformats.org/drawingml/2006/main" rot="5400000">
          <a:off x="-824597" y="1633590"/>
          <a:ext cx="2819399" cy="466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Percentage  </a:t>
          </a:r>
          <a:r>
            <a:rPr lang="en-US" sz="1600" b="1" dirty="0">
              <a:solidFill>
                <a:schemeClr val="tx1"/>
              </a:solidFill>
            </a:rPr>
            <a:t>of MP positive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0"/>
          <a:ext cx="6472296" cy="3714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0.03125</cdr:x>
      <cdr:y>0</cdr:y>
    </cdr:from>
    <cdr:to>
      <cdr:x>0.08958</cdr:x>
      <cdr:y>0.86111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-904875" y="1047750"/>
          <a:ext cx="23622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baseline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        </a:t>
          </a:r>
          <a:r>
            <a:rPr lang="en-US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Percentage</a:t>
          </a:r>
          <a:r>
            <a:rPr lang="en-US" sz="1200" b="1" baseline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of  MP</a:t>
          </a:r>
          <a:endParaRPr lang="en-US" sz="12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0.08333</cdr:x>
      <cdr:y>0.90909</cdr:y>
    </cdr:from>
    <cdr:to>
      <cdr:x>1</cdr:x>
      <cdr:y>0.95455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33400" y="3048000"/>
          <a:ext cx="4260850" cy="152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b="1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    Tissue factor    CD14         CD41a        TF/CD14    TF/CD41a</a:t>
          </a:r>
          <a:endParaRPr lang="en-US" sz="1200" b="1" dirty="0">
            <a:solidFill>
              <a:sysClr val="window" lastClr="FFFF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0.14865</cdr:x>
      <cdr:y>0.38636</cdr:y>
    </cdr:from>
    <cdr:to>
      <cdr:x>0.97219</cdr:x>
      <cdr:y>0.88636</cdr:y>
    </cdr:to>
    <cdr:grpSp>
      <cdr:nvGrpSpPr>
        <cdr:cNvPr id="17" name="Group 16"/>
        <cdr:cNvGrpSpPr/>
      </cdr:nvGrpSpPr>
      <cdr:grpSpPr>
        <a:xfrm xmlns:a="http://schemas.openxmlformats.org/drawingml/2006/main">
          <a:off x="838208" y="1295388"/>
          <a:ext cx="4643777" cy="1676400"/>
          <a:chOff x="914400" y="1447800"/>
          <a:chExt cx="4643783" cy="1676400"/>
        </a:xfrm>
      </cdr:grpSpPr>
      <cdr:sp macro="" textlink="">
        <cdr:nvSpPr>
          <cdr:cNvPr id="14" name="Oval 13"/>
          <cdr:cNvSpPr/>
        </cdr:nvSpPr>
        <cdr:spPr>
          <a:xfrm xmlns:a="http://schemas.openxmlformats.org/drawingml/2006/main">
            <a:off x="914400" y="1447800"/>
            <a:ext cx="838200" cy="167640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25400" cap="flat" cmpd="sng" algn="ctr">
            <a:solidFill>
              <a:srgbClr val="FF388C">
                <a:shade val="5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>
              <a:solidFill>
                <a:prstClr val="white"/>
              </a:solidFill>
            </a:endParaRPr>
          </a:p>
        </cdr:txBody>
      </cdr:sp>
      <cdr:sp macro="" textlink="">
        <cdr:nvSpPr>
          <cdr:cNvPr id="15" name="Oval 14"/>
          <cdr:cNvSpPr/>
        </cdr:nvSpPr>
        <cdr:spPr>
          <a:xfrm xmlns:a="http://schemas.openxmlformats.org/drawingml/2006/main">
            <a:off x="3810000" y="1752600"/>
            <a:ext cx="739515" cy="129540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25400" cap="flat" cmpd="sng" algn="ctr">
            <a:solidFill>
              <a:srgbClr val="FF388C">
                <a:shade val="5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>
              <a:solidFill>
                <a:prstClr val="white"/>
              </a:solidFill>
            </a:endParaRPr>
          </a:p>
        </cdr:txBody>
      </cdr:sp>
      <cdr:sp macro="" textlink="">
        <cdr:nvSpPr>
          <cdr:cNvPr id="16" name="Oval 15"/>
          <cdr:cNvSpPr/>
        </cdr:nvSpPr>
        <cdr:spPr>
          <a:xfrm xmlns:a="http://schemas.openxmlformats.org/drawingml/2006/main">
            <a:off x="4648200" y="1600200"/>
            <a:ext cx="909983" cy="144780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25400" cap="flat" cmpd="sng" algn="ctr">
            <a:solidFill>
              <a:srgbClr val="FF388C">
                <a:shade val="5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>
              <a:solidFill>
                <a:prstClr val="white"/>
              </a:solidFill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80F0-E93F-42D7-905E-661C82CB6211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EF3E5-1BB2-485B-86CF-BCBA332A9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80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F3E5-1BB2-485B-86CF-BCBA332A9C8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C53435-5649-4A42-9C8D-901E9636856F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3AFF91-F23B-4F11-9F5F-8BA7FAAC3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C53435-5649-4A42-9C8D-901E9636856F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3AFF91-F23B-4F11-9F5F-8BA7FAAC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C53435-5649-4A42-9C8D-901E9636856F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3AFF91-F23B-4F11-9F5F-8BA7FAAC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D18E-882B-4AA1-B5E8-EBA77469570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5-1240-4134-9FC7-B371408DCB2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51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D18E-882B-4AA1-B5E8-EBA77469570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5-1240-4134-9FC7-B371408DCB2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36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D18E-882B-4AA1-B5E8-EBA77469570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5-1240-4134-9FC7-B371408DCB2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38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D18E-882B-4AA1-B5E8-EBA77469570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5-1240-4134-9FC7-B371408DCB2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238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D18E-882B-4AA1-B5E8-EBA77469570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5-1240-4134-9FC7-B371408DCB2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159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D18E-882B-4AA1-B5E8-EBA77469570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5-1240-4134-9FC7-B371408DCB2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252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D18E-882B-4AA1-B5E8-EBA77469570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5-1240-4134-9FC7-B371408DCB2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012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D18E-882B-4AA1-B5E8-EBA77469570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5-1240-4134-9FC7-B371408DCB2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57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C53435-5649-4A42-9C8D-901E9636856F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3AFF91-F23B-4F11-9F5F-8BA7FAAC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D18E-882B-4AA1-B5E8-EBA77469570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5-1240-4134-9FC7-B371408DCB2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206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D18E-882B-4AA1-B5E8-EBA77469570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5-1240-4134-9FC7-B371408DCB2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71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D18E-882B-4AA1-B5E8-EBA77469570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5-1240-4134-9FC7-B371408DCB2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15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C53435-5649-4A42-9C8D-901E9636856F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3AFF91-F23B-4F11-9F5F-8BA7FAAC3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C53435-5649-4A42-9C8D-901E9636856F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3AFF91-F23B-4F11-9F5F-8BA7FAAC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C53435-5649-4A42-9C8D-901E9636856F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3AFF91-F23B-4F11-9F5F-8BA7FAAC3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C53435-5649-4A42-9C8D-901E9636856F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3AFF91-F23B-4F11-9F5F-8BA7FAAC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C53435-5649-4A42-9C8D-901E9636856F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3AFF91-F23B-4F11-9F5F-8BA7FAAC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C53435-5649-4A42-9C8D-901E9636856F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3AFF91-F23B-4F11-9F5F-8BA7FAAC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6C53435-5649-4A42-9C8D-901E9636856F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E3AFF91-F23B-4F11-9F5F-8BA7FAAC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6C53435-5649-4A42-9C8D-901E9636856F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E3AFF91-F23B-4F11-9F5F-8BA7FAAC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18E-882B-4AA1-B5E8-EBA77469570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34315-1240-4134-9FC7-B371408DCB2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897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372601" cy="7197726"/>
            <a:chOff x="0" y="0"/>
            <a:chExt cx="9372601" cy="7197726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" y="0"/>
              <a:ext cx="9372600" cy="7197726"/>
              <a:chOff x="0" y="0"/>
              <a:chExt cx="5904" cy="4534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904" cy="160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Thrombotic Complications </a:t>
                </a:r>
              </a:p>
              <a:p>
                <a:pPr algn="ctr" eaLnBrk="0" hangingPunct="0"/>
                <a:r>
                  <a:rPr lang="en-US" sz="40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 </a:t>
                </a:r>
                <a:endPara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0" hangingPunct="0"/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Hematologic Malignancies</a:t>
                </a:r>
              </a:p>
              <a:p>
                <a:pPr algn="ctr" eaLnBrk="0" hangingPunct="0"/>
                <a:endParaRPr lang="en-US" sz="40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0" y="1296"/>
                <a:ext cx="5904" cy="323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3600" b="1" dirty="0">
                    <a:solidFill>
                      <a:srgbClr val="0033CC"/>
                    </a:solidFill>
                    <a:latin typeface="Times New Roman" pitchFamily="18" charset="0"/>
                  </a:rPr>
                  <a:t>     	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itchFamily="18" charset="0"/>
                  </a:rPr>
                  <a:t>  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</a:rPr>
                  <a:t>Hau C. Kwaan, MD,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FRCP</a:t>
                </a:r>
                <a:endParaRPr lang="en-US" sz="2800" b="1" dirty="0">
                  <a:solidFill>
                    <a:srgbClr val="002060"/>
                  </a:solidFill>
                  <a:latin typeface="Times New Roman" pitchFamily="18" charset="0"/>
                </a:endParaRPr>
              </a:p>
              <a:p>
                <a:pPr algn="ctr" eaLnBrk="0" hangingPunct="0"/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     Marjorie C Barnett Professor of Hematology-Oncology</a:t>
                </a:r>
                <a:endParaRPr lang="en-US" sz="2800" b="1" dirty="0">
                  <a:solidFill>
                    <a:srgbClr val="002060"/>
                  </a:solidFill>
                  <a:latin typeface="Times New Roman" pitchFamily="18" charset="0"/>
                </a:endParaRPr>
              </a:p>
              <a:p>
                <a:pPr algn="ctr" eaLnBrk="0" hangingPunct="0"/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</a:rPr>
                  <a:t>             Division of Hematology and Oncology</a:t>
                </a:r>
              </a:p>
              <a:p>
                <a:pPr algn="ctr" eaLnBrk="0" hangingPunct="0"/>
                <a:r>
                  <a:rPr lang="en-US" sz="24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       Northwestern 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</a:rPr>
                  <a:t>University Feinberg School of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Medicine</a:t>
                </a:r>
              </a:p>
              <a:p>
                <a:pPr algn="ctr" eaLnBrk="0" hangingPunct="0"/>
                <a:r>
                  <a:rPr lang="en-US" sz="24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Chicago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</a:rPr>
                  <a:t>, IL, U.S.A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.</a:t>
                </a:r>
              </a:p>
              <a:p>
                <a:pPr algn="ctr" eaLnBrk="0" hangingPunct="0"/>
                <a:endParaRPr lang="en-US" sz="2000" b="1" dirty="0">
                  <a:solidFill>
                    <a:srgbClr val="0033CC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n-US" sz="2000" b="1" dirty="0" smtClean="0">
                  <a:solidFill>
                    <a:srgbClr val="0033CC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n-US" sz="2000" b="1" dirty="0">
                  <a:solidFill>
                    <a:srgbClr val="0033CC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n-US" sz="2000" b="1" dirty="0" smtClean="0">
                  <a:solidFill>
                    <a:srgbClr val="0033CC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n-US" sz="2000" b="1" dirty="0">
                  <a:solidFill>
                    <a:srgbClr val="0033CC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n-US" sz="2000" b="1" dirty="0" smtClean="0">
                  <a:solidFill>
                    <a:srgbClr val="0033CC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n-US" sz="2000" b="1" dirty="0" smtClean="0">
                  <a:solidFill>
                    <a:srgbClr val="0033CC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n-US" sz="2000" b="1" dirty="0">
                  <a:solidFill>
                    <a:srgbClr val="0033CC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n-US" sz="3200" b="1" dirty="0">
                  <a:solidFill>
                    <a:srgbClr val="0033CC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0" y="4572000"/>
              <a:ext cx="9296400" cy="12003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The Third</a:t>
              </a:r>
            </a:p>
            <a:p>
              <a:pPr algn="ctr"/>
              <a:r>
                <a:rPr lang="en-US" sz="2400" b="1" i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International Hematologic Malignancy Conference                              </a:t>
              </a:r>
              <a:endParaRPr 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i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February, 2012                                                                    </a:t>
              </a:r>
              <a:endParaRPr 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00200" y="838200"/>
            <a:ext cx="6400800" cy="5840134"/>
            <a:chOff x="1830245" y="1201412"/>
            <a:chExt cx="5950366" cy="5476922"/>
          </a:xfrm>
        </p:grpSpPr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1830245" y="1201412"/>
              <a:ext cx="5950366" cy="5476922"/>
            </a:xfrm>
            <a:prstGeom prst="octagon">
              <a:avLst>
                <a:gd name="adj" fmla="val 29287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9154124">
              <a:off x="2160388" y="3497277"/>
              <a:ext cx="5294969" cy="1010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latin typeface="Agency FB" pitchFamily="34" charset="0"/>
                </a:rPr>
                <a:t>NO  CONFLICTS  TO  DECLARE</a:t>
              </a:r>
              <a:endParaRPr lang="en-US" sz="4800" b="1" dirty="0" smtClean="0">
                <a:solidFill>
                  <a:srgbClr val="FF0000"/>
                </a:solidFill>
                <a:latin typeface="Agency FB" pitchFamily="34" charset="0"/>
              </a:endParaRPr>
            </a:p>
            <a:p>
              <a:endParaRPr lang="en-US" sz="2000" dirty="0"/>
            </a:p>
          </p:txBody>
        </p:sp>
      </p:grpSp>
      <p:pic>
        <p:nvPicPr>
          <p:cNvPr id="17" name="Picture 16" descr="nw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562600"/>
            <a:ext cx="1676400" cy="15778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8" name="Picture 8" descr="RHLCClogo cop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9000" y="5791200"/>
            <a:ext cx="2133600" cy="135172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9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28600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Multiple Myeloma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88640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Effect of drugs on the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tncidence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of VTE in newly diagnosed patients</a:t>
            </a:r>
            <a:endParaRPr lang="en-US" sz="24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endParaRPr lang="en-US" sz="24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Thalidomide alone                                              4%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Thalidomide + Hi-dose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17%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Thalidomide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Melph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20%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Thalidomide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Anthracyline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26%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Lenalidomide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alone		                               0%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Lenalidomide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Hi-dose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15%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Lenalidomide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low dose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0%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(</a:t>
            </a:r>
            <a:r>
              <a:rPr lang="en-US" sz="2400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Wun</a:t>
            </a:r>
            <a:r>
              <a:rPr lang="en-US" sz="2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and White, 2010)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54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359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Thromboprophylaxis in Myeloma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743200"/>
            <a:ext cx="748858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i="1" u="sng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Internationl</a:t>
            </a:r>
            <a:r>
              <a:rPr lang="en-US" sz="2400" i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Myeloma Working Group 2008 </a:t>
            </a:r>
          </a:p>
          <a:p>
            <a:endParaRPr lang="en-US" sz="2400" i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low risk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lenalidomide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low dose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dexamethasone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ASA 81mg/day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high risk (Hi-dose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Anthracycline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combinations)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LMW Heparin or full intensity Warfarin (INR 2-3)</a:t>
            </a:r>
          </a:p>
          <a:p>
            <a:r>
              <a:rPr lang="en-US" sz="2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en-US" sz="2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400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858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Thromboprophylaxis</a:t>
            </a:r>
          </a:p>
          <a:p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b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(VTE/100 patient cycles)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LMWH</a:t>
            </a:r>
            <a:endParaRPr lang="en-US" sz="2400" b="1" u="sng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Thal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alone                 1.3 &gt;&gt; 0.5</a:t>
            </a:r>
          </a:p>
          <a:p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Thal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Hi-DEX         4.1 &gt;&gt; 2.1</a:t>
            </a:r>
          </a:p>
          <a:p>
            <a:endParaRPr lang="en-US" sz="24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(VTE/100 patient cycles) with Warfarin </a:t>
            </a:r>
          </a:p>
          <a:p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Thal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Dex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chemo-combinations   6.7 &gt;&gt; 3.5     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(Carrier et al, 2011) 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2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Lymphoma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Incidence depends on type, grade and tumor burden.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Primary CNS lymphoma : 59.9%,  HL: 8.1%,  NHL :1.5%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95400" y="3048000"/>
            <a:ext cx="6553200" cy="4267200"/>
            <a:chOff x="2362200" y="2514600"/>
            <a:chExt cx="6172200" cy="4114800"/>
          </a:xfrm>
        </p:grpSpPr>
        <p:graphicFrame>
          <p:nvGraphicFramePr>
            <p:cNvPr id="11" name="Chart 10"/>
            <p:cNvGraphicFramePr/>
            <p:nvPr/>
          </p:nvGraphicFramePr>
          <p:xfrm>
            <a:off x="2362200" y="2514600"/>
            <a:ext cx="6096000" cy="3581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"/>
            <p:cNvSpPr txBox="1"/>
            <p:nvPr/>
          </p:nvSpPr>
          <p:spPr>
            <a:xfrm>
              <a:off x="3276600" y="5715000"/>
              <a:ext cx="5257800" cy="914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TF            CD 20         CD41a      TF/CD 20     TF/CD41a</a:t>
              </a:r>
              <a:endPara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205740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Microparticles in lymphoma  : increased  in TF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reduced after remission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00800" y="4800600"/>
            <a:ext cx="1143000" cy="16764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-152400"/>
            <a:ext cx="9144000" cy="2646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Myeloproliferative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Risk factors: Age&gt;60; Prior history of thrombosis 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Marcioli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2011;Babui 2011)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correlation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H’crit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ct. But with WBC &gt;15K.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Risk correlates with JAK2V617F allele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burdern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Vannucchi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2008;Lussana,2009</a:t>
            </a:r>
            <a:r>
              <a:rPr lang="en-US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Inflammatory cytokine activation of monocytes, platelets and 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endothelial cells 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Babui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2011)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438400"/>
            <a:ext cx="83764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Microparticles: increase in TF.  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TF present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MP derived from monocytes and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platelets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00200" y="3276600"/>
            <a:ext cx="5638800" cy="4152900"/>
            <a:chOff x="1600200" y="3276600"/>
            <a:chExt cx="5638800" cy="4152900"/>
          </a:xfrm>
        </p:grpSpPr>
        <p:grpSp>
          <p:nvGrpSpPr>
            <p:cNvPr id="18" name="Group 17"/>
            <p:cNvGrpSpPr/>
            <p:nvPr/>
          </p:nvGrpSpPr>
          <p:grpSpPr>
            <a:xfrm>
              <a:off x="1600200" y="3276600"/>
              <a:ext cx="5638800" cy="3352800"/>
              <a:chOff x="1600200" y="3276600"/>
              <a:chExt cx="5638800" cy="3352800"/>
            </a:xfrm>
          </p:grpSpPr>
          <p:graphicFrame>
            <p:nvGraphicFramePr>
              <p:cNvPr id="5" name="Chart 4"/>
              <p:cNvGraphicFramePr/>
              <p:nvPr/>
            </p:nvGraphicFramePr>
            <p:xfrm>
              <a:off x="1600200" y="3276600"/>
              <a:ext cx="5638800" cy="3352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3" name="TextBox 12"/>
              <p:cNvSpPr txBox="1"/>
              <p:nvPr/>
            </p:nvSpPr>
            <p:spPr>
              <a:xfrm rot="16200000">
                <a:off x="672048" y="4738152"/>
                <a:ext cx="2530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Percent of microparticles</a:t>
                </a:r>
                <a:endParaRPr lang="en-US" dirty="0"/>
              </a:p>
            </p:txBody>
          </p:sp>
        </p:grpSp>
        <p:sp>
          <p:nvSpPr>
            <p:cNvPr id="15" name="TextBox 1"/>
            <p:cNvSpPr txBox="1"/>
            <p:nvPr/>
          </p:nvSpPr>
          <p:spPr>
            <a:xfrm>
              <a:off x="1600200" y="6172200"/>
              <a:ext cx="5638800" cy="12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                     </a:t>
              </a:r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TF              CD 14        CD41a    TF/CD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14</a:t>
              </a:r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TF/CD41a</a:t>
              </a:r>
              <a:endPara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011555131"/>
      </p:ext>
    </p:extLst>
  </p:cSld>
  <p:clrMapOvr>
    <a:masterClrMapping/>
  </p:clrMapOvr>
  <p:transition advTm="102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                         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566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incidence of  venous thromboembolism is higher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in hematologic malignancies than in most solid tumors.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acute promyelocytic leukemia, there is increased risk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of both thrombosis and bleeding.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myeloma, the  major determinant in the risk of thrombosis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is the choice of drugs in  the management.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myeloproliferative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tissue factor derived from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monocytes and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from platelets.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479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M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914400"/>
            <a:ext cx="2971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Martin Tallman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Eduardo </a:t>
            </a:r>
            <a:r>
              <a:rPr lang="en-US" sz="2000" b="1" dirty="0" err="1" smtClean="0"/>
              <a:t>Rego</a:t>
            </a:r>
            <a:r>
              <a:rPr lang="en-US" sz="2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Anaadriana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Zakarija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Jessica Altman</a:t>
            </a:r>
          </a:p>
          <a:p>
            <a:pPr>
              <a:lnSpc>
                <a:spcPct val="150000"/>
              </a:lnSpc>
            </a:pPr>
            <a:r>
              <a:rPr lang="en-US" sz="2000" b="1" smtClean="0"/>
              <a:t>Brandon  McMahon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Brady Stein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Ivy Weiss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Jun Wang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0"/>
            <a:ext cx="3334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943100" algn="l"/>
              </a:tabLst>
            </a:pPr>
            <a:r>
              <a:rPr lang="en-US" sz="2800" b="1" dirty="0" smtClean="0">
                <a:solidFill>
                  <a:srgbClr val="FFFF00"/>
                </a:solidFill>
              </a:rPr>
              <a:t>Acknowledgement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801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grouphk.com/wp-content/uploads/2009/10/Central-Hong-K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9144000" cy="5791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THANK  YOU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AutoShape 6" descr="data:image/jpeg;base64,/9j/4AAQSkZJRgABAQAAAQABAAD/2wCEAAkGBhMSERUUExQWFRUWFxgYGBgYFxgXGhocHBcYGBcaFxoYHCYeFxojGRYUHy8gJCcpLC0sGh8xNTAqNSYrLCkBCQoKDgwOGg8PGiwkHyQsLCwsLCwsKSwsLCwsLCksLCwsLCwsKSwsLCwpLCwsLCksLCwpLCwpLCwsLCwsKSwsLP/AABEIAL4BCgMBIgACEQEDEQH/xAAcAAACAwEBAQEAAAAAAAAAAAAEBQIDBgEHAAj/xABKEAACAQIEAwUFBQQGCQIHAAABAhEAAwQSITEFQVEGEyJhcTKBkaGxI0JSwdEUcrLwBxUkgpLhFjNDU2JjosLxc6MlNHSDhKSz/8QAGgEAAwEBAQEAAAAAAAAAAAAAAQIDBAAFBv/EACoRAAICAgIBBAEEAgMAAAAAAAABAhEDIRIxQQQTIlFhFDJCgXGhI5HB/9oADAMBAAIRAxEAPwA82hUTao84cVE2K+j5HznEA7oV3uqOfCxUf2ejyBwBO6rvdUYcPFfCzR5HcQLuq53VHdzXDZEUeQvEBNoVA2qNNioNZpuQvECNuqjaph3FQbD0eQOINh+GPcPhWdYqlsA+vgbTfQ6evSnnDMU1p5HMRoa0t/iirYJkI5BgSCfUxuazzzzhLSs2YvTwnG26o82gg9K2XZ3j2VZuPsdf0is3iLJJzdelUG3FUywWWNMniyvDK0enHtbYAnNPlRvDeLreWRP89OteSrvW/wCz3HLIUW5ywBuZ16AmvNz+lWNXHZ6mD1TyOpUjUCvjVFjH22MK6mOQIqd7FKNzWCmbrQPijSXG3YmjcbxFY0IrNcT4nERGpia0YotshlmkgHirZgRAI5zWO4lhkWCp35bxT7G8UHiU8+lZu5qa9n08Gls8X1GRXooy19lqeWu5K20Y+RXlqYAruSprargWRrqrVotirks0AdldtKMTEsBE1xLFXrYFTk0+ykbXRHv2Ig61V3fkKLFuu9zQVLo577NUUrr4MgAkQDtRYt0wtYxdM4mBGg/LavLlNro9OGOL7YHgMAWEMkjqInyNW4zs8VgrDDny58vdRdjioE6ach19ahe4sTsI99Q5ZOWjTxxcabONwpe7YcgCR4YM+vPauYDs6r28zSJMgg/djz85qfD8VLhW9k9dfd76eOkW4XQAaAVOeScdWUjjxz3RkeIcORW8MxHOlxt064nbPQx18+lLzarbjl8TBlj8tICNuoG3R3c00wXZwsMznKOQGpP6U0sqgrYkMMpukKl4FcNtbgEhidBvvAPoaha4BeZsoQgwTroI9TW9S2pAA1AiK6Sax/rJm/8ARQ+zC2Oyl9gSQE/eO/oBQN7g15Ym23i0Hx+VekAazUnQHf1rl6yd7C/RQrTPL+I8Du2VVnWA0gag/GKVNbr0rjmJDgoy5gPfSXhvZZLzZmDKkbiACZ2E++teP1NRuZjy+k+dQMWUr6SK9Qw/ZDCgf6vNvqxJ5+sVLHYS2truwihBpl3+vrQ/WxbpIb9BJK2zy5MSynQkUZYv37zhULu2sAGTpvWludk7d5h3YKKAASI3jofa/mTWhWxawyiAo0gQoB68tTrXZPUw/itnY/Sz/k6R5pjcLfQSysu+/lvS65imO5NbLtKe9tkgtm00kZSOekb++geE9g7l4BmdUQz1Le4bVeGaMYcp6I5MM3Pjj2ZG4ZqlrdajtD2UOGCQ3eTOYgQAZ0jWdR1pC1mtePJGauJiy45QlUgTu66LdE91UhaqnIlxBu7qYtUQLVTFqhyDQOtur7dsVatqrFtUjkFFuDwwZgJiabcP7NteZgphRzYb0uwgAYEiYrR4btKVUCJ9NIHKseaeRP4G/BHE1/yCfEcDuoYKmR01Hxoc4ZulavD9ogQQQapbiKz7A+FSXqMi00WfpcT2pBxSuG3Ta9hxURhF/k1i99Gv9OxV3NTSxTO7hFA0BPvA/KhVxWQz3Z08/wDKu99Po5+na7L8PgEIB1038z+VG3sVkgaDy/zpfb48oAlTPyqT8fQ6ga+dQbk3s0x4RWj7F4YkGSBGsUJg+GlzroOZ/Tqa+fiAb7wHxqdu4vNwfjNUWRxVEnijKVjn9lRVgAARHr6mvsoRQBou0Ujv8VA0TMfeT8qXnjGuuf4kVNRbKuUYmttYpBzFTXFqfvCsWeJZjCifU11cWzbj4HWi8YFlRq8RxFR50nxHGjJpcXHQ/E/rVFywp5RXRVdnSk30SxHExrrRvDe1iqioQdNJ2HypQ2FHIVxcGenzirVBrZBSmnpGpudrbCroSx8hH1pPiu1CPO4pYeHk7lRURw4TJII6bfOgo415C55X4DLfaspou3pQ2J7Q5zLEmhrnD1kaxO+m36iqL2CAPh1HWIq0VCyMnkqizE8RBGlXYTtPdtwuY5R6fmKXXLVVdyTsK0cYNUzNymnoP4rxjvT7TR7hSm8FO0zzJog4Nuhrgw7AyAdKpCUYKkyc4zm/kivC2iDmgkajaQZG21F4XgbXMuUGW5EGI66axvVdy45EEsf7x+lcW+42J2jfl0oPLJ7R0ccFpl+L4MLchm8Q/wCExQ3cAfe+RrrljuTV+HxDKdz6wCfia5ZJJdnPHBvSorWwvn8KtGH9flV9sLMz6zRdu+vKkfqGPH0yfkCTCn8J+Bq8YU/hPwNGDE+Z+NdGKXqan77fgp+mivJxWhdiD6RVec1f+0+dfftJpVKgyX5GNztIm2pH7ulRHaJPxf8ASf0rGLfJr58THOs/tRNHvzNk/aK3zM+41S/GbR5n5/nWSXEg1JHB+8OdD2oh96TNI3HE/APfFUXOODkig+k/lSMnz16VUMQPOiscRXlkNL3EWbc/AAfSoJxB12b8/rS93KjxAjb57VTexZAiBv7/AK1VRRJyfY5HHnH4fhUG7Qvzg+6kD4o+Qqt8RTKEfoDyS+zQf6Qt+EVxe0p5r8KQqGgGDDGAa+KkbwNYk0OMDuc/s0g7Qgj2o9RQ93tLG0n5Ugu2nH3TqJGm+pHLzBqAw10jRG+B9BvzmuWOA3u5GOv9KTzX4Gu/6Ujoaz93C3RMo3wnbfaq1wtw/daOsGm4Y/oX3Mn2aZe0KEamKpftRbHU+grPW7LGZB6DwzJ5DberH4JdBgrGuWdwDMakaChxhYVkyMdr2ptnmw9RV9rtBa1l/T/zWaPBnLlRrG52Hzoa7gmGp29/6UeEGd7k1s1zcbt/jA8jQ9/tDbUe1PkNf/FZi3hCxgTPIQST7hUzwq5yVj/dYfUU3GAOc2Ok7VKTqrKOu9XHtLa/ET7jSHGcHe0cre1oSN4BAKzHMz9K6nCiYlHk6TBIPmNPdXJQZznNaY//AK8tH7w+dC4jtAg9kT7/AMhSJsJDZSGmYiPPlpRJwhXw5dpJkdJB+BB+BopRXkVuT8B69pB+GD8a7c7TfhT4n/KgbOEJ0VCZ0Gh8jpU24HcEtliNxOo8WXVdxrI9xrnKK8gUZPpBVrtK0HwrI5a/rVq9qiN0Xz1PwoPhfZq7eY5BopEmQN50E89Ksfs3dFtnChgrFD4pMyRAAGuxpHKF1Y6hOrSOv2suToqR6H9ald7X3D7KovuLfXSl/wDU9yZyP5+BoHyq88GJ2V9ATop5CefkDTfAX5jPhvbEgxeUEfiUQR6jn7qe/wBfWP8AeL8axjcJfT7NvdqfhHzq/wDqN/8Adv8AEUHHG/IylP6/0N/62j7p+VVnjA1hY84GlT74zXxYHeD7qXiDkLruM9T/ADzqC4xtoNMmtgmYA930PKugQIGgoJHNi4Yo8lPwq1cYwHs9OUems+dM7LxzPxP61a12YmTGokk/U0GMhK+NBPsGP3p9amMYm5Yjp4fz+VMmvenwiuEqd1FDZwu/bLJ3Zhp+Eb/CrbYtvorrOu+p/hFFLh7YM5FnrFWWr6jYAaxMAe7z91C2FL7Abts6QGY6DS20aAD8uld/ql7gnYHkcwIjyI/maZi68zpHKCQfPTY1y5ehcxnTUgGY6zvI+VLyaKcEwbB8LKiCxM+cxrsIYab/ADq7DW7aEkkncEDXSdjO20zvVBCrmmMh1BBObbWY882nnQDXgH8JAHRczTJ5jrt5UOTeh647Q3ucTWWhbgzjWYGuVlk76Q23lQHG7bhFa24chBJQajxcxJ2HPavnnnXMoPwim4V0SlO9MpwePb7LNGYEliV2OpWdhOgqKcVLkh5JJUqAoiZ8U6T7JMedH27CEfhgctJ8tBHxoC/hYnK2+y7QPKZ29+1Dp9DdrbCUxbSBbtFlAbWBOhPONo99GWTcuKMiEc2kohBg8i40gzMDU0ktW2mAgEeWuvkB15VO7eOyJA0iSI5yCYk65eWnKkmm+ikGvLGvBkd3ugllhQVLSQGCjSdpJB9daI4bZIYHEu5S4vh2UDRSWJLSR4j56UkcloRgskgkyPhpBJ361c/DEHiuEovKWJJPvMEaHSffSfdh32ifHsYExlzLuQimIMzaAPI8j8qT4p9E39gfxGj8Q6d+7B1l55qRGgEecDy3obGhWClc5gBYygcydNdoNVxySohkVpjjhvGFFgWgwFyGMDeBmjeADJifTSr++N3Z3R1VFVAEJbKrTrMcgSIA199Zc8JuuZW2/sZdRHOZ3onC4G4jqzMqsskSwkEiNs3KTSS422mUhN0kzQWmdFBOVoBXIzCTCgoYQkZtQIIBgH0ogYpg8s1sIQ0Qc9wdBcJ3JOvOJ5a1m/2NEuB+9UOpDCGGhGo2n+TXL5a4VUOYGgIBG8jLMazmPKl9vkV9zj2aLFY0zZLO4BW5qFK5gLzBSVG3gA60tvB3Fm0t4MheAr6k5mJBAWM2UdWHlRtu5htVv6OSSFUG6VBgqNDuJfQTvrQShbN+0WCrbF3v00APdmSgyrJDRG/vqUZLaS2h5xa232VYzhl0JebMD3JysVYqoj7sFjrJ0B6Gpm5i0skXmgEKygqyuQSM2V9IERvPtedOcRjbV2xiltWyrXnDCQ/iJMADQnPJ2UU27TcKe6LWotp3FxGOdEzEBSiw+4Lovp5VyyvSaA8flMScIGYoFAJZiWkZssJnJn73iI8vWlC8XvESLQ119lP0rvHrl+33SWu8zXoTMroyM5gFVMRstudTuZO9Z3FpiEuOrByysVJGUgkEgkGNdedUil2xZTldJGjZzUDcrmY1Esa3Hmku8NSS8RVeaug1wUGW8QOYqyRGhj1H6UEh/mKsVqVodMve0Yka+mtVrc/nb61ULhGo+sUSbhaZUecFW+h/OuCV28Up2nl1H13qwNUAk9NPOK6LHmv+Jf1oDbLSzGMrR5afnUYYHRFy85Y7R0g671bbwRjSD7x+RNSOCf8ACfnU3RRWVhVBJA59PLl/lQ2M3zgEsBoJI6HXXyFW3LTDcR76Haeo+NckdbItd8o35+enyrgu1U4J5j4iq8p8qpZLyHd8KpuvVLIfKqblo0DmGLjBGUgx15j41bbxqwQTICnLoBB5cjI8qWS3nX3eHUZeuuo/OKnLDFuxo5GtBGJxKEzEnfQuNeWkjrVNvEW1HsE+sGPTMTUP2a45CqJMRoVPUmTMdfhVWIslSN9ucb84jltQWGFV/wCnNy7C8TxMlAFGXLuZEnpy0ApS2OuDRXI6xzq6Tt1qK8KuHWMq9W8I/WqLHCPgS5Seitsbcf23c8tWY/U1daRspuZZUEKSRpJ2A1EnQ6DkK+upatGMwutoCA2UBjyOuZiDpGlQxmPe4RnOiiFUaKo6Ko0FVg4tfEE4yi/kdfFsdoX0UD6CfnUbVp3MAMx99DzRx4y9jD5UVfGcxfXNA0Ox5CI9ffXZJ8Fo7HHnLZfYxt1BmVnUERIMSCMvLyJHvpv2TcPikuXGEJGpYCIMDfzP1rF4XFO9xwQND93Xnl1PnFG2ng0ijGURpyadHsPaLCvdsutju4a4GaCfFIEnw+478qx/ajh7pasrmGUSpCiDqAdSRnMDqaz9jiDAjU6HkSPpRdnHPcV850BXKBOgh9JJJ6c6yzg8a5eEXjkUrQwYsicMTXwYozzj7Qzz60n43ipxN4z/ALW5/GaP7/wYE7zimH/umk/GT/aL2n+1udfxmpreyiZNOIroZIzTGh5bzFTxHExbjMx1MDX9azq3CsGZiYjzqGOxRuEEmMk7g6zA3rV7yZm9po0lriLErtDTGg6E0Ul9jGg+ApNg7w8PMhbjR6KTRCcSWRM8tdPWm5JA4s0GGtg27jGAUy6QdQTB+cUDj+IhLbMQYHSeZjSarPEQzXN1zTIjlmkbHXYUu4xiR3LRrt5c16/TShutjP8ABdwzj6XGykPopjlGvM8xT62LYE5tD1U/KFI61ieBtlv+A/dOs+QJ+dP72JAEs2pPM+VCL0c+7oblrf4lHormf+kV8rJGrr/hff4VnOIY0G00MJ8o/wDND4bizl7SQIK2hzkyq7+ZJoylWgJrya8JbH+0XX/lv+lW5lG14Tz8D/Wp4jH2buGCgjvrJUsIytlPhMiBoGig+GWpuW9Mw7xcwiZXUtvygGalGfJNsu4U0l5Lrtggz39waDQBwCBtoTEaVK+7plzXScwBGgMg7TJ8qT9v8ddW8q5vZRBKzvPXnuIjlQWK4kBlXMSVVV/wjKY94JpYT5UNOKi2h6MfrrlbzKWufXQ1JcSvNLZ10lIn3rAmkOYNGUzPXT+dOdSKlROYAdZIq+iG/odvjLX+7X3Ndj09vTX0oPFYm2zSECjoCx9+rGlzXGMST5amoWrbO2VAWbXQanQSdPQGu6A23oLF5J/yzfnUO+Tmf/bEe7WqbmEZQxbwlSAVPtZmDELB2MI0+kc6BxGMVGAYkZjAMT03G43FHkheLKu0uJyqmUmC+ugXkeld4ViMqjNJDZxEaiMhBB880elHcf4E4trl8auMyk5RJgiVBOvu+Vd7OYawluy983M/embeVQpVSpIYtqSwIEaadag9yujUrUON+D58cRIVQP7skecttQt7ENcbxOWOvtNz950qeG4irPkJKrnOWGytMwszOfQCQa5xzFBrgMgsygnTWSx100gk/Kr8m0zNxSaFOHx3g7s/71XOpzHwlY6dNfXrRQuE+dLGw7MFZQTlbKzbDQLpXoPA+yNy2beIZ0gQwBUkAlZUmdDDEe+pRmscW2VnB5ZKhFf4Ldtibi5DEgE+I+gG+oII3EGYoTiH+rBkfdg/3AfyNbTthg5cNrmcgQxiAq+LKTAC6iYB1IrFdp8CcjIIlWWRmBI8AAnKN9RSe68kVY/tLG2kJsJj2w73CknULPOCVbU+ZAE7601tYwBEZ1uOzrnJUAjUkDMeRJBqjgXZa/js5WEzXIkz91CRt6qJ86f8HwD4e3ctXUTM1pSCQQV8TAqGYQSVIaRyYa9FWTj0M8fLsq4PibV93V/sIRml4CyCIUTzgk78qnicC5AFtwwzAsbbAwokMSQYiGBrNWg6FFIzO7NJzawGXL5cz8aYrcuPeNpDDXFhQTGpMtJ9FO/WmlJuNWTUUn0aa73QXBgEvGMI7wEjNF0jbYERy8qC4pbHf3YzR3jxMT7R303pDc4icNet2nYtbtXluDwidTmJHMgzOs0Ri+0dt7jsM0MzH2RzJPWpqDXRRyX0ZjE7t6/pV2HOmsx/4qN+3uff8YqVtYXp/IqSex6GzOwBaDMMoHkV3+JobAOXuA6aLm84EcuepHzrrYiLZjckfkP1qvgtwG44Gvg+HiE/E1pk1RCMQ7CMJI2hiAANzABJjnpV3fKTEZtWgaRqBJIO8UttXWDkiCQzkf8ATXTeKlTzytHXfT865NHNbCL9n7UFdBkkxuTvTaxZui0l3L4M0En0DaT5MPdQlsePIcvNZjyI3nQCnuPcFE0EDD2Cs8vbUb7aaUkppypFI4/i2wLiFjvVuEKS2wVABqc8GI2AUaeZ1rMYksrKpBDqqAgiCCFAgjkdKcWMYyOqkyGc5ufspoB5amieJGLhI++samdAsr8z8hVGt2RaTolYuXblx7zOSLpuKWkSW0EEGY1K8qYdjLdz9pDMGKm1cIPL2Hj5j60gwuJCsNNiDPmCCT9a9pGDt38xBzBYEAwIypIIUSRLsfiBvWabr+zVjV7+jy3tSv8AbLhMlUyMfMLbU6afiIHlNZvD3Zj869T7U8D7y3eAIARiusywTKAxYncB7YjWcu1eZcM4PdvNcNsFktzLHTQDy9NY2quPqxci+VDPhfFsudAoLArq222YADQj72s66e8rjvF2xXsKFJUEiSTmgqQNNjIOtZvh2YYl09o50Gms7jStp2Sz2cU5uwWD5CVJMCMrEECQBI1FUbitvsmlKXxRnsGXuC7nOXuUldD4pYL4Y33mddqJW2QsrF+cqrBCnxGSSpgiBp01pn2g4Q945wwUm4EzGSzFlSRufMyTSi5wI94mRghzpbzEx7TC3JjYSZ56VykpLs6ScXtFVzHQCCSGLkkTOwuASZ3AY9d6GODN+9akHIs5mHLwgr8SAPfV3aLgZw7vDG5lCmcoE5oKkAMTqPPaqOFcRY2gZRBlJmSCSN5gz8jVOUap9Eqd2uxzxPiZazh1KN9gxBnYq1xWA020kGluBtG5b79mI7u4IUj2gVgRO4ERNXca4hbuYTC92wNy4Tn8exkAZp9kEwaOwvZxPs0XEq5yAmFhFIY95mJM5VgagGZ5Uk5xdUPGE3dg2JsWrMtaZ/ESTmK+W0DSST/nS7A4xX7zMJCjSaMxvELGFZ7dzO1xXITwju2Wd95BzJG2x5Uqs4RsViclm2PtROXUKpO0kbDXc+VNCdAlDwagX8Jhbaq1u67XCSCrLkBIVZjkZ8jtuKeYiO4Qz920Yn/lCsRi+E3e5V5Ui2xJXN4sn2cMAdxOkb+Ua1tMVc+wQHfJa932Xr+Xx3rHmNOHtibtSADZgzrc39UqfAghxaqzAlySVjVctrLO+szIPlUe1p8Vnbe5/wBm813gHCH/AG2ziAVyeJImW0tSSwA8I8S6neRE0qfxGf7jbWbxNksGKhGXwkBwRl1MSMpl9xvGxia8+7U8ZJew4ALPbVjKiACMwXLJ1Gbf9K3uDg4W7prmHIz7C6E+7b+R5Z2kX/5br3VufXux191DC92HN+0ecBW06q72lu3gWYSSoEkwDAIggTAGmlcv4b9nxdl7drMtg3luwDAkMqy0GVAIE+Y61d3oXBhgqhx3IDZRMEEtrHUDegOCMcTibFu4zFXUyAxXZSQee0Dlyq/xknIkpNNRLe3fYu69222FsEr3Ks5WAJAljqehBPSRWZw3C1ZFbMdVB5cxNewcY4gVsXMOqO5a0oVlEiSMqhhy0EyPhWRb+izGKcsTl0kagxpI12pMc24rZXJFKXRgV1GvT8hVt3/VloOkfP8A8UVZwgzAl1HMyYjUbeEydvf8ajxGwozorDQgAZpMSNTyMCduhpeDTE5I+W2TDqw8EjKdZzKfhsa+4J3g1caMDHuj8zRFmwqDMWVk5ZWGuukjWBIjlIn1oe5iW3lQcpaZ01bby0jy2qq+WhH8UWX0ZM7RsHcTlII8Oo6jevu8HfLMEKrEjrkGY/Eg/GjHW7AG8iSV20YEGToNFbT5VW5a5buFlykW4zD2dYmYO5UHz0rnH6AmdtXTOYzJ0HmSssfhA/vU8x1/wL5YWz/G9JcLgw5QZ1UKhaWnfw+HQGCcygfu05S9YueHMJRVtSSQD7RAnSNZGo3jXWpRXyLN1GhVh+Gs9rv5gLccAkgCRbViJmZg6AgA9Z0oi8MzWyCNBqD+4H9/hYfA1VjeGMjlVU5Tl0zKQZiG10IgqRy0o1rCw9zOGIZhlHtSoKKRPXwDmNNYrRP7M8O6FC4VsoBjM8MDMaEnKTO3X316HwDjBtYgJMh0VX3ictogjSeQ+JrF4fEIrOCgb7TKGYnwJbVGAUDw65W1O3vp1wzEzibR0EoG2/5az9DU67T+ikX9faNzxTEkWsR/94e4/sqn4h2PvrzwWWtYC7oVOa4y665S1uCD0I+Vbzi7fZYj1ufTBn8qyOAxcJechWhAsMM21oa68/ZjpGlIv2/2Uk6n/RmsM9u3cS8w8QdDmDQAA07R+903rQdpcSLJIVQWcgM5Mt9oiXpQ/wCzPiiRvHnFfWuzdvu7N11NxXJZ18RiCQgAGkbkk0r4/eVrgsqcypBL7kGFUAgDYCF202pu5WSjcU7/AKEvCuNut0qzTBzATOqvuekiK1vZ3ilsm+XIzwpt6Awc/iGoPIzOm1Zjj3Yu/g7guOQwZoyqDmg6yNCpGkb6GqeC4gLdfUxH3tCBPPz30qsIps6TaL+IYsm3ck/dT5TFLuynCP2pghJCW7d665WCQqqDoGIB1K89pqGMulsygGWCwPSZPpWh7C4IW7l6DJ/YsT81XYe6mydCY/yc4QmHsC7l+1a0lwLnQAwVIkCSAR113201K4kid1Ya2D394tIU/iEgKoiDmMfKkvDyM+IMzNm5PloP0p/2MdWxFvMATbsuyT91s6QR/wAUExUJatlk7SQj41wG4MXZOMW5aS4Hk/fJBdtjMSxAk7zNa/snYtJdv90pVM1gKpOYgeMEFiJaaZ9uezwu3EujvMpPjZJc5gqDUTCwpmOesRrSLguJt4bMLqsczDUli4KyB4RGmrGTsTXKXKOjpJqVMR8Q4pcNsyzMTC6yd9NB1rY8RhbIAJgKg16C2f02pXiOH4a84KE21Dq3h02lh90kaof8qf4/i1m2oNzvDK5yY5qNyTMkhtQZmlyfKkdi0mzMdqiB3Os+J/L8HlTPggm7g43zXJ/wiJ/xH40o7RYu091UGfKheGgQx18SbEqQFiddda52XvD+srWWdJYSOllm2BPMRvXKDS3+TnNOVm84eXU90yMozMXKliR9kV18I0BCNIM6Ea0h7a8NTEWluKxdrZkk7KgVszGN/ZUnXzo3G8SuF+87tUYnNmyyfZKwJB0gnnzpSjOt+1hjmZXVlgkKqrkYADLvMHz0HWujyidKUZa2BX7v/wAPMEMveW1zAECVDCAT7UAiYrMcNx2S7h218IBMGDAMkD1EivScdwm6wXODcWY0gwQvQ+IwoO3SvMe1GKQYibei5RHhA5CdBVYU00SkndnouC7W2O9driEqxs6MqtkZANROhnqDIgV6WEutrnbXX2EO/nl1r848LxoZG/eWv01hD9mn7q/QVHJBQS4mjFOUr5H5VwuXOSSIEQI0bWCOUSDvV3fB0YklrhMnSAAZMDpGXbzHTWeFsNZKl0YZiCrMpAgMSY6mAu3WrbVqGJKkW7moPLwozNB6qGU/Cllk+WhFHVs+RCFXUeIgc9OnLnEiK7h8EHzQ3izKqnKI9TMfhjaiFsqR3qgqrZsstJOrKBEmCo0g6nSjeDDu1YKssRl13U+MDTQgyT1OnlSObSdAyPpLZfcdrYKICquMpWQScpMTpEgFhoBo0a0Nattbz6AMWKa6SQMpHQtmYjyGu8UVbv52VpJCgkE6TEAGDzMHSrL9/NlWPEpkTr4iDnJ94167VJZH5Gdp6XgE7wrdUHxiRDHU+EEKNfI0RwfBu2HDOhYFnuNGhMSirP3Zy3CTsAJ6VeuEQPDghiV3iSBsMoiCWzDSdhRVruO9Ia4qDLoNgsnaNiNII0Op2p1n3TETXUuxVhZd3ukqSMqhRtopYL+6FtwAPLXrOxhYtvnGVtxnUwWJBBAO+qzV4fOxkg5Xdc2UL3lw5dY0kRIneCOdNuORato4Gd3UyGhgCNCSYktDHc6aelV93VfY/BfuMzhFXvHczlQFs3KNAxPnGYjTWY5CmWHu5L9rqbSlekE/WFYV9geHL3Fy3AXvJBM6BEB2k6SSf8NEHE2jetraXNmUnOdcqiQAJ21PIfe31ilyZala+hW+OP8AK2aPi+PBS7B0YOR/+sP+xqxOM4taVMtrMjMqC4rahmCsHZSZiR3cARz00p1x7E5BArz3i+IPfsQTAMTEAGNVn0pvTS547f2ZoZnkdnrGAxYbB2MrA+FVMEGD4iRPUSK8+4fiA2Pu9CyiDB+8Bzp/2ExRbC3JAUC7AgQAMg+e5rLcIP8Abbn7w/iFUjq6/JrltI9e7YcOW43ekuHXDZhlYZdCrQQVO+Y+KZrzXF4dMquFBckEsSRvJ8R1LSSPPzr07tTchG30wbHy2T9KxvBeBhlRnJdXRHU2wS9toU+JDo432nrAiKTFl4x2ymTFyloT4bCC82W4qhTovdtB1EARl11n4miXt5DlUa93kzKQvhMyuoBOhEyT9AFlziHd4nLlVsrZpkywM9NBodoBB002rr9ojcdQVAgRynUxyGvv6VZ5PJBY60K8OLnf3EnIIZWJGkbHlz09a2XZ7s+bOFvXriuGDWApMRBLoyjyIKzM7Cq+D4dbouZ7tsLF0BHVDCk7iQTJOoy/h3pXhuLMlrF2lGRc9tssFRAY5YXQDedAJ0pbb6OpLse3O1tyy7WkkBb0EzqYcKwEgqJBj2eQplxfBW7d1czG733eXAzKFZWFsOFkGGU9IFYLGYktdZidTcJO3O4p91arG8dXEHDN7LAXVYSDr3ECPWpu07RZ8XF/6EeJ4yVuHLpqZGsa5yACdwA3XnVOI4w1/DMWiVV1ECNAqx9aWY+8O8Yf8X/bVODu/wBmf1ufwrVIpWmZ7dDDi9/7S3/f+grRf0f8PDYo3yxAsIpPTxoU15xryrH8Xvy9v+99BW4/oqxPixR6W7HOPveoozeg41tD/FcUtXbrLbvC3bCpNzL4Q0Kp1JWZYgaHnPKknEeLLbxGEukC4SMhUZgGDW7i5hnXwvnnTyHWkPbnGN+0spJhXuwNgPtRsIXkB1/Va7mcL5XQOv3n8vP/ACoJOrHc7dGzw3aZzfe2FVHNoxBU/aBFOaVBXMSGJ6HrJrD9t+Gd1dMuHud5cBy5oAB0JJABJM7aCN6Y4N4x7Qeb+ey+QI+APuqj+kxyMVc3/wBbc6/i9Nfia5aYLvsT8BfwP+8v0NfqHCf6tPEfZX8PQeVflfgreF+kr+dfqHB317tNfur9BSZWqRTGvkz843sWEINwZh4gPXwyT10zHX/KrcO65h3rFkEuAu75zoFB3JkCI0GauXrQdYmNRB6fyJqt8Fba0WGfPJVEjw5epb3aelN6jGoS10zLDLcaGfFXQtntkjIYVGjwZYBVcnhgGZIJnqdZ5gb4zEgwMuUan7xOo2lQM2vUigWtyiqFCgDxSZI3iBuJCt8Kjw1srAmWABKjbX7sncLvpWN7K8uL/Adax2UkKYhTEnnLNp1kQNKPa6wBRVlhLNqBEAShjlC+8n0pXhMarWgXXNdYeF82UIA5bwrtOwE7Cd6KtWM1l4I75mVgJBJRQdYB03nSOXlSNIec9hfE+0Fu4y3O6PeCSpkz4QCTodhA16TWfxVy47AuCCxzAABYjUEEQdi3MculVu+YEEsSCAfDrzBHpvp03qk4rPcggsSNMk7x0PSOlPCFGat2ad+0ItWlAVIJYsimRmKiDIJ8UEczyonEq+IFtWBU5SSqg+GcxgBugy6mslgGKvEEBGVmHi8RmACB7O87/kBoP60BZSEJUknIFMNlnbqNBuTFd+3ory+2NlvLbgSsqIgkZuoMDc7CrODcMZbqkmROnIDfKB5BQvwNZzFY0LdS4VymfEYnKZJG+kxGnQVqOA40l4mVAzAjUGVM5T0kHTcTHKpZG+L/AMEc05NME4+8oW/4iPpWLUJddwDBc+oGXfTqY3860/Eb2ZSnnm9xMH6UkW3KnOxBDkK2x9qIGmqkHbkdes6vSPiqM/p/JqezDKtgqugJD7eeUfITPnWP4W8Y1/3h/GKaYPiDq1pLWXK3t7NADkKBB0JAX40lwT/21v3x/GKsvLPQi7SPZu1B+yP/ANE/8C1gb/F2w9qwUAbNYsE6kEFcx0jzat32lb7L/wDDufwLXlvaBos4bzw9us2Kmkma8ratoW4zE5sWzbZsxj1JP50otYkhvevyIoy/c+39x/OlU61qRnHQ4q4bRyB5f5Uyw12RfJMzbsGay+fUU8wTSt3/ANK19RTp0SmtBWKb7Rv3v+9elFWWGa3p9/8A7KBxR+0b94/xrRVre3+8Of8Aw0vgaXQn4pe+2f1X+GuYG79g46Zvmo/SqOLH7Z/Vf4RXME/2bj1+lGJzWgniVyWt+/8AKt5/RK3jxh1/1Vrr+KvPce2qe/8AKvQv6KUhsW2+azbI9zH50J9M6HaEvbxYxd39+7//AFG0Dal3PD6/7Uch+J/Ly60d28f+1XtQftb2x2+19THwFLmcRYgie9XpPtP5zzor9qF/kMBmOOYDVibgHrBEbny51X/SYsYq553bh5T7XMQDPu51czxxE7+08akHZuehFQ/pN1xT/wDqXPr6xsRS+UFGc4U0I/qPoa/TuCQd2mg9lefkK/L2B0Vv561+nuHse6t6fcXmPwikyrSLYu2eAl6P4Xekm1lAlC0jcmYMzpoGEDypdftlGKmCVJHwMVfgMTluKY/kiK2+oh7mJ/8AaPKugAYdrki0DkBWSQTBBePFsB4j8aNXiwXL4MkE5teXhGnoq8+ZPWu8S43dF10VisuqQpKL7LW1MJG0KaCx2V8xzuSmbVgDJBGntSBr1O1eVVrZsltf5LsThHZjbVWYjYiIC6mZO2sjpAqWGvC1mUSXJVYEajedOcgc/rFD4DtI+UoQpAU6EbksACTuYnYyPKrVu5jJ5WlGgG5QGT11NBp1TA7pWA3sQTeIEATqwO3WJ51Sgy3AV8MCWzTBIEzV7IxuopIIbMqzJy6A+7UjWu/tKsbltkGbUSNgQYkcx8aotIdLQPYvXbchCp3OhkafkKc2ONkqzXICsQsgRrPiy9ABv11FCYPCWGD5e8GQEknLJ5RI2HlBr4OboaZ0gmfWBHnJoSSfgm5LkN+NYdrficq1txoy7CcoO/3sqjX9av7HYrM7xsEMGDOgMTrFSGEuYeyFdg6mJUiRB15771R2MYLfdAIGo9AVbSpZEuDaJZpcosnjLZmfID5maS8TulXkNy8ByxmWd26tqQR5b1fiLpl99zHzoHiRVwpE6ZQZ01I1gCQASPkKaOqEwfk2fBxaw90OgzF0EMY0LGQyhvZ1iOVZ7j+OwqsDh7JW6re2XkMZmWXWaDxeL7xFkkFQ0QBtBcj4/WgcAVeQw1A01Pv+tNC/3M0RTWzd3v6Q7d21lur3bDD3bcrqhOUZR1WSCI19azPaFgcPhSpn+zqDGuoYztzHSkyJm8AEGDrJgb8o6aUMHNtoJnlVlBLcTV7jkqfZbfUl8wBjWdNB/M0EYp2cYRZYgDUEecEgRPSVmKQ08ZXYsXZ0GnWCJyXDB9hB8DSUVq8Jge8GQGJAExsBqTpvsdNKourEyOkDX1YuxAJGfkJ+8vTarrd3VP3h/DVlxMjQv3mJzTBgEjYbcuvuoK/eCor9WEDmIBVtZ8tNOflUVk8C8r0LeJgm43qP4Rzqi1dgEda0QwguW3I0zvbGp110kke17J5RrNV2eEm6W7tiIaRmiYmNYGhmPnXLIhlNPQmOa5sJyiT6aV6D/RK5nFz/ALlTG+zHf+T+iF+H2wgcgsRmEzE5Z1I23qN/iHcFskqLoXNlgSBrHpmE0ksl6O58aDe31qcVeP8AzL2nX7RtR4iPunaq8SmRbYKbsB5qfE2YwSBqDy2mluP4q1x2zCWIDMxJmZBaNeZ+lWqh+zJMiZ1121J8jqI9KDlpCcglkzcQI5MzxHnm1ED8qv7fYcti7hB8Ku+sHbcAaazrzO1LbeJz4sMZE5iY1iQ0hZP6Ud2w4mf2u4F0GdoGmnPkPOncmqoN60DY7AKbSgPJCSPCFkEyTlmdFEbSPQTW/wAL/TLYRFU2bkqoB8R5CPwV5e/FSMu5J5mdeoOuxkzzqu5jrknUb9P1oR6+R0J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place2visit.files.wordpress.com/2011/10/hongko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372600" cy="6324600"/>
          </a:xfrm>
          <a:prstGeom prst="rect">
            <a:avLst/>
          </a:prstGeom>
          <a:noFill/>
        </p:spPr>
      </p:pic>
      <p:pic>
        <p:nvPicPr>
          <p:cNvPr id="1036" name="Picture 12" descr="http://jmsc.hku.hk/hkstories/images/stories/Hkphotos/hk_mainland_mothers/queen_mary_hospi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648200"/>
            <a:ext cx="4617544" cy="27277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4648200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Queen Mary Hospital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84830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Incidence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Pathophysiology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APL, Myeloma, Lymphoma, MPN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136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0"/>
            <a:ext cx="18726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Incidence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2725" y="304800"/>
            <a:ext cx="893127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One year Pre-cancer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White et al,2005)</a:t>
            </a:r>
            <a:r>
              <a:rPr lang="en-US" sz="28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&gt;500,000 Calif. population 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SIR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All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cancers                          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-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1.3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Ac.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myeloid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leukemia                       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-  4.2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Non-Hodgkin’s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lymphoma            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- 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2.7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Renal cell, ovarian, pancreatic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carc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-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2.5                      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2895600"/>
            <a:ext cx="92360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During chemotherapy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</a:t>
            </a:r>
          </a:p>
          <a:p>
            <a:r>
              <a:rPr lang="en-US" sz="2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Khorana et </a:t>
            </a:r>
            <a:r>
              <a:rPr lang="en-US" sz="20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al,2009)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&gt;66,000 patients - All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cancers         6 - 8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Hematologic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malignancies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18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en-US" sz="2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Bloom et al,2005)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3220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patients -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Solid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tumors         OR 1.8-22.2  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Hematologic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malignancies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OR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28.0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Tm="83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7010400" y="20574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0" y="0"/>
            <a:ext cx="9144000" cy="1371600"/>
            <a:chOff x="0" y="0"/>
            <a:chExt cx="9144000" cy="137160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295400" y="0"/>
              <a:ext cx="7848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u="sng" dirty="0">
                  <a:latin typeface="Times New Roman" pitchFamily="18" charset="0"/>
                  <a:cs typeface="Times New Roman" pitchFamily="18" charset="0"/>
                </a:rPr>
                <a:t>Thrombosis  in Cancer – Present Day Concept of Virchow’s Triad</a:t>
              </a:r>
            </a:p>
          </p:txBody>
        </p:sp>
        <p:pic>
          <p:nvPicPr>
            <p:cNvPr id="30" name="Picture 64" descr="Virchow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52400"/>
              <a:ext cx="827088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65"/>
            <p:cNvSpPr txBox="1">
              <a:spLocks noChangeArrowheads="1"/>
            </p:cNvSpPr>
            <p:nvPr/>
          </p:nvSpPr>
          <p:spPr bwMode="auto">
            <a:xfrm>
              <a:off x="0" y="1066800"/>
              <a:ext cx="17383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Virchow (1821-1902)</a:t>
              </a:r>
            </a:p>
          </p:txBody>
        </p:sp>
      </p:grpSp>
      <p:sp>
        <p:nvSpPr>
          <p:cNvPr id="69" name="Text Box 68"/>
          <p:cNvSpPr txBox="1">
            <a:spLocks noChangeArrowheads="1"/>
          </p:cNvSpPr>
          <p:nvPr/>
        </p:nvSpPr>
        <p:spPr bwMode="auto">
          <a:xfrm>
            <a:off x="5556608" y="6457890"/>
            <a:ext cx="3587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92D050"/>
                </a:solidFill>
              </a:rPr>
              <a:t>Modified from </a:t>
            </a:r>
            <a:r>
              <a:rPr lang="en-US" sz="2000" i="1" dirty="0" err="1" smtClean="0">
                <a:solidFill>
                  <a:srgbClr val="92D050"/>
                </a:solidFill>
              </a:rPr>
              <a:t>Kwaan</a:t>
            </a:r>
            <a:r>
              <a:rPr lang="en-US" sz="2000" i="1" dirty="0" smtClean="0">
                <a:solidFill>
                  <a:srgbClr val="92D050"/>
                </a:solidFill>
              </a:rPr>
              <a:t> </a:t>
            </a:r>
            <a:r>
              <a:rPr lang="en-US" sz="2000" i="1" dirty="0">
                <a:solidFill>
                  <a:srgbClr val="92D050"/>
                </a:solidFill>
              </a:rPr>
              <a:t>et al, 2007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038600" y="2209800"/>
            <a:ext cx="4897558" cy="3820114"/>
            <a:chOff x="4038600" y="2209800"/>
            <a:chExt cx="4897558" cy="3820114"/>
          </a:xfrm>
        </p:grpSpPr>
        <p:grpSp>
          <p:nvGrpSpPr>
            <p:cNvPr id="75" name="Group 74"/>
            <p:cNvGrpSpPr/>
            <p:nvPr/>
          </p:nvGrpSpPr>
          <p:grpSpPr>
            <a:xfrm>
              <a:off x="4038600" y="2209800"/>
              <a:ext cx="3505200" cy="1935373"/>
              <a:chOff x="4038600" y="2209800"/>
              <a:chExt cx="3505200" cy="1935373"/>
            </a:xfrm>
          </p:grpSpPr>
          <p:sp>
            <p:nvSpPr>
              <p:cNvPr id="12" name="Text Box 26"/>
              <p:cNvSpPr txBox="1">
                <a:spLocks noChangeArrowheads="1"/>
              </p:cNvSpPr>
              <p:nvPr/>
            </p:nvSpPr>
            <p:spPr bwMode="auto">
              <a:xfrm>
                <a:off x="4038600" y="2209800"/>
                <a:ext cx="35052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b="1" i="1" dirty="0"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en-US" sz="1600" b="1" i="1" u="sng" dirty="0">
                    <a:latin typeface="Times New Roman" pitchFamily="18" charset="0"/>
                    <a:cs typeface="Times New Roman" pitchFamily="18" charset="0"/>
                  </a:rPr>
                  <a:t>Blood </a:t>
                </a:r>
                <a:r>
                  <a:rPr lang="en-US" sz="1600" b="1" i="1" u="sng" dirty="0" smtClean="0">
                    <a:latin typeface="Times New Roman" pitchFamily="18" charset="0"/>
                    <a:cs typeface="Times New Roman" pitchFamily="18" charset="0"/>
                  </a:rPr>
                  <a:t>Content  in  Tumor Cells</a:t>
                </a:r>
                <a:endParaRPr lang="en-US" sz="1600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600" b="1" i="1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Rectangle 27"/>
              <p:cNvSpPr>
                <a:spLocks noChangeArrowheads="1"/>
              </p:cNvSpPr>
              <p:nvPr/>
            </p:nvSpPr>
            <p:spPr bwMode="auto">
              <a:xfrm>
                <a:off x="4038600" y="2895600"/>
                <a:ext cx="2235484" cy="1249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Tumor Cells </a:t>
                </a:r>
              </a:p>
              <a:p>
                <a:r>
                  <a:rPr lang="en-US" sz="16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 Tissue factor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 Cancer procoagulant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 Factor V receptor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 PAI-1, PAI-2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6324600" y="2971800"/>
              <a:ext cx="2611558" cy="2853154"/>
              <a:chOff x="6324600" y="2971800"/>
              <a:chExt cx="2611558" cy="2853154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6705600" y="2971800"/>
                <a:ext cx="2230558" cy="2853154"/>
                <a:chOff x="6705600" y="2971800"/>
                <a:chExt cx="2230558" cy="2853154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6934200" y="4191000"/>
                  <a:ext cx="2001958" cy="1633954"/>
                  <a:chOff x="4114800" y="4419600"/>
                  <a:chExt cx="2001958" cy="1633954"/>
                </a:xfrm>
              </p:grpSpPr>
              <p:sp>
                <p:nvSpPr>
                  <p:cNvPr id="1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14800" y="5105400"/>
                    <a:ext cx="2001958" cy="584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dirty="0"/>
                      <a:t>     </a:t>
                    </a:r>
                    <a:r>
                      <a: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Coagulation</a:t>
                    </a:r>
                  </a:p>
                  <a:p>
                    <a:r>
                      <a: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thrombin generation</a:t>
                    </a:r>
                  </a:p>
                </p:txBody>
              </p:sp>
              <p:sp>
                <p:nvSpPr>
                  <p:cNvPr id="18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14800" y="5715000"/>
                    <a:ext cx="1675459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Fibrin formation</a:t>
                    </a:r>
                  </a:p>
                </p:txBody>
              </p:sp>
              <p:sp>
                <p:nvSpPr>
                  <p:cNvPr id="19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91000" y="4519613"/>
                    <a:ext cx="1421158" cy="5601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</a:pPr>
                    <a:r>
                      <a: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Tissue Factor </a:t>
                    </a:r>
                  </a:p>
                  <a:p>
                    <a:pPr>
                      <a:lnSpc>
                        <a:spcPct val="95000"/>
                      </a:lnSpc>
                    </a:pPr>
                    <a:r>
                      <a: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activation</a:t>
                    </a:r>
                  </a:p>
                </p:txBody>
              </p:sp>
              <p:sp>
                <p:nvSpPr>
                  <p:cNvPr id="20" name="AutoShape 5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800600" y="4419600"/>
                    <a:ext cx="76200" cy="152400"/>
                  </a:xfrm>
                  <a:prstGeom prst="downArrow">
                    <a:avLst>
                      <a:gd name="adj1" fmla="val 29167"/>
                      <a:gd name="adj2" fmla="val 110426"/>
                    </a:avLst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AutoShape 5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800600" y="5029200"/>
                    <a:ext cx="76200" cy="152400"/>
                  </a:xfrm>
                  <a:prstGeom prst="downArrow">
                    <a:avLst>
                      <a:gd name="adj1" fmla="val 29167"/>
                      <a:gd name="adj2" fmla="val 110426"/>
                    </a:avLst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AutoShape 5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800600" y="5638800"/>
                    <a:ext cx="76200" cy="152400"/>
                  </a:xfrm>
                  <a:prstGeom prst="downArrow">
                    <a:avLst>
                      <a:gd name="adj1" fmla="val 29167"/>
                      <a:gd name="adj2" fmla="val 110426"/>
                    </a:avLst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6705600" y="2971800"/>
                  <a:ext cx="2101857" cy="1077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Released by </a:t>
                  </a:r>
                  <a:r>
                    <a:rPr lang="en-US" sz="16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apoptosis</a:t>
                  </a:r>
                </a:p>
                <a:p>
                  <a:r>
                    <a:rPr lang="en-US" sz="16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lang="en-US" sz="16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   Spontaneous</a:t>
                  </a:r>
                  <a:endParaRPr lang="en-US" sz="16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16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       Chemotherapy</a:t>
                  </a:r>
                </a:p>
                <a:p>
                  <a:r>
                    <a:rPr lang="en-US" sz="16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       Radiation       </a:t>
                  </a:r>
                </a:p>
              </p:txBody>
            </p:sp>
          </p:grpSp>
          <p:sp>
            <p:nvSpPr>
              <p:cNvPr id="71" name="Right Brace 70"/>
              <p:cNvSpPr/>
              <p:nvPr/>
            </p:nvSpPr>
            <p:spPr>
              <a:xfrm>
                <a:off x="6324600" y="3200400"/>
                <a:ext cx="304800" cy="762000"/>
              </a:xfrm>
              <a:prstGeom prst="rightBrace">
                <a:avLst>
                  <a:gd name="adj1" fmla="val 50000"/>
                  <a:gd name="adj2" fmla="val 50000"/>
                </a:avLst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AutoShape 57"/>
            <p:cNvSpPr>
              <a:spLocks noChangeArrowheads="1"/>
            </p:cNvSpPr>
            <p:nvPr/>
          </p:nvSpPr>
          <p:spPr bwMode="auto">
            <a:xfrm rot="4724422" flipH="1">
              <a:off x="5783606" y="5114218"/>
              <a:ext cx="198787" cy="1632606"/>
            </a:xfrm>
            <a:prstGeom prst="downArrow">
              <a:avLst>
                <a:gd name="adj1" fmla="val 29167"/>
                <a:gd name="adj2" fmla="val 74823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733800" y="381000"/>
            <a:ext cx="5410200" cy="1828800"/>
            <a:chOff x="3733800" y="381000"/>
            <a:chExt cx="5410200" cy="1828800"/>
          </a:xfrm>
        </p:grpSpPr>
        <p:sp>
          <p:nvSpPr>
            <p:cNvPr id="83" name="Text Box 8"/>
            <p:cNvSpPr txBox="1">
              <a:spLocks noChangeArrowheads="1"/>
            </p:cNvSpPr>
            <p:nvPr/>
          </p:nvSpPr>
          <p:spPr bwMode="auto">
            <a:xfrm>
              <a:off x="3733800" y="381000"/>
              <a:ext cx="54102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i="1" dirty="0" smtClean="0">
                  <a:latin typeface="Times New Roman" pitchFamily="18" charset="0"/>
                  <a:cs typeface="Times New Roman" pitchFamily="18" charset="0"/>
                </a:rPr>
                <a:t>    2</a:t>
              </a:r>
              <a:r>
                <a:rPr lang="en-US" sz="1600" b="1" i="1" dirty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1600" b="1" i="1" u="sng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i="1" u="sng" dirty="0" smtClean="0">
                  <a:latin typeface="Times New Roman" pitchFamily="18" charset="0"/>
                  <a:cs typeface="Times New Roman" pitchFamily="18" charset="0"/>
                </a:rPr>
                <a:t>Abnormal  Blood Vessels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Mechanical:  Tumor </a:t>
              </a:r>
              <a:r>
                <a:rPr lang="en-US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invasion, Angiogenesis</a:t>
              </a:r>
              <a:endParaRPr lang="en-U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Cytokines</a:t>
              </a:r>
              <a:r>
                <a:rPr lang="en-US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: Proinflammatory (IL-1b, </a:t>
              </a:r>
              <a:r>
                <a:rPr lang="en-US" sz="1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TNFa</a:t>
              </a:r>
              <a:r>
                <a:rPr lang="en-US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MCP-1)</a:t>
              </a:r>
            </a:p>
            <a:p>
              <a:r>
                <a:rPr lang="en-US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                   </a:t>
              </a:r>
              <a:r>
                <a:rPr lang="en-US" sz="1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Proangiogenic</a:t>
              </a:r>
              <a:r>
                <a:rPr lang="en-US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(IL-8, VEGF</a:t>
              </a:r>
              <a:r>
                <a:rPr lang="en-US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Endothelial cell activation (P-selectin, microparticles,   </a:t>
              </a:r>
            </a:p>
            <a:p>
              <a:r>
                <a:rPr lang="en-US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                   neutrophil elastase, endothelin, PGL-1,PAF)</a:t>
              </a:r>
              <a:endParaRPr lang="en-US" sz="16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AutoShape 59"/>
            <p:cNvSpPr>
              <a:spLocks noChangeArrowheads="1"/>
            </p:cNvSpPr>
            <p:nvPr/>
          </p:nvSpPr>
          <p:spPr bwMode="auto">
            <a:xfrm rot="3288116" flipH="1">
              <a:off x="3886200" y="1905000"/>
              <a:ext cx="152400" cy="457200"/>
            </a:xfrm>
            <a:prstGeom prst="downArrow">
              <a:avLst>
                <a:gd name="adj1" fmla="val 29167"/>
                <a:gd name="adj2" fmla="val 165639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30288" y="381000"/>
            <a:ext cx="3712807" cy="6162020"/>
            <a:chOff x="1030288" y="381000"/>
            <a:chExt cx="3712807" cy="6162020"/>
          </a:xfrm>
        </p:grpSpPr>
        <p:sp>
          <p:nvSpPr>
            <p:cNvPr id="82" name="Text Box 4"/>
            <p:cNvSpPr txBox="1">
              <a:spLocks noChangeArrowheads="1"/>
            </p:cNvSpPr>
            <p:nvPr/>
          </p:nvSpPr>
          <p:spPr bwMode="auto">
            <a:xfrm>
              <a:off x="1030288" y="381000"/>
              <a:ext cx="2514600" cy="196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en-US" sz="1600" b="1" i="1" dirty="0">
                  <a:latin typeface="Times New Roman" pitchFamily="18" charset="0"/>
                  <a:cs typeface="Times New Roman" pitchFamily="18" charset="0"/>
                </a:rPr>
                <a:t>1.  </a:t>
              </a:r>
              <a:r>
                <a:rPr lang="en-US" sz="1600" b="1" i="1" u="sng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i="1" u="sng" dirty="0" smtClean="0">
                  <a:latin typeface="Times New Roman" pitchFamily="18" charset="0"/>
                  <a:cs typeface="Times New Roman" pitchFamily="18" charset="0"/>
                </a:rPr>
                <a:t>Abnormal </a:t>
              </a:r>
              <a:r>
                <a:rPr lang="en-US" sz="1600" b="1" i="1" u="sng" dirty="0">
                  <a:latin typeface="Times New Roman" pitchFamily="18" charset="0"/>
                  <a:cs typeface="Times New Roman" pitchFamily="18" charset="0"/>
                </a:rPr>
                <a:t>Blood Flow</a:t>
              </a:r>
            </a:p>
            <a:p>
              <a:pPr marL="342900" indent="-342900"/>
              <a:r>
                <a:rPr lang="en-US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Hyperviscosity </a:t>
              </a:r>
              <a:r>
                <a:rPr lang="en-US" sz="1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from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342900" indent="-342900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14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Immunoglobulins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/>
              <a:r>
                <a:rPr lang="en-US" sz="1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Erythrocytosis</a:t>
              </a:r>
              <a:r>
                <a:rPr lang="en-US" sz="1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342900" indent="-342900"/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           Hyperleukocytosis   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/>
              <a:r>
                <a:rPr lang="en-US" sz="1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           </a:t>
              </a:r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Thrombocytosis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   Tumor compression</a:t>
              </a:r>
            </a:p>
            <a:p>
              <a:pPr marL="342900" indent="-342900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   Immobilization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1400" dirty="0"/>
                <a:t>            </a:t>
              </a:r>
            </a:p>
          </p:txBody>
        </p:sp>
        <p:sp>
          <p:nvSpPr>
            <p:cNvPr id="94" name="Text Box 6"/>
            <p:cNvSpPr txBox="1">
              <a:spLocks noChangeArrowheads="1"/>
            </p:cNvSpPr>
            <p:nvPr/>
          </p:nvSpPr>
          <p:spPr bwMode="auto">
            <a:xfrm>
              <a:off x="2514600" y="6019800"/>
              <a:ext cx="222849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  </a:t>
              </a:r>
              <a:r>
                <a:rPr lang="en-US" sz="28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Thrombosis</a:t>
              </a:r>
              <a:endPara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AutoShape 58"/>
            <p:cNvSpPr>
              <a:spLocks noChangeArrowheads="1"/>
            </p:cNvSpPr>
            <p:nvPr/>
          </p:nvSpPr>
          <p:spPr bwMode="auto">
            <a:xfrm rot="18460858" flipH="1">
              <a:off x="3124200" y="1905000"/>
              <a:ext cx="152400" cy="457200"/>
            </a:xfrm>
            <a:prstGeom prst="downArrow">
              <a:avLst>
                <a:gd name="adj1" fmla="val 29167"/>
                <a:gd name="adj2" fmla="val 165639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60"/>
            <p:cNvSpPr>
              <a:spLocks noChangeShapeType="1"/>
            </p:cNvSpPr>
            <p:nvPr/>
          </p:nvSpPr>
          <p:spPr bwMode="auto">
            <a:xfrm>
              <a:off x="3581400" y="2286000"/>
              <a:ext cx="0" cy="35052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2400" y="2438400"/>
            <a:ext cx="3370263" cy="3369409"/>
            <a:chOff x="152400" y="2438400"/>
            <a:chExt cx="3370263" cy="3369409"/>
          </a:xfrm>
        </p:grpSpPr>
        <p:grpSp>
          <p:nvGrpSpPr>
            <p:cNvPr id="102" name="Group 101"/>
            <p:cNvGrpSpPr/>
            <p:nvPr/>
          </p:nvGrpSpPr>
          <p:grpSpPr>
            <a:xfrm>
              <a:off x="152400" y="2438400"/>
              <a:ext cx="3370263" cy="3369409"/>
              <a:chOff x="152400" y="2438400"/>
              <a:chExt cx="3370263" cy="3369409"/>
            </a:xfrm>
          </p:grpSpPr>
          <p:sp>
            <p:nvSpPr>
              <p:cNvPr id="32" name="Text Box 66"/>
              <p:cNvSpPr txBox="1">
                <a:spLocks noChangeArrowheads="1"/>
              </p:cNvSpPr>
              <p:nvPr/>
            </p:nvSpPr>
            <p:spPr bwMode="auto">
              <a:xfrm>
                <a:off x="2362200" y="3048000"/>
                <a:ext cx="1160463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  Trousseau</a:t>
                </a:r>
              </a:p>
              <a:p>
                <a:r>
                  <a:rPr lang="en-US" sz="1400" dirty="0"/>
                  <a:t>  (1801-1867)</a:t>
                </a:r>
              </a:p>
            </p:txBody>
          </p:sp>
          <p:pic>
            <p:nvPicPr>
              <p:cNvPr id="29" name="Picture 63" descr="Trousseau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67001" y="2438400"/>
                <a:ext cx="54812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" name="Text Box 25"/>
              <p:cNvSpPr txBox="1">
                <a:spLocks noChangeArrowheads="1"/>
              </p:cNvSpPr>
              <p:nvPr/>
            </p:nvSpPr>
            <p:spPr bwMode="auto">
              <a:xfrm>
                <a:off x="152400" y="2514600"/>
                <a:ext cx="2667000" cy="3293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 i="1" dirty="0"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en-US" sz="1600" b="1" i="1" u="sng" dirty="0" smtClean="0">
                    <a:latin typeface="Times New Roman" pitchFamily="18" charset="0"/>
                    <a:cs typeface="Times New Roman" pitchFamily="18" charset="0"/>
                  </a:rPr>
                  <a:t>Abnormal Blood Content </a:t>
                </a:r>
                <a:endParaRPr lang="en-US" sz="1600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600" b="1" i="1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1600" b="1" i="1" u="sng" dirty="0">
                    <a:latin typeface="Times New Roman" pitchFamily="18" charset="0"/>
                    <a:cs typeface="Times New Roman" pitchFamily="18" charset="0"/>
                  </a:rPr>
                  <a:t>In </a:t>
                </a:r>
                <a:r>
                  <a:rPr lang="en-US" sz="1600" b="1" i="1" u="sng" dirty="0" smtClean="0">
                    <a:latin typeface="Times New Roman" pitchFamily="18" charset="0"/>
                    <a:cs typeface="Times New Roman" pitchFamily="18" charset="0"/>
                  </a:rPr>
                  <a:t>Plasma</a:t>
                </a:r>
              </a:p>
              <a:p>
                <a:endParaRPr lang="en-US" sz="1600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400" b="1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1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Immunoglobulins</a:t>
                </a:r>
                <a:endParaRPr lang="en-US" sz="1400" b="1" i="1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 Factor VIII/VWF, TF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 Acquired APC resistance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 P-selectin/PSGL-1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 Microparticles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 PAI-1, </a:t>
                </a:r>
                <a:r>
                  <a:rPr lang="en-US" sz="16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PAI-2</a:t>
                </a:r>
              </a:p>
              <a:p>
                <a:pPr>
                  <a:lnSpc>
                    <a:spcPct val="90000"/>
                  </a:lnSpc>
                </a:pPr>
                <a:endParaRPr lang="en-US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Co-morbid thrombophilia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Hereditary </a:t>
                </a:r>
                <a:r>
                  <a:rPr lang="en-US" sz="16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thrombophilia   </a:t>
                </a:r>
                <a:r>
                  <a:rPr lang="en-US" sz="1600" b="1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Antiphospholipidsyndrome</a:t>
                </a:r>
                <a:endParaRPr lang="en-US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9" name="AutoShape 61"/>
            <p:cNvSpPr>
              <a:spLocks noChangeArrowheads="1"/>
            </p:cNvSpPr>
            <p:nvPr/>
          </p:nvSpPr>
          <p:spPr bwMode="auto">
            <a:xfrm rot="18460858" flipH="1">
              <a:off x="2819400" y="3886200"/>
              <a:ext cx="152400" cy="457200"/>
            </a:xfrm>
            <a:prstGeom prst="downArrow">
              <a:avLst>
                <a:gd name="adj1" fmla="val 29167"/>
                <a:gd name="adj2" fmla="val 165639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AutoShape 62"/>
            <p:cNvSpPr>
              <a:spLocks noChangeArrowheads="1"/>
            </p:cNvSpPr>
            <p:nvPr/>
          </p:nvSpPr>
          <p:spPr bwMode="auto">
            <a:xfrm rot="18460858" flipH="1">
              <a:off x="2895600" y="5181600"/>
              <a:ext cx="152400" cy="457200"/>
            </a:xfrm>
            <a:prstGeom prst="downArrow">
              <a:avLst>
                <a:gd name="adj1" fmla="val 29167"/>
                <a:gd name="adj2" fmla="val 165639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141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Double Hazard of  Thrombosis and Hemorrhage in APL</a:t>
            </a:r>
            <a:endParaRPr lang="en-US" sz="2800" b="1" i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9800" y="7620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Thrombosis: 12 – 25 % 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≈ 30%  during induction)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7400" y="1981200"/>
            <a:ext cx="419371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Cause of early death: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60% due to bleeding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≈ 80% bleeding are ICH</a:t>
            </a:r>
            <a:endPara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2400" y="609600"/>
            <a:ext cx="8458201" cy="5200572"/>
            <a:chOff x="152400" y="609600"/>
            <a:chExt cx="8458201" cy="5200572"/>
          </a:xfrm>
        </p:grpSpPr>
        <p:grpSp>
          <p:nvGrpSpPr>
            <p:cNvPr id="24" name="Group 23"/>
            <p:cNvGrpSpPr/>
            <p:nvPr/>
          </p:nvGrpSpPr>
          <p:grpSpPr>
            <a:xfrm>
              <a:off x="152400" y="609600"/>
              <a:ext cx="8458201" cy="5200572"/>
              <a:chOff x="-838200" y="533400"/>
              <a:chExt cx="8458201" cy="5200572"/>
            </a:xfrm>
          </p:grpSpPr>
          <p:grpSp>
            <p:nvGrpSpPr>
              <p:cNvPr id="3" name="Group 3"/>
              <p:cNvGrpSpPr>
                <a:grpSpLocks/>
              </p:cNvGrpSpPr>
              <p:nvPr/>
            </p:nvGrpSpPr>
            <p:grpSpPr bwMode="auto">
              <a:xfrm>
                <a:off x="-838200" y="533400"/>
                <a:ext cx="8458201" cy="5200572"/>
                <a:chOff x="-528" y="317"/>
                <a:chExt cx="5328" cy="3236"/>
              </a:xfrm>
            </p:grpSpPr>
            <p:grpSp>
              <p:nvGrpSpPr>
                <p:cNvPr id="5" name="Group 4"/>
                <p:cNvGrpSpPr>
                  <a:grpSpLocks/>
                </p:cNvGrpSpPr>
                <p:nvPr/>
              </p:nvGrpSpPr>
              <p:grpSpPr bwMode="auto">
                <a:xfrm>
                  <a:off x="-528" y="317"/>
                  <a:ext cx="5328" cy="2763"/>
                  <a:chOff x="-528" y="317"/>
                  <a:chExt cx="5328" cy="2763"/>
                </a:xfrm>
              </p:grpSpPr>
              <p:pic>
                <p:nvPicPr>
                  <p:cNvPr id="14" name="Picture 7" descr="London 2004 Imag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872" y="317"/>
                    <a:ext cx="1872" cy="187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5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28" y="2234"/>
                    <a:ext cx="3120" cy="2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2400" b="1" i="0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" y="2640"/>
                    <a:ext cx="1488" cy="2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b="1" i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At </a:t>
                    </a:r>
                    <a:r>
                      <a:rPr lang="en-US" sz="2000" b="1" i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diagnosis</a:t>
                    </a:r>
                    <a:endParaRPr lang="en-US" sz="2000" b="1" i="0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640"/>
                    <a:ext cx="3504" cy="4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 b="1" i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weeks after </a:t>
                    </a:r>
                    <a:r>
                      <a:rPr lang="en-US" sz="2000" b="1" i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induction with </a:t>
                    </a:r>
                    <a:r>
                      <a:rPr lang="en-US" sz="2000" b="1" i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ATRA + chemotherapy</a:t>
                    </a:r>
                  </a:p>
                </p:txBody>
              </p:sp>
            </p:grpSp>
            <p:sp>
              <p:nvSpPr>
                <p:cNvPr id="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200" y="3304"/>
                  <a:ext cx="2538" cy="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Courtesy of </a:t>
                  </a:r>
                  <a:r>
                    <a:rPr lang="en-US" sz="2000" b="1" i="1" dirty="0" err="1" smtClean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Drs.Winter</a:t>
                  </a:r>
                  <a:r>
                    <a:rPr lang="en-US" sz="2000" b="1" i="1" dirty="0" smtClean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 and Tallman</a:t>
                  </a:r>
                  <a:endParaRPr lang="en-US" sz="2000" b="1" i="1" dirty="0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" name="Line 16"/>
                <p:cNvSpPr>
                  <a:spLocks noChangeShapeType="1"/>
                </p:cNvSpPr>
                <p:nvPr/>
              </p:nvSpPr>
              <p:spPr bwMode="auto">
                <a:xfrm>
                  <a:off x="3257" y="1360"/>
                  <a:ext cx="96" cy="142"/>
                </a:xfrm>
                <a:prstGeom prst="line">
                  <a:avLst/>
                </a:prstGeom>
                <a:noFill/>
                <a:ln w="4127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Line 17"/>
                <p:cNvSpPr>
                  <a:spLocks noChangeShapeType="1"/>
                </p:cNvSpPr>
                <p:nvPr/>
              </p:nvSpPr>
              <p:spPr bwMode="auto">
                <a:xfrm>
                  <a:off x="3257" y="1170"/>
                  <a:ext cx="144" cy="142"/>
                </a:xfrm>
                <a:prstGeom prst="line">
                  <a:avLst/>
                </a:prstGeom>
                <a:noFill/>
                <a:ln w="4127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Line 18"/>
                <p:cNvSpPr>
                  <a:spLocks noChangeShapeType="1"/>
                </p:cNvSpPr>
                <p:nvPr/>
              </p:nvSpPr>
              <p:spPr bwMode="auto">
                <a:xfrm>
                  <a:off x="3017" y="1408"/>
                  <a:ext cx="192" cy="143"/>
                </a:xfrm>
                <a:prstGeom prst="line">
                  <a:avLst/>
                </a:prstGeom>
                <a:noFill/>
                <a:ln w="4127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-96979" y="533400"/>
                <a:ext cx="6849953" cy="3738265"/>
                <a:chOff x="-96979" y="533400"/>
                <a:chExt cx="6849953" cy="3738265"/>
              </a:xfrm>
            </p:grpSpPr>
            <p:pic>
              <p:nvPicPr>
                <p:cNvPr id="20" name="Picture 10" descr="CT scan for Bergam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8600" y="533400"/>
                  <a:ext cx="2530986" cy="2971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-96979" y="3810000"/>
                  <a:ext cx="68499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Intracranial hemorrhage   </a:t>
                  </a:r>
                  <a:r>
                    <a:rPr lang="en-US" sz="2400" dirty="0" err="1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Splenic</a:t>
                  </a:r>
                  <a:r>
                    <a:rPr lang="en-US" sz="2400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and renal infarction</a:t>
                  </a:r>
                  <a:endParaRPr lang="en-US" sz="2000" dirty="0" smtClean="0"/>
                </a:p>
              </p:txBody>
            </p:sp>
          </p:grpSp>
        </p:grpSp>
        <p:pic>
          <p:nvPicPr>
            <p:cNvPr id="25" name="Picture 24" descr="ICH#AP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685800"/>
              <a:ext cx="2895600" cy="27432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76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7" grpId="0"/>
      <p:bldP spid="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498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Acute Promyelocytic Leukemia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3755985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  Cancer procoagulant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direct activation of Factor X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42672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Fibrinolytic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inhibitors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PAI-1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PAI-2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 Tissue Factor -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procoagulant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initiates the coagulation cascade</a:t>
            </a:r>
            <a:endParaRPr lang="en-US" sz="24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Dormant (Encrypted) in the intact cell, but activated by phospholipids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e.g.,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phosphatidyl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serine in  apoptosis             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during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lipid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peroxidation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(free oxygen radicals)  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chemotherapy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Increased expression by leukemic cells (up to 300 fold in APL)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Up-regulated by cytokines:  inflammatory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TNF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IL-1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tumor derived cytokines (IL-6)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0" y="4800600"/>
            <a:ext cx="854432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Microparticles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0.03-0.1µ ;               </a:t>
            </a:r>
            <a:r>
              <a:rPr lang="en-US" sz="20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Kwaan, 2010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contain active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tissue factor,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PAI-1,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annexin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A2, tPA,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derived from leukemic cells, endothelium, platelets, monocytes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upregulated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by inflammatory cytokines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172200" y="1524000"/>
            <a:ext cx="228600" cy="685800"/>
          </a:xfrm>
          <a:prstGeom prst="rightBrace">
            <a:avLst>
              <a:gd name="adj1" fmla="val 50000"/>
              <a:gd name="adj2" fmla="val 50000"/>
            </a:avLst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7032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42"/>
          <p:cNvGrpSpPr/>
          <p:nvPr/>
        </p:nvGrpSpPr>
        <p:grpSpPr>
          <a:xfrm>
            <a:off x="1828800" y="569118"/>
            <a:ext cx="4876800" cy="369332"/>
            <a:chOff x="2133600" y="304800"/>
            <a:chExt cx="4876800" cy="369332"/>
          </a:xfrm>
        </p:grpSpPr>
        <p:sp>
          <p:nvSpPr>
            <p:cNvPr id="84" name="Rectangle 20"/>
            <p:cNvSpPr/>
            <p:nvPr/>
          </p:nvSpPr>
          <p:spPr bwMode="auto">
            <a:xfrm>
              <a:off x="2133600" y="304800"/>
              <a:ext cx="4876800" cy="3254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TextBox 45"/>
            <p:cNvSpPr txBox="1">
              <a:spLocks noChangeArrowheads="1"/>
            </p:cNvSpPr>
            <p:nvPr/>
          </p:nvSpPr>
          <p:spPr bwMode="auto">
            <a:xfrm>
              <a:off x="2209800" y="304800"/>
              <a:ext cx="47243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ACUTE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PROMYELOCYTIC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LEUKEMIA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28600" y="1024731"/>
            <a:ext cx="2065630" cy="3843337"/>
            <a:chOff x="228600" y="1024731"/>
            <a:chExt cx="2065630" cy="3843337"/>
          </a:xfrm>
        </p:grpSpPr>
        <p:cxnSp>
          <p:nvCxnSpPr>
            <p:cNvPr id="81" name="Straight Arrow Connector 17"/>
            <p:cNvCxnSpPr/>
            <p:nvPr/>
          </p:nvCxnSpPr>
          <p:spPr bwMode="auto">
            <a:xfrm rot="16200000" flipV="1">
              <a:off x="873404" y="4302918"/>
              <a:ext cx="520700" cy="6096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228600" y="1415938"/>
              <a:ext cx="2065630" cy="2931430"/>
              <a:chOff x="228600" y="1415938"/>
              <a:chExt cx="2065630" cy="2931430"/>
            </a:xfrm>
          </p:grpSpPr>
          <p:sp>
            <p:nvSpPr>
              <p:cNvPr id="79" name="TextBox 25"/>
              <p:cNvSpPr txBox="1">
                <a:spLocks noChangeArrowheads="1"/>
              </p:cNvSpPr>
              <p:nvPr/>
            </p:nvSpPr>
            <p:spPr bwMode="auto">
              <a:xfrm>
                <a:off x="228600" y="1415938"/>
                <a:ext cx="2065630" cy="315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Thrombocytopenia</a:t>
                </a:r>
              </a:p>
            </p:txBody>
          </p:sp>
          <p:cxnSp>
            <p:nvCxnSpPr>
              <p:cNvPr id="80" name="Straight Connector 16"/>
              <p:cNvCxnSpPr/>
              <p:nvPr/>
            </p:nvCxnSpPr>
            <p:spPr bwMode="auto">
              <a:xfrm rot="16200000" flipH="1">
                <a:off x="-446602" y="3071812"/>
                <a:ext cx="2474912" cy="76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Arrow Connector 82"/>
            <p:cNvCxnSpPr/>
            <p:nvPr/>
          </p:nvCxnSpPr>
          <p:spPr bwMode="auto">
            <a:xfrm rot="5400000" flipH="1" flipV="1">
              <a:off x="1399381" y="996950"/>
              <a:ext cx="325437" cy="3810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1514754" y="1940717"/>
            <a:ext cx="1546167" cy="1118209"/>
            <a:chOff x="1514754" y="1940717"/>
            <a:chExt cx="1546167" cy="1118209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 rot="5400000" flipH="1" flipV="1">
              <a:off x="2424391" y="1945480"/>
              <a:ext cx="390525" cy="3810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39"/>
            <p:cNvGrpSpPr>
              <a:grpSpLocks/>
            </p:cNvGrpSpPr>
            <p:nvPr/>
          </p:nvGrpSpPr>
          <p:grpSpPr bwMode="auto">
            <a:xfrm>
              <a:off x="1514754" y="2132478"/>
              <a:ext cx="1546167" cy="926448"/>
              <a:chOff x="1981200" y="1981200"/>
              <a:chExt cx="1546167" cy="1083748"/>
            </a:xfrm>
          </p:grpSpPr>
          <p:grpSp>
            <p:nvGrpSpPr>
              <p:cNvPr id="63" name="Group 51"/>
              <p:cNvGrpSpPr>
                <a:grpSpLocks/>
              </p:cNvGrpSpPr>
              <p:nvPr/>
            </p:nvGrpSpPr>
            <p:grpSpPr bwMode="auto">
              <a:xfrm>
                <a:off x="1981200" y="1981200"/>
                <a:ext cx="882165" cy="704910"/>
                <a:chOff x="1981200" y="1981200"/>
                <a:chExt cx="882165" cy="704910"/>
              </a:xfrm>
            </p:grpSpPr>
            <p:grpSp>
              <p:nvGrpSpPr>
                <p:cNvPr id="67" name="Group 55"/>
                <p:cNvGrpSpPr>
                  <a:grpSpLocks/>
                </p:cNvGrpSpPr>
                <p:nvPr/>
              </p:nvGrpSpPr>
              <p:grpSpPr bwMode="auto">
                <a:xfrm>
                  <a:off x="2057400" y="1981200"/>
                  <a:ext cx="766748" cy="400110"/>
                  <a:chOff x="2209800" y="2286000"/>
                  <a:chExt cx="766748" cy="400110"/>
                </a:xfrm>
              </p:grpSpPr>
              <p:cxnSp>
                <p:nvCxnSpPr>
                  <p:cNvPr id="74" name="Straight Arrow Connector 73"/>
                  <p:cNvCxnSpPr/>
                  <p:nvPr/>
                </p:nvCxnSpPr>
                <p:spPr>
                  <a:xfrm rot="5400000">
                    <a:off x="2173514" y="2475007"/>
                    <a:ext cx="226559" cy="1588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Text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9800" y="2286000"/>
                    <a:ext cx="76674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en-US" sz="2000" b="1" dirty="0">
                        <a:latin typeface="Times New Roman" pitchFamily="18" charset="0"/>
                        <a:cs typeface="Times New Roman" pitchFamily="18" charset="0"/>
                      </a:rPr>
                      <a:t>tPA</a:t>
                    </a:r>
                  </a:p>
                </p:txBody>
              </p:sp>
            </p:grpSp>
            <p:grpSp>
              <p:nvGrpSpPr>
                <p:cNvPr id="68" name="Group 56"/>
                <p:cNvGrpSpPr>
                  <a:grpSpLocks/>
                </p:cNvGrpSpPr>
                <p:nvPr/>
              </p:nvGrpSpPr>
              <p:grpSpPr bwMode="auto">
                <a:xfrm>
                  <a:off x="1981200" y="2286000"/>
                  <a:ext cx="882165" cy="400110"/>
                  <a:chOff x="2133600" y="2590800"/>
                  <a:chExt cx="882165" cy="400110"/>
                </a:xfrm>
              </p:grpSpPr>
              <p:cxnSp>
                <p:nvCxnSpPr>
                  <p:cNvPr id="72" name="Straight Arrow Connector 71"/>
                  <p:cNvCxnSpPr/>
                  <p:nvPr/>
                </p:nvCxnSpPr>
                <p:spPr>
                  <a:xfrm rot="5400000">
                    <a:off x="2172720" y="2780355"/>
                    <a:ext cx="226559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xt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33600" y="2590800"/>
                    <a:ext cx="882165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   </a:t>
                    </a:r>
                    <a:r>
                      <a:rPr lang="en-US" sz="2000" b="1" dirty="0" err="1">
                        <a:latin typeface="Times New Roman" pitchFamily="18" charset="0"/>
                        <a:cs typeface="Times New Roman" pitchFamily="18" charset="0"/>
                      </a:rPr>
                      <a:t>uPA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64" name="Group 52"/>
              <p:cNvGrpSpPr>
                <a:grpSpLocks/>
              </p:cNvGrpSpPr>
              <p:nvPr/>
            </p:nvGrpSpPr>
            <p:grpSpPr bwMode="auto">
              <a:xfrm>
                <a:off x="2066646" y="2695615"/>
                <a:ext cx="1460721" cy="369333"/>
                <a:chOff x="2219046" y="1933615"/>
                <a:chExt cx="1460721" cy="369333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5400000">
                  <a:off x="2181037" y="2136962"/>
                  <a:ext cx="228416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2219046" y="1933615"/>
                  <a:ext cx="1460721" cy="3693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b="1" dirty="0" err="1">
                      <a:latin typeface="Times New Roman" pitchFamily="18" charset="0"/>
                      <a:cs typeface="Times New Roman" pitchFamily="18" charset="0"/>
                    </a:rPr>
                    <a:t>Annexin</a:t>
                  </a:r>
                  <a:r>
                    <a:rPr lang="en-US" b="1" dirty="0">
                      <a:latin typeface="Times New Roman" pitchFamily="18" charset="0"/>
                      <a:cs typeface="Times New Roman" pitchFamily="18" charset="0"/>
                    </a:rPr>
                    <a:t> A2</a:t>
                  </a:r>
                </a:p>
              </p:txBody>
            </p:sp>
          </p:grpSp>
        </p:grpSp>
      </p:grpSp>
      <p:grpSp>
        <p:nvGrpSpPr>
          <p:cNvPr id="91" name="Group 90"/>
          <p:cNvGrpSpPr/>
          <p:nvPr/>
        </p:nvGrpSpPr>
        <p:grpSpPr>
          <a:xfrm>
            <a:off x="2581554" y="950118"/>
            <a:ext cx="1807956" cy="892175"/>
            <a:chOff x="2581554" y="950118"/>
            <a:chExt cx="1807956" cy="892175"/>
          </a:xfrm>
        </p:grpSpPr>
        <p:grpSp>
          <p:nvGrpSpPr>
            <p:cNvPr id="60" name="Group 36"/>
            <p:cNvGrpSpPr>
              <a:grpSpLocks/>
            </p:cNvGrpSpPr>
            <p:nvPr/>
          </p:nvGrpSpPr>
          <p:grpSpPr bwMode="auto">
            <a:xfrm>
              <a:off x="2581554" y="1254918"/>
              <a:ext cx="1807956" cy="587375"/>
              <a:chOff x="3276600" y="878441"/>
              <a:chExt cx="1807956" cy="687104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3276600" y="878441"/>
                <a:ext cx="1752600" cy="6871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TextBox 63"/>
              <p:cNvSpPr txBox="1">
                <a:spLocks noChangeArrowheads="1"/>
              </p:cNvSpPr>
              <p:nvPr/>
            </p:nvSpPr>
            <p:spPr bwMode="auto">
              <a:xfrm>
                <a:off x="3352800" y="967578"/>
                <a:ext cx="1731756" cy="468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Promyelocyte</a:t>
                </a:r>
                <a:endParaRPr lang="en-US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2" name="Straight Arrow Connector 61"/>
            <p:cNvCxnSpPr/>
            <p:nvPr/>
          </p:nvCxnSpPr>
          <p:spPr bwMode="auto">
            <a:xfrm rot="5400000" flipH="1" flipV="1">
              <a:off x="3290373" y="1079499"/>
              <a:ext cx="26035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1371600" y="3200400"/>
            <a:ext cx="1992853" cy="2551331"/>
            <a:chOff x="1371600" y="3200400"/>
            <a:chExt cx="1992853" cy="2551331"/>
          </a:xfrm>
        </p:grpSpPr>
        <p:sp>
          <p:nvSpPr>
            <p:cNvPr id="78" name="TextBox 18"/>
            <p:cNvSpPr txBox="1">
              <a:spLocks noChangeArrowheads="1"/>
            </p:cNvSpPr>
            <p:nvPr/>
          </p:nvSpPr>
          <p:spPr bwMode="auto">
            <a:xfrm>
              <a:off x="1371600" y="5105400"/>
              <a:ext cx="199285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Bleeding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42"/>
            <p:cNvGrpSpPr/>
            <p:nvPr/>
          </p:nvGrpSpPr>
          <p:grpSpPr>
            <a:xfrm>
              <a:off x="1590954" y="3200400"/>
              <a:ext cx="1524000" cy="1667668"/>
              <a:chOff x="1590954" y="3200400"/>
              <a:chExt cx="1524000" cy="1667668"/>
            </a:xfrm>
          </p:grpSpPr>
          <p:grpSp>
            <p:nvGrpSpPr>
              <p:cNvPr id="54" name="Group 43"/>
              <p:cNvGrpSpPr/>
              <p:nvPr/>
            </p:nvGrpSpPr>
            <p:grpSpPr>
              <a:xfrm>
                <a:off x="1590954" y="3200400"/>
                <a:ext cx="1524000" cy="1667668"/>
                <a:chOff x="1590954" y="3200400"/>
                <a:chExt cx="1524000" cy="1667668"/>
              </a:xfrm>
            </p:grpSpPr>
            <p:sp>
              <p:nvSpPr>
                <p:cNvPr id="56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1590954" y="3826120"/>
                  <a:ext cx="1524000" cy="315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>
                      <a:latin typeface="Times New Roman" pitchFamily="18" charset="0"/>
                      <a:cs typeface="Times New Roman" pitchFamily="18" charset="0"/>
                    </a:rPr>
                    <a:t>  Fibrinolysis</a:t>
                  </a:r>
                </a:p>
              </p:txBody>
            </p:sp>
            <p:cxnSp>
              <p:nvCxnSpPr>
                <p:cNvPr id="57" name="Straight Arrow Connector 56"/>
                <p:cNvCxnSpPr/>
                <p:nvPr/>
              </p:nvCxnSpPr>
              <p:spPr bwMode="auto">
                <a:xfrm rot="5400000" flipH="1" flipV="1">
                  <a:off x="1756054" y="4574381"/>
                  <a:ext cx="585787" cy="1588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 bwMode="auto">
                <a:xfrm flipV="1">
                  <a:off x="2057400" y="3200400"/>
                  <a:ext cx="0" cy="466726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Arrow Connector 54"/>
              <p:cNvCxnSpPr/>
              <p:nvPr/>
            </p:nvCxnSpPr>
            <p:spPr bwMode="auto">
              <a:xfrm rot="5400000">
                <a:off x="1537773" y="3956049"/>
                <a:ext cx="26035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39"/>
          <p:cNvSpPr txBox="1"/>
          <p:nvPr/>
        </p:nvSpPr>
        <p:spPr>
          <a:xfrm>
            <a:off x="4495800" y="5105400"/>
            <a:ext cx="253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Thrombosis</a:t>
            </a:r>
            <a:endParaRPr lang="en-US" sz="32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8" name="Group 62"/>
          <p:cNvGrpSpPr/>
          <p:nvPr/>
        </p:nvGrpSpPr>
        <p:grpSpPr>
          <a:xfrm>
            <a:off x="4410354" y="950118"/>
            <a:ext cx="1159292" cy="1488393"/>
            <a:chOff x="4410354" y="950118"/>
            <a:chExt cx="1159292" cy="1488393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 rot="5400000" flipH="1" flipV="1">
              <a:off x="5001697" y="1120775"/>
              <a:ext cx="342902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 bwMode="auto">
            <a:xfrm rot="5400000" flipH="1" flipV="1">
              <a:off x="4656759" y="2075313"/>
              <a:ext cx="573993" cy="152403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4"/>
            <p:cNvSpPr txBox="1">
              <a:spLocks noChangeArrowheads="1"/>
            </p:cNvSpPr>
            <p:nvPr/>
          </p:nvSpPr>
          <p:spPr bwMode="auto">
            <a:xfrm>
              <a:off x="4410354" y="1331118"/>
              <a:ext cx="1159292" cy="31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Apoptosis</a:t>
              </a:r>
            </a:p>
          </p:txBody>
        </p:sp>
      </p:grpSp>
      <p:grpSp>
        <p:nvGrpSpPr>
          <p:cNvPr id="9" name="Group 82"/>
          <p:cNvGrpSpPr/>
          <p:nvPr/>
        </p:nvGrpSpPr>
        <p:grpSpPr>
          <a:xfrm>
            <a:off x="6696354" y="950118"/>
            <a:ext cx="942719" cy="3886200"/>
            <a:chOff x="6696354" y="950118"/>
            <a:chExt cx="942719" cy="3886200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 rot="16200000" flipV="1">
              <a:off x="6658254" y="988218"/>
              <a:ext cx="304800" cy="2286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02"/>
            <p:cNvSpPr txBox="1"/>
            <p:nvPr/>
          </p:nvSpPr>
          <p:spPr>
            <a:xfrm>
              <a:off x="6772554" y="1331118"/>
              <a:ext cx="866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ATRA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rot="5400000" flipH="1" flipV="1">
              <a:off x="5516048" y="3274218"/>
              <a:ext cx="3123406" cy="79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86"/>
          <p:cNvGrpSpPr/>
          <p:nvPr/>
        </p:nvGrpSpPr>
        <p:grpSpPr>
          <a:xfrm>
            <a:off x="7305954" y="1788318"/>
            <a:ext cx="1642437" cy="3048000"/>
            <a:chOff x="7305954" y="1788318"/>
            <a:chExt cx="1642437" cy="3048000"/>
          </a:xfrm>
        </p:grpSpPr>
        <p:grpSp>
          <p:nvGrpSpPr>
            <p:cNvPr id="29" name="Group 40"/>
            <p:cNvGrpSpPr>
              <a:grpSpLocks/>
            </p:cNvGrpSpPr>
            <p:nvPr/>
          </p:nvGrpSpPr>
          <p:grpSpPr bwMode="auto">
            <a:xfrm>
              <a:off x="7305954" y="2778915"/>
              <a:ext cx="1642437" cy="1389451"/>
              <a:chOff x="7239000" y="2953639"/>
              <a:chExt cx="1642437" cy="1344098"/>
            </a:xfrm>
          </p:grpSpPr>
          <p:sp>
            <p:nvSpPr>
              <p:cNvPr id="32" name="TextBox 46"/>
              <p:cNvSpPr txBox="1">
                <a:spLocks noChangeArrowheads="1"/>
              </p:cNvSpPr>
              <p:nvPr/>
            </p:nvSpPr>
            <p:spPr bwMode="auto">
              <a:xfrm>
                <a:off x="7239000" y="2953639"/>
                <a:ext cx="1642437" cy="625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Differentiation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syndrome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rot="5400000" flipH="1" flipV="1">
                <a:off x="7735170" y="3806685"/>
                <a:ext cx="380849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48"/>
              <p:cNvSpPr txBox="1">
                <a:spLocks noChangeArrowheads="1"/>
              </p:cNvSpPr>
              <p:nvPr/>
            </p:nvSpPr>
            <p:spPr bwMode="auto">
              <a:xfrm>
                <a:off x="7256716" y="3940461"/>
                <a:ext cx="1524776" cy="357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Leukocytosis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 bwMode="auto">
            <a:xfrm rot="5400000" flipH="1" flipV="1">
              <a:off x="7420254" y="4341018"/>
              <a:ext cx="609600" cy="3810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 bwMode="auto">
            <a:xfrm rot="16200000" flipV="1">
              <a:off x="7420254" y="2055018"/>
              <a:ext cx="99060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96"/>
          <p:cNvGrpSpPr/>
          <p:nvPr/>
        </p:nvGrpSpPr>
        <p:grpSpPr>
          <a:xfrm>
            <a:off x="5257800" y="950118"/>
            <a:ext cx="1854366" cy="3886201"/>
            <a:chOff x="5257800" y="950118"/>
            <a:chExt cx="1854366" cy="3886201"/>
          </a:xfrm>
        </p:grpSpPr>
        <p:grpSp>
          <p:nvGrpSpPr>
            <p:cNvPr id="12" name="Group 66"/>
            <p:cNvGrpSpPr/>
            <p:nvPr/>
          </p:nvGrpSpPr>
          <p:grpSpPr>
            <a:xfrm>
              <a:off x="5477154" y="950118"/>
              <a:ext cx="1635012" cy="3886201"/>
              <a:chOff x="5477154" y="950118"/>
              <a:chExt cx="1635012" cy="3886201"/>
            </a:xfrm>
          </p:grpSpPr>
          <p:grpSp>
            <p:nvGrpSpPr>
              <p:cNvPr id="14" name="Group 67"/>
              <p:cNvGrpSpPr/>
              <p:nvPr/>
            </p:nvGrpSpPr>
            <p:grpSpPr>
              <a:xfrm>
                <a:off x="5477154" y="950118"/>
                <a:ext cx="1635012" cy="3886201"/>
                <a:chOff x="5477154" y="950118"/>
                <a:chExt cx="1635012" cy="3886201"/>
              </a:xfrm>
            </p:grpSpPr>
            <p:grpSp>
              <p:nvGrpSpPr>
                <p:cNvPr id="16" name="Group 5"/>
                <p:cNvGrpSpPr/>
                <p:nvPr/>
              </p:nvGrpSpPr>
              <p:grpSpPr>
                <a:xfrm>
                  <a:off x="5781954" y="2778918"/>
                  <a:ext cx="815160" cy="315726"/>
                  <a:chOff x="6248400" y="2584701"/>
                  <a:chExt cx="815160" cy="315726"/>
                </a:xfrm>
              </p:grpSpPr>
              <p:cxnSp>
                <p:nvCxnSpPr>
                  <p:cNvPr id="27" name="Straight Arrow Connector 26"/>
                  <p:cNvCxnSpPr/>
                  <p:nvPr/>
                </p:nvCxnSpPr>
                <p:spPr bwMode="auto">
                  <a:xfrm rot="5400000">
                    <a:off x="6151563" y="2746375"/>
                    <a:ext cx="195262" cy="1588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Text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8400" y="2584701"/>
                    <a:ext cx="815160" cy="3157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 PAI-1</a:t>
                    </a:r>
                  </a:p>
                </p:txBody>
              </p:sp>
            </p:grpSp>
            <p:cxnSp>
              <p:nvCxnSpPr>
                <p:cNvPr id="17" name="Straight Arrow Connector 57"/>
                <p:cNvCxnSpPr/>
                <p:nvPr/>
              </p:nvCxnSpPr>
              <p:spPr bwMode="auto">
                <a:xfrm rot="5400000" flipH="1" flipV="1">
                  <a:off x="5900223" y="3498849"/>
                  <a:ext cx="525463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 bwMode="auto">
                <a:xfrm rot="5400000" flipH="1" flipV="1">
                  <a:off x="5858948" y="4530726"/>
                  <a:ext cx="609599" cy="1587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 bwMode="auto">
                <a:xfrm rot="5400000" flipH="1" flipV="1">
                  <a:off x="5992297" y="1882775"/>
                  <a:ext cx="342902" cy="1588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477154" y="3769518"/>
                  <a:ext cx="152400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Fibrinolysis</a:t>
                  </a:r>
                  <a:endParaRPr 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5553354" y="1331118"/>
                  <a:ext cx="118494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  Infection</a:t>
                  </a:r>
                  <a:endParaRPr 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2" name="Group 68"/>
                <p:cNvGrpSpPr>
                  <a:grpSpLocks/>
                </p:cNvGrpSpPr>
                <p:nvPr/>
              </p:nvGrpSpPr>
              <p:grpSpPr bwMode="auto">
                <a:xfrm>
                  <a:off x="5477154" y="1981200"/>
                  <a:ext cx="1635012" cy="369332"/>
                  <a:chOff x="7238999" y="1636045"/>
                  <a:chExt cx="1635012" cy="432040"/>
                </a:xfrm>
              </p:grpSpPr>
              <p:sp>
                <p:nvSpPr>
                  <p:cNvPr id="25" name="Text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8245" y="1636045"/>
                    <a:ext cx="1625766" cy="4320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>
                        <a:latin typeface="Calibri" pitchFamily="34" charset="0"/>
                      </a:rPr>
                      <a:t> </a:t>
                    </a:r>
                    <a:r>
                      <a:rPr lang="en-US" sz="1600" b="1" dirty="0">
                        <a:latin typeface="Times New Roman" pitchFamily="18" charset="0"/>
                        <a:cs typeface="Times New Roman" pitchFamily="18" charset="0"/>
                      </a:rPr>
                      <a:t>TNF</a:t>
                    </a:r>
                    <a:r>
                      <a:rPr lang="en-US" sz="1600" b="1" dirty="0">
                        <a:latin typeface="Symbol" pitchFamily="18" charset="2"/>
                        <a:cs typeface="Times New Roman" pitchFamily="18" charset="0"/>
                      </a:rPr>
                      <a:t>a</a:t>
                    </a:r>
                    <a:r>
                      <a:rPr lang="en-US" sz="1600" b="1" dirty="0">
                        <a:latin typeface="Times New Roman" pitchFamily="18" charset="0"/>
                        <a:cs typeface="Times New Roman" pitchFamily="18" charset="0"/>
                      </a:rPr>
                      <a:t>, 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IL-1,2 ,6</a:t>
                    </a:r>
                    <a:endParaRPr lang="en-US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26" name="Straight Arrow Connector 25"/>
                  <p:cNvCxnSpPr/>
                  <p:nvPr/>
                </p:nvCxnSpPr>
                <p:spPr>
                  <a:xfrm rot="5400000">
                    <a:off x="7090832" y="1825993"/>
                    <a:ext cx="297923" cy="1589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" name="Straight Arrow Connector 63"/>
                <p:cNvCxnSpPr/>
                <p:nvPr/>
              </p:nvCxnSpPr>
              <p:spPr bwMode="auto">
                <a:xfrm rot="5400000" flipH="1" flipV="1">
                  <a:off x="5992297" y="2568575"/>
                  <a:ext cx="342902" cy="1588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 bwMode="auto">
                <a:xfrm rot="5400000" flipH="1" flipV="1">
                  <a:off x="5992297" y="1120775"/>
                  <a:ext cx="342902" cy="1588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Arrow Connector 14"/>
              <p:cNvCxnSpPr/>
              <p:nvPr/>
            </p:nvCxnSpPr>
            <p:spPr bwMode="auto">
              <a:xfrm rot="5400000" flipH="1" flipV="1">
                <a:off x="5423973" y="3975099"/>
                <a:ext cx="26035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63"/>
            <p:cNvCxnSpPr/>
            <p:nvPr/>
          </p:nvCxnSpPr>
          <p:spPr bwMode="auto">
            <a:xfrm flipV="1">
              <a:off x="5257800" y="2362200"/>
              <a:ext cx="457200" cy="3048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6324600" y="6248400"/>
            <a:ext cx="1553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Kwaan, 2011</a:t>
            </a:r>
            <a:endParaRPr lang="en-US" sz="2000" b="1" dirty="0"/>
          </a:p>
        </p:txBody>
      </p:sp>
      <p:grpSp>
        <p:nvGrpSpPr>
          <p:cNvPr id="94" name="Group 93"/>
          <p:cNvGrpSpPr/>
          <p:nvPr/>
        </p:nvGrpSpPr>
        <p:grpSpPr>
          <a:xfrm>
            <a:off x="2733954" y="1940718"/>
            <a:ext cx="2980489" cy="2938462"/>
            <a:chOff x="2733954" y="1940718"/>
            <a:chExt cx="2980489" cy="2938462"/>
          </a:xfrm>
        </p:grpSpPr>
        <p:grpSp>
          <p:nvGrpSpPr>
            <p:cNvPr id="43" name="Group 84"/>
            <p:cNvGrpSpPr/>
            <p:nvPr/>
          </p:nvGrpSpPr>
          <p:grpSpPr>
            <a:xfrm>
              <a:off x="2733954" y="1940718"/>
              <a:ext cx="2980489" cy="2938462"/>
              <a:chOff x="2733954" y="1940718"/>
              <a:chExt cx="2980489" cy="2938462"/>
            </a:xfrm>
          </p:grpSpPr>
          <p:cxnSp>
            <p:nvCxnSpPr>
              <p:cNvPr id="45" name="Straight Arrow Connector 44"/>
              <p:cNvCxnSpPr/>
              <p:nvPr/>
            </p:nvCxnSpPr>
            <p:spPr bwMode="auto">
              <a:xfrm rot="5400000" flipH="1" flipV="1">
                <a:off x="4544497" y="3025775"/>
                <a:ext cx="342902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 bwMode="auto">
              <a:xfrm rot="16200000" flipV="1">
                <a:off x="3877748" y="2016124"/>
                <a:ext cx="455612" cy="3048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26"/>
              <p:cNvGrpSpPr>
                <a:grpSpLocks/>
              </p:cNvGrpSpPr>
              <p:nvPr/>
            </p:nvGrpSpPr>
            <p:grpSpPr bwMode="auto">
              <a:xfrm>
                <a:off x="3724554" y="2474118"/>
                <a:ext cx="1989889" cy="369332"/>
                <a:chOff x="3886200" y="2228447"/>
                <a:chExt cx="1989889" cy="432040"/>
              </a:xfrm>
            </p:grpSpPr>
            <p:sp>
              <p:nvSpPr>
                <p:cNvPr id="52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3886200" y="2228447"/>
                  <a:ext cx="1989889" cy="4320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 Tissue </a:t>
                  </a:r>
                  <a:r>
                    <a:rPr lang="en-US" b="1" dirty="0">
                      <a:latin typeface="Times New Roman" pitchFamily="18" charset="0"/>
                      <a:cs typeface="Times New Roman" pitchFamily="18" charset="0"/>
                    </a:rPr>
                    <a:t>factor</a:t>
                  </a:r>
                </a:p>
              </p:txBody>
            </p:sp>
            <p:cxnSp>
              <p:nvCxnSpPr>
                <p:cNvPr id="53" name="Straight Arrow Connector 52"/>
                <p:cNvCxnSpPr/>
                <p:nvPr/>
              </p:nvCxnSpPr>
              <p:spPr>
                <a:xfrm rot="5400000">
                  <a:off x="3708786" y="2406790"/>
                  <a:ext cx="355622" cy="79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28"/>
              <p:cNvSpPr txBox="1">
                <a:spLocks noChangeArrowheads="1"/>
              </p:cNvSpPr>
              <p:nvPr/>
            </p:nvSpPr>
            <p:spPr bwMode="auto">
              <a:xfrm>
                <a:off x="3343554" y="3159918"/>
                <a:ext cx="2204450" cy="552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Activation of  </a:t>
                </a:r>
              </a:p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Coagulation cascade</a:t>
                </a: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 bwMode="auto">
              <a:xfrm rot="5400000" flipH="1" flipV="1">
                <a:off x="3295135" y="3894137"/>
                <a:ext cx="325438" cy="2286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30"/>
              <p:cNvSpPr txBox="1">
                <a:spLocks noChangeArrowheads="1"/>
              </p:cNvSpPr>
              <p:nvPr/>
            </p:nvSpPr>
            <p:spPr bwMode="auto">
              <a:xfrm>
                <a:off x="2886354" y="4226718"/>
                <a:ext cx="655949" cy="342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DIC</a:t>
                </a: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 bwMode="auto">
              <a:xfrm rot="5400000" flipH="1" flipV="1">
                <a:off x="2712523" y="4629149"/>
                <a:ext cx="271462" cy="2286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Arrow Connector 92"/>
            <p:cNvCxnSpPr/>
            <p:nvPr/>
          </p:nvCxnSpPr>
          <p:spPr bwMode="auto">
            <a:xfrm rot="5400000" flipH="1" flipV="1">
              <a:off x="4373048" y="4340224"/>
              <a:ext cx="9906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87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3048000" y="0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Management</a:t>
            </a:r>
            <a:endParaRPr lang="en-US" sz="24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28600" y="1600200"/>
            <a:ext cx="753603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Heparin is not effective for the coagulopathy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Antifibrinolytic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agents are not able to prevent  ICH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7" name="TextBox 86"/>
          <p:cNvSpPr txBox="1"/>
          <p:nvPr/>
        </p:nvSpPr>
        <p:spPr>
          <a:xfrm>
            <a:off x="0" y="533400"/>
            <a:ext cx="918905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Coagulopathy  resolves 5-7 days after starting  ATRA or ATO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Early death  17 – 29% -- little change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over time 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ATRA</a:t>
            </a:r>
          </a:p>
          <a:p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152400" y="2514600"/>
            <a:ext cx="8963416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Thus,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Start ATRA as soon as feasible.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Aggressive blood product support </a:t>
            </a:r>
            <a:r>
              <a:rPr lang="en-US" sz="2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Tallman 2009)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not forget – high risk group  -      High white count,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Thrombocytopenia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Low fibrinogen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ATRA started &gt; 1day after presentation has higher mortality 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Altman 2011)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40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6" grpId="1"/>
      <p:bldP spid="87" grpId="0"/>
      <p:bldP spid="87" grpId="1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506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Pathogenesis  of Prothrombotic State in Myeloma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63"/>
          <p:cNvCxnSpPr/>
          <p:nvPr/>
        </p:nvCxnSpPr>
        <p:spPr bwMode="auto">
          <a:xfrm flipV="1">
            <a:off x="4495800" y="2209800"/>
            <a:ext cx="0" cy="381000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3505200" y="1295400"/>
            <a:ext cx="2078351" cy="826532"/>
            <a:chOff x="3505200" y="1295400"/>
            <a:chExt cx="2078351" cy="826532"/>
          </a:xfrm>
        </p:grpSpPr>
        <p:cxnSp>
          <p:nvCxnSpPr>
            <p:cNvPr id="50" name="Straight Arrow Connector 63"/>
            <p:cNvCxnSpPr/>
            <p:nvPr/>
          </p:nvCxnSpPr>
          <p:spPr bwMode="auto">
            <a:xfrm flipV="1">
              <a:off x="4495800" y="1295400"/>
              <a:ext cx="0" cy="3810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3505200" y="1752600"/>
              <a:ext cx="2078351" cy="369332"/>
              <a:chOff x="3505200" y="1752600"/>
              <a:chExt cx="2078351" cy="369332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581400" y="1752600"/>
                <a:ext cx="2002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IL-6,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TNF</a:t>
                </a:r>
                <a:r>
                  <a:rPr lang="en-US" dirty="0" err="1" smtClean="0">
                    <a:latin typeface="Symbol" pitchFamily="18" charset="2"/>
                    <a:cs typeface="Times New Roman" pitchFamily="18" charset="0"/>
                  </a:rPr>
                  <a:t>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VEGF</a:t>
                </a:r>
                <a:endParaRPr lang="en-US" dirty="0"/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3505200" y="1828800"/>
                <a:ext cx="0" cy="2666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3581400" y="2590800"/>
            <a:ext cx="2548223" cy="369332"/>
            <a:chOff x="3505200" y="1752600"/>
            <a:chExt cx="2548223" cy="369332"/>
          </a:xfrm>
        </p:grpSpPr>
        <p:sp>
          <p:nvSpPr>
            <p:cNvPr id="59" name="TextBox 58"/>
            <p:cNvSpPr txBox="1"/>
            <p:nvPr/>
          </p:nvSpPr>
          <p:spPr>
            <a:xfrm>
              <a:off x="3581400" y="1752600"/>
              <a:ext cx="2472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Tissue Factor expression</a:t>
              </a:r>
              <a:endParaRPr lang="en-US" dirty="0"/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>
              <a:off x="3505200" y="1828800"/>
              <a:ext cx="0" cy="2666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3"/>
          <p:cNvCxnSpPr/>
          <p:nvPr/>
        </p:nvCxnSpPr>
        <p:spPr bwMode="auto">
          <a:xfrm flipV="1">
            <a:off x="4495800" y="3048000"/>
            <a:ext cx="0" cy="381000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/>
          <p:cNvGrpSpPr/>
          <p:nvPr/>
        </p:nvGrpSpPr>
        <p:grpSpPr>
          <a:xfrm>
            <a:off x="152400" y="1752600"/>
            <a:ext cx="2971800" cy="369332"/>
            <a:chOff x="152400" y="1752600"/>
            <a:chExt cx="2971800" cy="369332"/>
          </a:xfrm>
        </p:grpSpPr>
        <p:sp>
          <p:nvSpPr>
            <p:cNvPr id="65" name="TextBox 64"/>
            <p:cNvSpPr txBox="1"/>
            <p:nvPr/>
          </p:nvSpPr>
          <p:spPr>
            <a:xfrm>
              <a:off x="152400" y="1752600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Thalidomide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66" name="Straight Arrow Connector 63"/>
            <p:cNvCxnSpPr/>
            <p:nvPr/>
          </p:nvCxnSpPr>
          <p:spPr bwMode="auto">
            <a:xfrm flipH="1">
              <a:off x="1905000" y="1981200"/>
              <a:ext cx="1219200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63"/>
          <p:cNvCxnSpPr/>
          <p:nvPr/>
        </p:nvCxnSpPr>
        <p:spPr bwMode="auto">
          <a:xfrm flipV="1">
            <a:off x="4572000" y="5562600"/>
            <a:ext cx="0" cy="381000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0" y="3505200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Dexamethasone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(Hi-dose)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81400" y="4876800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Coagulation activation</a:t>
            </a:r>
            <a:endParaRPr lang="en-US" dirty="0"/>
          </a:p>
        </p:txBody>
      </p:sp>
      <p:grpSp>
        <p:nvGrpSpPr>
          <p:cNvPr id="179" name="Group 178"/>
          <p:cNvGrpSpPr/>
          <p:nvPr/>
        </p:nvGrpSpPr>
        <p:grpSpPr>
          <a:xfrm>
            <a:off x="5105400" y="762000"/>
            <a:ext cx="4165236" cy="826532"/>
            <a:chOff x="5105400" y="762000"/>
            <a:chExt cx="4165236" cy="826532"/>
          </a:xfrm>
        </p:grpSpPr>
        <p:sp>
          <p:nvSpPr>
            <p:cNvPr id="84" name="TextBox 83"/>
            <p:cNvSpPr txBox="1"/>
            <p:nvPr/>
          </p:nvSpPr>
          <p:spPr>
            <a:xfrm>
              <a:off x="6527706" y="762000"/>
              <a:ext cx="2742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Bortezomib</a:t>
              </a:r>
              <a:r>
                <a:rPr lang="en-US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(Zangari,2011)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5105400" y="1219200"/>
              <a:ext cx="2127505" cy="369332"/>
              <a:chOff x="5257800" y="1219200"/>
              <a:chExt cx="2127505" cy="369332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5257800" y="1219200"/>
                <a:ext cx="2127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platelet aggregation</a:t>
                </a:r>
                <a:endParaRPr lang="en-US" dirty="0"/>
              </a:p>
            </p:txBody>
          </p:sp>
          <p:cxnSp>
            <p:nvCxnSpPr>
              <p:cNvPr id="85" name="Straight Arrow Connector 84"/>
              <p:cNvCxnSpPr/>
              <p:nvPr/>
            </p:nvCxnSpPr>
            <p:spPr bwMode="auto">
              <a:xfrm flipV="1">
                <a:off x="5410200" y="1295400"/>
                <a:ext cx="0" cy="228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/>
          <p:cNvGrpSpPr/>
          <p:nvPr/>
        </p:nvGrpSpPr>
        <p:grpSpPr>
          <a:xfrm>
            <a:off x="3505200" y="6096000"/>
            <a:ext cx="3014030" cy="461665"/>
            <a:chOff x="3505200" y="5638805"/>
            <a:chExt cx="2844987" cy="346301"/>
          </a:xfrm>
        </p:grpSpPr>
        <p:sp>
          <p:nvSpPr>
            <p:cNvPr id="79" name="TextBox 78"/>
            <p:cNvSpPr txBox="1"/>
            <p:nvPr/>
          </p:nvSpPr>
          <p:spPr>
            <a:xfrm>
              <a:off x="3505200" y="5638805"/>
              <a:ext cx="2844987" cy="346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Risk of Thrombosis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>
              <a:off x="3657600" y="5715000"/>
              <a:ext cx="0" cy="22860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/>
          <p:nvPr/>
        </p:nvCxnSpPr>
        <p:spPr bwMode="auto">
          <a:xfrm rot="10800000" flipV="1">
            <a:off x="9144000" y="1828800"/>
            <a:ext cx="0" cy="3405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63"/>
          <p:cNvCxnSpPr/>
          <p:nvPr/>
        </p:nvCxnSpPr>
        <p:spPr bwMode="auto">
          <a:xfrm flipV="1">
            <a:off x="8305800" y="3581400"/>
            <a:ext cx="0" cy="457200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228600" y="4038600"/>
            <a:ext cx="3332964" cy="369332"/>
            <a:chOff x="228600" y="4038600"/>
            <a:chExt cx="3332964" cy="369332"/>
          </a:xfrm>
        </p:grpSpPr>
        <p:sp>
          <p:nvSpPr>
            <p:cNvPr id="114" name="TextBox 113"/>
            <p:cNvSpPr txBox="1"/>
            <p:nvPr/>
          </p:nvSpPr>
          <p:spPr>
            <a:xfrm>
              <a:off x="228600" y="4038600"/>
              <a:ext cx="3332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Expression of adhesion molecules</a:t>
              </a:r>
              <a:endParaRPr lang="en-US" dirty="0"/>
            </a:p>
          </p:txBody>
        </p:sp>
        <p:cxnSp>
          <p:nvCxnSpPr>
            <p:cNvPr id="115" name="Straight Arrow Connector 114"/>
            <p:cNvCxnSpPr/>
            <p:nvPr/>
          </p:nvCxnSpPr>
          <p:spPr bwMode="auto">
            <a:xfrm>
              <a:off x="228600" y="4038600"/>
              <a:ext cx="0" cy="2666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3733800" y="3733800"/>
            <a:ext cx="2471279" cy="369332"/>
            <a:chOff x="3505200" y="1752600"/>
            <a:chExt cx="2471279" cy="369332"/>
          </a:xfrm>
        </p:grpSpPr>
        <p:sp>
          <p:nvSpPr>
            <p:cNvPr id="119" name="TextBox 118"/>
            <p:cNvSpPr txBox="1"/>
            <p:nvPr/>
          </p:nvSpPr>
          <p:spPr>
            <a:xfrm>
              <a:off x="3581400" y="1752600"/>
              <a:ext cx="2395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Tissue Factor activation</a:t>
              </a:r>
              <a:endParaRPr lang="en-US" dirty="0"/>
            </a:p>
          </p:txBody>
        </p:sp>
        <p:cxnSp>
          <p:nvCxnSpPr>
            <p:cNvPr id="120" name="Straight Arrow Connector 119"/>
            <p:cNvCxnSpPr/>
            <p:nvPr/>
          </p:nvCxnSpPr>
          <p:spPr bwMode="auto">
            <a:xfrm>
              <a:off x="3505200" y="1828800"/>
              <a:ext cx="0" cy="2666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1600200" y="2362200"/>
            <a:ext cx="2057400" cy="1371600"/>
            <a:chOff x="1600200" y="2362200"/>
            <a:chExt cx="2057400" cy="1371600"/>
          </a:xfrm>
        </p:grpSpPr>
        <p:grpSp>
          <p:nvGrpSpPr>
            <p:cNvPr id="71" name="Group 70"/>
            <p:cNvGrpSpPr/>
            <p:nvPr/>
          </p:nvGrpSpPr>
          <p:grpSpPr>
            <a:xfrm>
              <a:off x="2362200" y="2971800"/>
              <a:ext cx="1132900" cy="369332"/>
              <a:chOff x="1295400" y="2286000"/>
              <a:chExt cx="1132900" cy="369332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371600" y="2286000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apoptosis</a:t>
                </a:r>
                <a:endParaRPr lang="en-US" dirty="0"/>
              </a:p>
            </p:txBody>
          </p:sp>
          <p:cxnSp>
            <p:nvCxnSpPr>
              <p:cNvPr id="70" name="Straight Arrow Connector 69"/>
              <p:cNvCxnSpPr/>
              <p:nvPr/>
            </p:nvCxnSpPr>
            <p:spPr bwMode="auto">
              <a:xfrm>
                <a:off x="1295400" y="2362200"/>
                <a:ext cx="0" cy="2666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Arrow Connector 63"/>
            <p:cNvCxnSpPr/>
            <p:nvPr/>
          </p:nvCxnSpPr>
          <p:spPr bwMode="auto">
            <a:xfrm flipH="1" flipV="1">
              <a:off x="3352800" y="3429000"/>
              <a:ext cx="304800" cy="3048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63"/>
            <p:cNvCxnSpPr/>
            <p:nvPr/>
          </p:nvCxnSpPr>
          <p:spPr bwMode="auto">
            <a:xfrm flipH="1" flipV="1">
              <a:off x="1600200" y="2362200"/>
              <a:ext cx="838200" cy="6096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63"/>
          <p:cNvCxnSpPr/>
          <p:nvPr/>
        </p:nvCxnSpPr>
        <p:spPr bwMode="auto">
          <a:xfrm flipV="1">
            <a:off x="4572000" y="4267200"/>
            <a:ext cx="0" cy="381000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228600" y="4419600"/>
            <a:ext cx="2137662" cy="369332"/>
            <a:chOff x="3505200" y="1752600"/>
            <a:chExt cx="2137662" cy="369332"/>
          </a:xfrm>
        </p:grpSpPr>
        <p:sp>
          <p:nvSpPr>
            <p:cNvPr id="130" name="TextBox 129"/>
            <p:cNvSpPr txBox="1"/>
            <p:nvPr/>
          </p:nvSpPr>
          <p:spPr>
            <a:xfrm>
              <a:off x="3581400" y="1752600"/>
              <a:ext cx="2061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Expression of PAI-1</a:t>
              </a:r>
              <a:endParaRPr lang="en-US" dirty="0"/>
            </a:p>
          </p:txBody>
        </p:sp>
        <p:cxnSp>
          <p:nvCxnSpPr>
            <p:cNvPr id="131" name="Straight Arrow Connector 130"/>
            <p:cNvCxnSpPr/>
            <p:nvPr/>
          </p:nvCxnSpPr>
          <p:spPr bwMode="auto">
            <a:xfrm>
              <a:off x="3505200" y="1828800"/>
              <a:ext cx="0" cy="2666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1066800" y="4876800"/>
            <a:ext cx="2514600" cy="1066800"/>
            <a:chOff x="1066800" y="4876800"/>
            <a:chExt cx="2514600" cy="1066800"/>
          </a:xfrm>
        </p:grpSpPr>
        <p:grpSp>
          <p:nvGrpSpPr>
            <p:cNvPr id="132" name="Group 131"/>
            <p:cNvGrpSpPr/>
            <p:nvPr/>
          </p:nvGrpSpPr>
          <p:grpSpPr>
            <a:xfrm>
              <a:off x="1066800" y="4876800"/>
              <a:ext cx="1351652" cy="369332"/>
              <a:chOff x="5638800" y="1371600"/>
              <a:chExt cx="1351652" cy="369332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5638800" y="1371600"/>
                <a:ext cx="13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fibrinolysis</a:t>
                </a:r>
                <a:endParaRPr lang="en-US" dirty="0"/>
              </a:p>
            </p:txBody>
          </p:sp>
          <p:cxnSp>
            <p:nvCxnSpPr>
              <p:cNvPr id="134" name="Straight Arrow Connector 133"/>
              <p:cNvCxnSpPr/>
              <p:nvPr/>
            </p:nvCxnSpPr>
            <p:spPr bwMode="auto">
              <a:xfrm flipV="1">
                <a:off x="5715000" y="1447800"/>
                <a:ext cx="0" cy="228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5" name="Straight Arrow Connector 63"/>
            <p:cNvCxnSpPr/>
            <p:nvPr/>
          </p:nvCxnSpPr>
          <p:spPr bwMode="auto">
            <a:xfrm flipH="1" flipV="1">
              <a:off x="2743200" y="5334000"/>
              <a:ext cx="838200" cy="6096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0" y="4495800"/>
            <a:ext cx="3733800" cy="1512332"/>
            <a:chOff x="0" y="4495800"/>
            <a:chExt cx="3733800" cy="1512332"/>
          </a:xfrm>
        </p:grpSpPr>
        <p:sp>
          <p:nvSpPr>
            <p:cNvPr id="136" name="TextBox 135"/>
            <p:cNvSpPr txBox="1"/>
            <p:nvPr/>
          </p:nvSpPr>
          <p:spPr>
            <a:xfrm>
              <a:off x="0" y="5334000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Anthracycline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762000" y="5638800"/>
              <a:ext cx="1361500" cy="369332"/>
              <a:chOff x="1295400" y="2286000"/>
              <a:chExt cx="1132900" cy="369332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1371600" y="2286000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apoptosis</a:t>
                </a:r>
                <a:endParaRPr lang="en-US" dirty="0"/>
              </a:p>
            </p:txBody>
          </p:sp>
          <p:cxnSp>
            <p:nvCxnSpPr>
              <p:cNvPr id="139" name="Straight Arrow Connector 138"/>
              <p:cNvCxnSpPr/>
              <p:nvPr/>
            </p:nvCxnSpPr>
            <p:spPr bwMode="auto">
              <a:xfrm>
                <a:off x="1295400" y="2362200"/>
                <a:ext cx="0" cy="2666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0" name="Straight Arrow Connector 63"/>
            <p:cNvCxnSpPr/>
            <p:nvPr/>
          </p:nvCxnSpPr>
          <p:spPr bwMode="auto">
            <a:xfrm flipH="1">
              <a:off x="2057400" y="4495800"/>
              <a:ext cx="1676400" cy="10668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304800" y="6019800"/>
            <a:ext cx="2849588" cy="369332"/>
            <a:chOff x="3505200" y="1752600"/>
            <a:chExt cx="2849588" cy="369332"/>
          </a:xfrm>
        </p:grpSpPr>
        <p:sp>
          <p:nvSpPr>
            <p:cNvPr id="145" name="TextBox 144"/>
            <p:cNvSpPr txBox="1"/>
            <p:nvPr/>
          </p:nvSpPr>
          <p:spPr>
            <a:xfrm>
              <a:off x="3581400" y="1752600"/>
              <a:ext cx="2773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Tissue Factor on monocytes</a:t>
              </a:r>
              <a:endParaRPr lang="en-US" dirty="0"/>
            </a:p>
          </p:txBody>
        </p:sp>
        <p:cxnSp>
          <p:nvCxnSpPr>
            <p:cNvPr id="146" name="Straight Arrow Connector 145"/>
            <p:cNvCxnSpPr/>
            <p:nvPr/>
          </p:nvCxnSpPr>
          <p:spPr bwMode="auto">
            <a:xfrm>
              <a:off x="3505200" y="1828800"/>
              <a:ext cx="0" cy="2666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533400" y="6324600"/>
            <a:ext cx="2971800" cy="369332"/>
            <a:chOff x="533400" y="6324600"/>
            <a:chExt cx="2971800" cy="369332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 flipV="1">
              <a:off x="533400" y="6400800"/>
              <a:ext cx="0" cy="26670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Group 185"/>
            <p:cNvGrpSpPr/>
            <p:nvPr/>
          </p:nvGrpSpPr>
          <p:grpSpPr>
            <a:xfrm>
              <a:off x="838200" y="6324600"/>
              <a:ext cx="2667000" cy="369332"/>
              <a:chOff x="533400" y="6400800"/>
              <a:chExt cx="2667000" cy="369332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533400" y="6400800"/>
                <a:ext cx="2089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Protein C activation</a:t>
                </a:r>
                <a:endParaRPr lang="en-US" dirty="0"/>
              </a:p>
            </p:txBody>
          </p:sp>
          <p:cxnSp>
            <p:nvCxnSpPr>
              <p:cNvPr id="156" name="Straight Arrow Connector 63"/>
              <p:cNvCxnSpPr/>
              <p:nvPr/>
            </p:nvCxnSpPr>
            <p:spPr bwMode="auto">
              <a:xfrm flipH="1">
                <a:off x="2743200" y="6477000"/>
                <a:ext cx="457200" cy="15240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0" name="Group 179"/>
          <p:cNvGrpSpPr/>
          <p:nvPr/>
        </p:nvGrpSpPr>
        <p:grpSpPr>
          <a:xfrm>
            <a:off x="6310250" y="1981200"/>
            <a:ext cx="2833750" cy="2519065"/>
            <a:chOff x="6310250" y="1981200"/>
            <a:chExt cx="2833750" cy="2519065"/>
          </a:xfrm>
        </p:grpSpPr>
        <p:cxnSp>
          <p:nvCxnSpPr>
            <p:cNvPr id="106" name="Straight Arrow Connector 63"/>
            <p:cNvCxnSpPr/>
            <p:nvPr/>
          </p:nvCxnSpPr>
          <p:spPr bwMode="auto">
            <a:xfrm flipH="1" flipV="1">
              <a:off x="6324600" y="1981200"/>
              <a:ext cx="457200" cy="16002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0" name="Group 159"/>
            <p:cNvGrpSpPr/>
            <p:nvPr/>
          </p:nvGrpSpPr>
          <p:grpSpPr>
            <a:xfrm>
              <a:off x="6310250" y="4038600"/>
              <a:ext cx="2833750" cy="461665"/>
              <a:chOff x="6705600" y="3048000"/>
              <a:chExt cx="2833750" cy="461665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6781800" y="3048000"/>
                <a:ext cx="2757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rPr>
                  <a:t>Risk of Thrombosis</a:t>
                </a:r>
                <a:endParaRPr lang="en-US" sz="2000" b="1" dirty="0">
                  <a:solidFill>
                    <a:srgbClr val="92D050"/>
                  </a:solidFill>
                </a:endParaRPr>
              </a:p>
            </p:txBody>
          </p:sp>
          <p:cxnSp>
            <p:nvCxnSpPr>
              <p:cNvPr id="159" name="Straight Arrow Connector 63"/>
              <p:cNvCxnSpPr/>
              <p:nvPr/>
            </p:nvCxnSpPr>
            <p:spPr bwMode="auto">
              <a:xfrm flipV="1">
                <a:off x="6705600" y="3048000"/>
                <a:ext cx="0" cy="381000"/>
              </a:xfrm>
              <a:prstGeom prst="straightConnector1">
                <a:avLst/>
              </a:prstGeom>
              <a:ln w="57150">
                <a:solidFill>
                  <a:srgbClr val="92D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85"/>
          <p:cNvGrpSpPr/>
          <p:nvPr/>
        </p:nvGrpSpPr>
        <p:grpSpPr>
          <a:xfrm>
            <a:off x="76200" y="381000"/>
            <a:ext cx="5638800" cy="1143000"/>
            <a:chOff x="76200" y="381000"/>
            <a:chExt cx="5638800" cy="1143000"/>
          </a:xfrm>
        </p:grpSpPr>
        <p:grpSp>
          <p:nvGrpSpPr>
            <p:cNvPr id="97" name="Group 96"/>
            <p:cNvGrpSpPr/>
            <p:nvPr/>
          </p:nvGrpSpPr>
          <p:grpSpPr>
            <a:xfrm>
              <a:off x="76200" y="381000"/>
              <a:ext cx="5638800" cy="1143000"/>
              <a:chOff x="76200" y="381000"/>
              <a:chExt cx="5638800" cy="1143000"/>
            </a:xfrm>
          </p:grpSpPr>
          <p:sp>
            <p:nvSpPr>
              <p:cNvPr id="32" name="Oval 31"/>
              <p:cNvSpPr/>
              <p:nvPr/>
            </p:nvSpPr>
            <p:spPr bwMode="auto">
              <a:xfrm>
                <a:off x="3276600" y="381000"/>
                <a:ext cx="2438400" cy="73977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Myeloma cells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B.M. </a:t>
                </a:r>
                <a:r>
                  <a:rPr lang="en-US" sz="16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stroma</a:t>
                </a:r>
                <a:r>
                  <a:rPr lang="en-US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cells</a:t>
                </a:r>
                <a:endPara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76200" y="609600"/>
                <a:ext cx="3271114" cy="914400"/>
                <a:chOff x="152400" y="1828800"/>
                <a:chExt cx="3194914" cy="923330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152400" y="1828800"/>
                  <a:ext cx="3194914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  vWF, FVIII, VII, IX, fibrinogen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  “thrombin potential”</a:t>
                  </a:r>
                  <a:endParaRPr lang="en-US" dirty="0"/>
                </a:p>
              </p:txBody>
            </p:sp>
            <p:cxnSp>
              <p:nvCxnSpPr>
                <p:cNvPr id="41" name="Straight Arrow Connector 40"/>
                <p:cNvCxnSpPr/>
                <p:nvPr/>
              </p:nvCxnSpPr>
              <p:spPr bwMode="auto">
                <a:xfrm>
                  <a:off x="228600" y="1981200"/>
                  <a:ext cx="0" cy="2286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9" name="Straight Arrow Connector 88"/>
            <p:cNvCxnSpPr/>
            <p:nvPr/>
          </p:nvCxnSpPr>
          <p:spPr bwMode="auto">
            <a:xfrm>
              <a:off x="152400" y="1143000"/>
              <a:ext cx="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7315200" y="2514600"/>
            <a:ext cx="1715616" cy="646331"/>
            <a:chOff x="7315200" y="2514600"/>
            <a:chExt cx="1715616" cy="646331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>
              <a:off x="7696200" y="2590800"/>
              <a:ext cx="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 rot="10800000" flipV="1">
              <a:off x="7315200" y="2514600"/>
              <a:ext cx="1715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TM on EC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239000" y="2895600"/>
            <a:ext cx="2089033" cy="674132"/>
            <a:chOff x="7239000" y="2895600"/>
            <a:chExt cx="2089033" cy="674132"/>
          </a:xfrm>
        </p:grpSpPr>
        <p:grpSp>
          <p:nvGrpSpPr>
            <p:cNvPr id="148" name="Group 147"/>
            <p:cNvGrpSpPr/>
            <p:nvPr/>
          </p:nvGrpSpPr>
          <p:grpSpPr>
            <a:xfrm>
              <a:off x="7239000" y="3200400"/>
              <a:ext cx="2089033" cy="369332"/>
              <a:chOff x="7054967" y="2209800"/>
              <a:chExt cx="2089033" cy="369332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7054967" y="2209800"/>
                <a:ext cx="2089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Protein C activation</a:t>
                </a:r>
                <a:endParaRPr lang="en-US" dirty="0"/>
              </a:p>
            </p:txBody>
          </p:sp>
          <p:cxnSp>
            <p:nvCxnSpPr>
              <p:cNvPr id="147" name="Straight Arrow Connector 146"/>
              <p:cNvCxnSpPr/>
              <p:nvPr/>
            </p:nvCxnSpPr>
            <p:spPr bwMode="auto">
              <a:xfrm>
                <a:off x="7086600" y="2209800"/>
                <a:ext cx="0" cy="2666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Arrow Connector 63"/>
            <p:cNvCxnSpPr/>
            <p:nvPr/>
          </p:nvCxnSpPr>
          <p:spPr bwMode="auto">
            <a:xfrm flipV="1">
              <a:off x="8286192" y="2895600"/>
              <a:ext cx="19608" cy="26807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7239000" y="1143000"/>
            <a:ext cx="2093843" cy="1600438"/>
            <a:chOff x="7239000" y="1143000"/>
            <a:chExt cx="2093843" cy="1600438"/>
          </a:xfrm>
        </p:grpSpPr>
        <p:grpSp>
          <p:nvGrpSpPr>
            <p:cNvPr id="126" name="Group 125"/>
            <p:cNvGrpSpPr/>
            <p:nvPr/>
          </p:nvGrpSpPr>
          <p:grpSpPr>
            <a:xfrm>
              <a:off x="8077200" y="1981200"/>
              <a:ext cx="457200" cy="457200"/>
              <a:chOff x="8001000" y="1981200"/>
              <a:chExt cx="457200" cy="457200"/>
            </a:xfrm>
          </p:grpSpPr>
          <p:cxnSp>
            <p:nvCxnSpPr>
              <p:cNvPr id="101" name="Straight Arrow Connector 100"/>
              <p:cNvCxnSpPr/>
              <p:nvPr/>
            </p:nvCxnSpPr>
            <p:spPr bwMode="auto">
              <a:xfrm flipV="1">
                <a:off x="8001000" y="2209800"/>
                <a:ext cx="0" cy="228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63"/>
              <p:cNvCxnSpPr/>
              <p:nvPr/>
            </p:nvCxnSpPr>
            <p:spPr bwMode="auto">
              <a:xfrm flipV="1">
                <a:off x="8458200" y="1981200"/>
                <a:ext cx="0" cy="22860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/>
            <p:cNvSpPr txBox="1"/>
            <p:nvPr/>
          </p:nvSpPr>
          <p:spPr>
            <a:xfrm>
              <a:off x="7239000" y="1143000"/>
              <a:ext cx="2093843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Overexpression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KLF 2, KLF4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Suppression of  NF-</a:t>
              </a:r>
              <a:r>
                <a:rPr lang="en-US" sz="1600" dirty="0" err="1" smtClean="0">
                  <a:latin typeface="Symbol" pitchFamily="18" charset="2"/>
                  <a:cs typeface="Times New Roman" pitchFamily="18" charset="0"/>
                </a:rPr>
                <a:t>k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    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              PAI-1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         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48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8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1.3|40.7|2.6|27.4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5.4|25.5|2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2.9|1.2|26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.2|8.5|11.2|20.1|6.8|9.1|17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5.5|1.3|9.8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9.2|9.8|10|2.3|0.8|3.4|12|7.5|9.4|5.9|8|3.2|5.2|3|8.9|2.7|15|4.6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7.7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.7|11.3|18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3287</TotalTime>
  <Words>1103</Words>
  <Application>Microsoft Office PowerPoint</Application>
  <PresentationFormat>On-screen Show (4:3)</PresentationFormat>
  <Paragraphs>252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Metro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Kwaan</dc:creator>
  <cp:lastModifiedBy>Hau Kwaan</cp:lastModifiedBy>
  <cp:revision>191</cp:revision>
  <dcterms:created xsi:type="dcterms:W3CDTF">2011-12-24T21:51:00Z</dcterms:created>
  <dcterms:modified xsi:type="dcterms:W3CDTF">2012-01-19T20:17:55Z</dcterms:modified>
</cp:coreProperties>
</file>